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4"/>
  </p:sldMasterIdLst>
  <p:sldIdLst>
    <p:sldId id="256" r:id="rId5"/>
    <p:sldId id="257" r:id="rId6"/>
    <p:sldId id="258" r:id="rId7"/>
    <p:sldId id="259" r:id="rId8"/>
    <p:sldId id="260" r:id="rId9"/>
    <p:sldId id="261" r:id="rId10"/>
    <p:sldId id="264" r:id="rId11"/>
    <p:sldId id="263" r:id="rId12"/>
    <p:sldId id="265" r:id="rId13"/>
    <p:sldId id="266" r:id="rId14"/>
    <p:sldId id="267" r:id="rId15"/>
    <p:sldId id="270" r:id="rId16"/>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90" d="100"/>
          <a:sy n="90" d="100"/>
        </p:scale>
        <p:origin x="57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FBD8F0D-7C29-4863-81BA-84B7B1A1D71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2BC0696C-AD1D-48E5-8C92-FF6362E2F62C}">
      <dgm:prSet/>
      <dgm:spPr/>
      <dgm:t>
        <a:bodyPr/>
        <a:lstStyle/>
        <a:p>
          <a:r>
            <a:rPr lang="fi-FI"/>
            <a:t>HI –virus tarttuu seksikontaktissa, verestä sekä äidistä lapseen raskauden, synnytyksen tai imetyksen aikana. Suuseksissä riski viruksen tarttumiselle on erittäin pieni, koska suusta tai syljestä ei voi saada HIV –tartuntaa.</a:t>
          </a:r>
          <a:endParaRPr lang="en-US"/>
        </a:p>
      </dgm:t>
    </dgm:pt>
    <dgm:pt modelId="{8DAD1DF1-97B5-4D87-B71D-0B9A21106004}" type="parTrans" cxnId="{BFC490CC-4CA3-4051-B4F6-5247958D1EC8}">
      <dgm:prSet/>
      <dgm:spPr/>
      <dgm:t>
        <a:bodyPr/>
        <a:lstStyle/>
        <a:p>
          <a:endParaRPr lang="en-US"/>
        </a:p>
      </dgm:t>
    </dgm:pt>
    <dgm:pt modelId="{6E09893B-5B2B-41DA-B4D2-879D80E0C63C}" type="sibTrans" cxnId="{BFC490CC-4CA3-4051-B4F6-5247958D1EC8}">
      <dgm:prSet/>
      <dgm:spPr/>
      <dgm:t>
        <a:bodyPr/>
        <a:lstStyle/>
        <a:p>
          <a:endParaRPr lang="en-US"/>
        </a:p>
      </dgm:t>
    </dgm:pt>
    <dgm:pt modelId="{EE4AF8E5-781F-4E84-ACD0-1D7A079A6143}">
      <dgm:prSet/>
      <dgm:spPr/>
      <dgm:t>
        <a:bodyPr/>
        <a:lstStyle/>
        <a:p>
          <a:r>
            <a:rPr lang="fi-FI" dirty="0"/>
            <a:t>HI –virus voi tarttua myös oireettomalta viruksen kantajalta</a:t>
          </a:r>
          <a:endParaRPr lang="en-US" dirty="0"/>
        </a:p>
      </dgm:t>
    </dgm:pt>
    <dgm:pt modelId="{153E93C3-CFF7-452F-880E-D90BD0BFAE28}" type="parTrans" cxnId="{EE765ABE-CEA9-4930-82E2-06D1024B2700}">
      <dgm:prSet/>
      <dgm:spPr/>
      <dgm:t>
        <a:bodyPr/>
        <a:lstStyle/>
        <a:p>
          <a:endParaRPr lang="en-US"/>
        </a:p>
      </dgm:t>
    </dgm:pt>
    <dgm:pt modelId="{64FA8E1E-11BA-4E71-ABFE-3D068F5E2C7B}" type="sibTrans" cxnId="{EE765ABE-CEA9-4930-82E2-06D1024B2700}">
      <dgm:prSet/>
      <dgm:spPr/>
      <dgm:t>
        <a:bodyPr/>
        <a:lstStyle/>
        <a:p>
          <a:endParaRPr lang="en-US"/>
        </a:p>
      </dgm:t>
    </dgm:pt>
    <dgm:pt modelId="{AC643960-9C86-4999-887C-A5A4AFD25351}">
      <dgm:prSet/>
      <dgm:spPr/>
      <dgm:t>
        <a:bodyPr/>
        <a:lstStyle/>
        <a:p>
          <a:r>
            <a:rPr lang="fi-FI" dirty="0"/>
            <a:t>Noin puolet suomalaisten HIV –infektiotartunnoista saadaan ulkomailta suojaamattomien seksikontaktien vuoksi</a:t>
          </a:r>
          <a:endParaRPr lang="en-US" dirty="0"/>
        </a:p>
      </dgm:t>
    </dgm:pt>
    <dgm:pt modelId="{68E7961F-DA6A-424B-9061-E04F9566FC42}" type="parTrans" cxnId="{AF645A51-4875-4EF4-9850-06C93560B36E}">
      <dgm:prSet/>
      <dgm:spPr/>
      <dgm:t>
        <a:bodyPr/>
        <a:lstStyle/>
        <a:p>
          <a:endParaRPr lang="en-US"/>
        </a:p>
      </dgm:t>
    </dgm:pt>
    <dgm:pt modelId="{8A2FBDB6-61D1-4236-A0DC-33FFFF29DB4B}" type="sibTrans" cxnId="{AF645A51-4875-4EF4-9850-06C93560B36E}">
      <dgm:prSet/>
      <dgm:spPr/>
      <dgm:t>
        <a:bodyPr/>
        <a:lstStyle/>
        <a:p>
          <a:endParaRPr lang="en-US"/>
        </a:p>
      </dgm:t>
    </dgm:pt>
    <dgm:pt modelId="{313578DB-BA37-4DF2-A79A-1D7501AD61A5}">
      <dgm:prSet/>
      <dgm:spPr/>
      <dgm:t>
        <a:bodyPr/>
        <a:lstStyle/>
        <a:p>
          <a:r>
            <a:rPr lang="fi-FI" dirty="0"/>
            <a:t>Yleisin tiedossa oleva tarttumistapa on miesten välinen seksikontakti ja vain noin 6 prosenttia todetuista HIV –infektioista oli huumeiden pistoskäytön välityksellä. </a:t>
          </a:r>
          <a:endParaRPr lang="en-US" dirty="0"/>
        </a:p>
      </dgm:t>
    </dgm:pt>
    <dgm:pt modelId="{A2326D54-1403-47E7-9FC6-C156BDCE9F62}" type="parTrans" cxnId="{D95F9A4A-5E6C-4ABF-87F5-18B24A9A39D7}">
      <dgm:prSet/>
      <dgm:spPr/>
      <dgm:t>
        <a:bodyPr/>
        <a:lstStyle/>
        <a:p>
          <a:endParaRPr lang="fi-FI"/>
        </a:p>
      </dgm:t>
    </dgm:pt>
    <dgm:pt modelId="{8D7C8AC7-C645-45BC-B0C5-683955F8F874}" type="sibTrans" cxnId="{D95F9A4A-5E6C-4ABF-87F5-18B24A9A39D7}">
      <dgm:prSet/>
      <dgm:spPr/>
      <dgm:t>
        <a:bodyPr/>
        <a:lstStyle/>
        <a:p>
          <a:endParaRPr lang="fi-FI"/>
        </a:p>
      </dgm:t>
    </dgm:pt>
    <dgm:pt modelId="{59BFF4A0-4B34-423F-BB93-275F268ACC13}">
      <dgm:prSet/>
      <dgm:spPr/>
      <dgm:t>
        <a:bodyPr/>
        <a:lstStyle/>
        <a:p>
          <a:r>
            <a:rPr lang="fi-FI" dirty="0"/>
            <a:t>HI –virus ei voi tarttua esimerkiksi hyttysten tai muiden eläinten kautta, pinnoilta, suutelemalla tai pyyheliinoista ja lakanoista</a:t>
          </a:r>
          <a:endParaRPr lang="en-US" dirty="0"/>
        </a:p>
      </dgm:t>
    </dgm:pt>
    <dgm:pt modelId="{B43CF473-357D-4857-850D-9688DDB93DA5}" type="parTrans" cxnId="{38BEBB25-A5C9-49F1-86A2-3F5FC8D709C8}">
      <dgm:prSet/>
      <dgm:spPr/>
      <dgm:t>
        <a:bodyPr/>
        <a:lstStyle/>
        <a:p>
          <a:endParaRPr lang="fi-FI"/>
        </a:p>
      </dgm:t>
    </dgm:pt>
    <dgm:pt modelId="{58597CA9-0090-4DE6-A384-3D1B65C18313}" type="sibTrans" cxnId="{38BEBB25-A5C9-49F1-86A2-3F5FC8D709C8}">
      <dgm:prSet/>
      <dgm:spPr/>
      <dgm:t>
        <a:bodyPr/>
        <a:lstStyle/>
        <a:p>
          <a:endParaRPr lang="fi-FI"/>
        </a:p>
      </dgm:t>
    </dgm:pt>
    <dgm:pt modelId="{F9C87198-362E-4680-A133-C1EAA702F7EC}" type="pres">
      <dgm:prSet presAssocID="{6FBD8F0D-7C29-4863-81BA-84B7B1A1D717}" presName="linear" presStyleCnt="0">
        <dgm:presLayoutVars>
          <dgm:animLvl val="lvl"/>
          <dgm:resizeHandles val="exact"/>
        </dgm:presLayoutVars>
      </dgm:prSet>
      <dgm:spPr/>
    </dgm:pt>
    <dgm:pt modelId="{B609580B-65BE-4299-B6E1-8CCED15257BA}" type="pres">
      <dgm:prSet presAssocID="{2BC0696C-AD1D-48E5-8C92-FF6362E2F62C}" presName="parentText" presStyleLbl="node1" presStyleIdx="0" presStyleCnt="5">
        <dgm:presLayoutVars>
          <dgm:chMax val="0"/>
          <dgm:bulletEnabled val="1"/>
        </dgm:presLayoutVars>
      </dgm:prSet>
      <dgm:spPr/>
    </dgm:pt>
    <dgm:pt modelId="{EA675FC3-2825-4AE3-AFF6-5E3C02CCE1C0}" type="pres">
      <dgm:prSet presAssocID="{6E09893B-5B2B-41DA-B4D2-879D80E0C63C}" presName="spacer" presStyleCnt="0"/>
      <dgm:spPr/>
    </dgm:pt>
    <dgm:pt modelId="{FEF0C973-9F77-4601-BF40-C8A231AFCD57}" type="pres">
      <dgm:prSet presAssocID="{EE4AF8E5-781F-4E84-ACD0-1D7A079A6143}" presName="parentText" presStyleLbl="node1" presStyleIdx="1" presStyleCnt="5">
        <dgm:presLayoutVars>
          <dgm:chMax val="0"/>
          <dgm:bulletEnabled val="1"/>
        </dgm:presLayoutVars>
      </dgm:prSet>
      <dgm:spPr/>
    </dgm:pt>
    <dgm:pt modelId="{9FEB1040-FC1C-494E-B709-1E746FC49A37}" type="pres">
      <dgm:prSet presAssocID="{64FA8E1E-11BA-4E71-ABFE-3D068F5E2C7B}" presName="spacer" presStyleCnt="0"/>
      <dgm:spPr/>
    </dgm:pt>
    <dgm:pt modelId="{79391859-6AD4-43E4-912B-2229160536E6}" type="pres">
      <dgm:prSet presAssocID="{313578DB-BA37-4DF2-A79A-1D7501AD61A5}" presName="parentText" presStyleLbl="node1" presStyleIdx="2" presStyleCnt="5">
        <dgm:presLayoutVars>
          <dgm:chMax val="0"/>
          <dgm:bulletEnabled val="1"/>
        </dgm:presLayoutVars>
      </dgm:prSet>
      <dgm:spPr/>
    </dgm:pt>
    <dgm:pt modelId="{A9F9AEE9-97DF-4BDD-9742-04168E5A59AC}" type="pres">
      <dgm:prSet presAssocID="{8D7C8AC7-C645-45BC-B0C5-683955F8F874}" presName="spacer" presStyleCnt="0"/>
      <dgm:spPr/>
    </dgm:pt>
    <dgm:pt modelId="{C04E9F4A-BD33-4CB2-96D2-3DFD6CE0FF11}" type="pres">
      <dgm:prSet presAssocID="{AC643960-9C86-4999-887C-A5A4AFD25351}" presName="parentText" presStyleLbl="node1" presStyleIdx="3" presStyleCnt="5">
        <dgm:presLayoutVars>
          <dgm:chMax val="0"/>
          <dgm:bulletEnabled val="1"/>
        </dgm:presLayoutVars>
      </dgm:prSet>
      <dgm:spPr/>
    </dgm:pt>
    <dgm:pt modelId="{C4711B3D-E2E0-4DA1-B76E-237CB3399B90}" type="pres">
      <dgm:prSet presAssocID="{8A2FBDB6-61D1-4236-A0DC-33FFFF29DB4B}" presName="spacer" presStyleCnt="0"/>
      <dgm:spPr/>
    </dgm:pt>
    <dgm:pt modelId="{709E4BF3-90D3-4F15-9FFA-7877545DB587}" type="pres">
      <dgm:prSet presAssocID="{59BFF4A0-4B34-423F-BB93-275F268ACC13}" presName="parentText" presStyleLbl="node1" presStyleIdx="4" presStyleCnt="5">
        <dgm:presLayoutVars>
          <dgm:chMax val="0"/>
          <dgm:bulletEnabled val="1"/>
        </dgm:presLayoutVars>
      </dgm:prSet>
      <dgm:spPr/>
    </dgm:pt>
  </dgm:ptLst>
  <dgm:cxnLst>
    <dgm:cxn modelId="{38BEBB25-A5C9-49F1-86A2-3F5FC8D709C8}" srcId="{6FBD8F0D-7C29-4863-81BA-84B7B1A1D717}" destId="{59BFF4A0-4B34-423F-BB93-275F268ACC13}" srcOrd="4" destOrd="0" parTransId="{B43CF473-357D-4857-850D-9688DDB93DA5}" sibTransId="{58597CA9-0090-4DE6-A384-3D1B65C18313}"/>
    <dgm:cxn modelId="{D95F9A4A-5E6C-4ABF-87F5-18B24A9A39D7}" srcId="{6FBD8F0D-7C29-4863-81BA-84B7B1A1D717}" destId="{313578DB-BA37-4DF2-A79A-1D7501AD61A5}" srcOrd="2" destOrd="0" parTransId="{A2326D54-1403-47E7-9FC6-C156BDCE9F62}" sibTransId="{8D7C8AC7-C645-45BC-B0C5-683955F8F874}"/>
    <dgm:cxn modelId="{A8D8344C-3438-4272-ADE4-5248D949747B}" type="presOf" srcId="{EE4AF8E5-781F-4E84-ACD0-1D7A079A6143}" destId="{FEF0C973-9F77-4601-BF40-C8A231AFCD57}" srcOrd="0" destOrd="0" presId="urn:microsoft.com/office/officeart/2005/8/layout/vList2"/>
    <dgm:cxn modelId="{AF645A51-4875-4EF4-9850-06C93560B36E}" srcId="{6FBD8F0D-7C29-4863-81BA-84B7B1A1D717}" destId="{AC643960-9C86-4999-887C-A5A4AFD25351}" srcOrd="3" destOrd="0" parTransId="{68E7961F-DA6A-424B-9061-E04F9566FC42}" sibTransId="{8A2FBDB6-61D1-4236-A0DC-33FFFF29DB4B}"/>
    <dgm:cxn modelId="{05D8EF9B-C065-4E38-B36D-4EFAD555A5C5}" type="presOf" srcId="{6FBD8F0D-7C29-4863-81BA-84B7B1A1D717}" destId="{F9C87198-362E-4680-A133-C1EAA702F7EC}" srcOrd="0" destOrd="0" presId="urn:microsoft.com/office/officeart/2005/8/layout/vList2"/>
    <dgm:cxn modelId="{283F06AB-ACB6-43F8-8676-192BD746247B}" type="presOf" srcId="{AC643960-9C86-4999-887C-A5A4AFD25351}" destId="{C04E9F4A-BD33-4CB2-96D2-3DFD6CE0FF11}" srcOrd="0" destOrd="0" presId="urn:microsoft.com/office/officeart/2005/8/layout/vList2"/>
    <dgm:cxn modelId="{8EDF8EAD-BBA0-4B8E-A8AF-B888BC0C159C}" type="presOf" srcId="{59BFF4A0-4B34-423F-BB93-275F268ACC13}" destId="{709E4BF3-90D3-4F15-9FFA-7877545DB587}" srcOrd="0" destOrd="0" presId="urn:microsoft.com/office/officeart/2005/8/layout/vList2"/>
    <dgm:cxn modelId="{DC2386B9-A8FA-484A-B564-BAEE1309EC40}" type="presOf" srcId="{2BC0696C-AD1D-48E5-8C92-FF6362E2F62C}" destId="{B609580B-65BE-4299-B6E1-8CCED15257BA}" srcOrd="0" destOrd="0" presId="urn:microsoft.com/office/officeart/2005/8/layout/vList2"/>
    <dgm:cxn modelId="{EE765ABE-CEA9-4930-82E2-06D1024B2700}" srcId="{6FBD8F0D-7C29-4863-81BA-84B7B1A1D717}" destId="{EE4AF8E5-781F-4E84-ACD0-1D7A079A6143}" srcOrd="1" destOrd="0" parTransId="{153E93C3-CFF7-452F-880E-D90BD0BFAE28}" sibTransId="{64FA8E1E-11BA-4E71-ABFE-3D068F5E2C7B}"/>
    <dgm:cxn modelId="{BFC490CC-4CA3-4051-B4F6-5247958D1EC8}" srcId="{6FBD8F0D-7C29-4863-81BA-84B7B1A1D717}" destId="{2BC0696C-AD1D-48E5-8C92-FF6362E2F62C}" srcOrd="0" destOrd="0" parTransId="{8DAD1DF1-97B5-4D87-B71D-0B9A21106004}" sibTransId="{6E09893B-5B2B-41DA-B4D2-879D80E0C63C}"/>
    <dgm:cxn modelId="{7CD4C2D0-161A-4DF1-98D3-F1DF0B019FDD}" type="presOf" srcId="{313578DB-BA37-4DF2-A79A-1D7501AD61A5}" destId="{79391859-6AD4-43E4-912B-2229160536E6}" srcOrd="0" destOrd="0" presId="urn:microsoft.com/office/officeart/2005/8/layout/vList2"/>
    <dgm:cxn modelId="{AA868809-7FA3-41C2-87EA-2E758793DEF3}" type="presParOf" srcId="{F9C87198-362E-4680-A133-C1EAA702F7EC}" destId="{B609580B-65BE-4299-B6E1-8CCED15257BA}" srcOrd="0" destOrd="0" presId="urn:microsoft.com/office/officeart/2005/8/layout/vList2"/>
    <dgm:cxn modelId="{68C2250E-A503-4C7D-87E3-45105962F704}" type="presParOf" srcId="{F9C87198-362E-4680-A133-C1EAA702F7EC}" destId="{EA675FC3-2825-4AE3-AFF6-5E3C02CCE1C0}" srcOrd="1" destOrd="0" presId="urn:microsoft.com/office/officeart/2005/8/layout/vList2"/>
    <dgm:cxn modelId="{080BC2E0-EDE5-4235-AD3E-F74EC930ADD6}" type="presParOf" srcId="{F9C87198-362E-4680-A133-C1EAA702F7EC}" destId="{FEF0C973-9F77-4601-BF40-C8A231AFCD57}" srcOrd="2" destOrd="0" presId="urn:microsoft.com/office/officeart/2005/8/layout/vList2"/>
    <dgm:cxn modelId="{0472CA91-14AE-4ACA-91A5-0A5A8190B656}" type="presParOf" srcId="{F9C87198-362E-4680-A133-C1EAA702F7EC}" destId="{9FEB1040-FC1C-494E-B709-1E746FC49A37}" srcOrd="3" destOrd="0" presId="urn:microsoft.com/office/officeart/2005/8/layout/vList2"/>
    <dgm:cxn modelId="{F42FA7AC-A442-4FC9-AC02-CAF5D1376179}" type="presParOf" srcId="{F9C87198-362E-4680-A133-C1EAA702F7EC}" destId="{79391859-6AD4-43E4-912B-2229160536E6}" srcOrd="4" destOrd="0" presId="urn:microsoft.com/office/officeart/2005/8/layout/vList2"/>
    <dgm:cxn modelId="{60DA96B1-1CD0-43B5-B0C9-AA9A52EBC6E0}" type="presParOf" srcId="{F9C87198-362E-4680-A133-C1EAA702F7EC}" destId="{A9F9AEE9-97DF-4BDD-9742-04168E5A59AC}" srcOrd="5" destOrd="0" presId="urn:microsoft.com/office/officeart/2005/8/layout/vList2"/>
    <dgm:cxn modelId="{55714DC8-5567-4B62-891C-950D811D8379}" type="presParOf" srcId="{F9C87198-362E-4680-A133-C1EAA702F7EC}" destId="{C04E9F4A-BD33-4CB2-96D2-3DFD6CE0FF11}" srcOrd="6" destOrd="0" presId="urn:microsoft.com/office/officeart/2005/8/layout/vList2"/>
    <dgm:cxn modelId="{FF4A22EC-949C-4621-AF44-499DD092F529}" type="presParOf" srcId="{F9C87198-362E-4680-A133-C1EAA702F7EC}" destId="{C4711B3D-E2E0-4DA1-B76E-237CB3399B90}" srcOrd="7" destOrd="0" presId="urn:microsoft.com/office/officeart/2005/8/layout/vList2"/>
    <dgm:cxn modelId="{DCB77550-E9F3-4FF4-B116-77AC88838082}" type="presParOf" srcId="{F9C87198-362E-4680-A133-C1EAA702F7EC}" destId="{709E4BF3-90D3-4F15-9FFA-7877545DB587}"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A979F5F-2152-441D-85DE-296CCFC0BA9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17391CB-BBBF-4CA6-8D62-03568EBA3289}">
      <dgm:prSet/>
      <dgm:spPr/>
      <dgm:t>
        <a:bodyPr/>
        <a:lstStyle/>
        <a:p>
          <a:r>
            <a:rPr lang="fi-FI"/>
            <a:t>Maailmassa on arvioitu olevan noin 38 miljoonaa ihmistä, jotka sairastavat HIV –infektiota. </a:t>
          </a:r>
          <a:endParaRPr lang="en-US"/>
        </a:p>
      </dgm:t>
    </dgm:pt>
    <dgm:pt modelId="{A4352B42-F02F-4775-9743-1DA5373E79E8}" type="parTrans" cxnId="{E983AD4A-37D3-4553-8359-5EC6DB6096CC}">
      <dgm:prSet/>
      <dgm:spPr/>
      <dgm:t>
        <a:bodyPr/>
        <a:lstStyle/>
        <a:p>
          <a:endParaRPr lang="en-US"/>
        </a:p>
      </dgm:t>
    </dgm:pt>
    <dgm:pt modelId="{65D06F34-B65F-41F3-9DB1-C82655E6CFA6}" type="sibTrans" cxnId="{E983AD4A-37D3-4553-8359-5EC6DB6096CC}">
      <dgm:prSet/>
      <dgm:spPr/>
      <dgm:t>
        <a:bodyPr/>
        <a:lstStyle/>
        <a:p>
          <a:endParaRPr lang="en-US"/>
        </a:p>
      </dgm:t>
    </dgm:pt>
    <dgm:pt modelId="{F81F02AF-A4F3-4F2E-9253-F47161A51937}">
      <dgm:prSet/>
      <dgm:spPr/>
      <dgm:t>
        <a:bodyPr/>
        <a:lstStyle/>
        <a:p>
          <a:r>
            <a:rPr lang="fi-FI" dirty="0"/>
            <a:t>Vuonna 2020 maailmanlaajuisesti eniten HIV –tartuntoja 15–49-vuotiailla todettiin Etelä-Afrikan maissa, kuten Eswatinissa sekä Lesothossa .</a:t>
          </a:r>
          <a:endParaRPr lang="en-US" dirty="0"/>
        </a:p>
      </dgm:t>
    </dgm:pt>
    <dgm:pt modelId="{E293E4E8-6007-4F93-8B68-37260E9048D7}" type="parTrans" cxnId="{C8B85DD4-6BD4-45F4-98C5-D6BD6ABA3E03}">
      <dgm:prSet/>
      <dgm:spPr/>
      <dgm:t>
        <a:bodyPr/>
        <a:lstStyle/>
        <a:p>
          <a:endParaRPr lang="en-US"/>
        </a:p>
      </dgm:t>
    </dgm:pt>
    <dgm:pt modelId="{DB14934E-DDFC-45EF-ABDF-2E676D73DB97}" type="sibTrans" cxnId="{C8B85DD4-6BD4-45F4-98C5-D6BD6ABA3E03}">
      <dgm:prSet/>
      <dgm:spPr/>
      <dgm:t>
        <a:bodyPr/>
        <a:lstStyle/>
        <a:p>
          <a:endParaRPr lang="en-US"/>
        </a:p>
      </dgm:t>
    </dgm:pt>
    <dgm:pt modelId="{7B219C15-D0F9-435F-A1CD-728CD4C39D5E}">
      <dgm:prSet/>
      <dgm:spPr/>
      <dgm:t>
        <a:bodyPr/>
        <a:lstStyle/>
        <a:p>
          <a:r>
            <a:rPr lang="fi-FI" dirty="0"/>
            <a:t>Uusia HIV –infektioita todettiin vuonna 2021 maailmanlaajuisesti yhteensä 1,5 miljoonaa. Näistä tartunnoista noin 1,3 miljoonaa todettiin aikuisilla ja noin 160 000 alle 15-vuotiailla lapsilla.</a:t>
          </a:r>
          <a:endParaRPr lang="en-US" dirty="0"/>
        </a:p>
      </dgm:t>
    </dgm:pt>
    <dgm:pt modelId="{C07CDB43-25EF-4D27-85D4-BB2BC10BF8E1}" type="parTrans" cxnId="{C3A5C70D-DF77-4600-BB7B-40FC4EFF4D09}">
      <dgm:prSet/>
      <dgm:spPr/>
      <dgm:t>
        <a:bodyPr/>
        <a:lstStyle/>
        <a:p>
          <a:endParaRPr lang="en-US"/>
        </a:p>
      </dgm:t>
    </dgm:pt>
    <dgm:pt modelId="{96EBDD9E-17E0-40E0-B709-6A6605B08021}" type="sibTrans" cxnId="{C3A5C70D-DF77-4600-BB7B-40FC4EFF4D09}">
      <dgm:prSet/>
      <dgm:spPr/>
      <dgm:t>
        <a:bodyPr/>
        <a:lstStyle/>
        <a:p>
          <a:endParaRPr lang="en-US"/>
        </a:p>
      </dgm:t>
    </dgm:pt>
    <dgm:pt modelId="{3A0F4F7F-9611-4124-8730-DC321B4DC8CB}">
      <dgm:prSet/>
      <dgm:spPr/>
      <dgm:t>
        <a:bodyPr/>
        <a:lstStyle/>
        <a:p>
          <a:r>
            <a:rPr lang="fi-FI"/>
            <a:t>Vuonna 2021 maailmanlaajuisesti HI –viruksen aiheuttamaan immuunikatoon sekä siihen heijastettaviin sairauksiin kuoli yhteensä noin 650 000 ihmistä. Näistä kuolemista noin 98 000 oli alle 15-vuotiaita lapsia.</a:t>
          </a:r>
          <a:endParaRPr lang="en-US"/>
        </a:p>
      </dgm:t>
    </dgm:pt>
    <dgm:pt modelId="{769A1FDB-F960-43C3-92D8-CFF7E91A86B4}" type="parTrans" cxnId="{22F93843-F061-4401-9884-C2194DAF3D6E}">
      <dgm:prSet/>
      <dgm:spPr/>
      <dgm:t>
        <a:bodyPr/>
        <a:lstStyle/>
        <a:p>
          <a:endParaRPr lang="en-US"/>
        </a:p>
      </dgm:t>
    </dgm:pt>
    <dgm:pt modelId="{48256FC7-305B-4FC0-87D9-F4C8CA93FBE0}" type="sibTrans" cxnId="{22F93843-F061-4401-9884-C2194DAF3D6E}">
      <dgm:prSet/>
      <dgm:spPr/>
      <dgm:t>
        <a:bodyPr/>
        <a:lstStyle/>
        <a:p>
          <a:endParaRPr lang="en-US"/>
        </a:p>
      </dgm:t>
    </dgm:pt>
    <dgm:pt modelId="{8A35B8BB-11C1-4AAB-A3FE-3FAEB4210B8D}">
      <dgm:prSet/>
      <dgm:spPr/>
      <dgm:t>
        <a:bodyPr/>
        <a:lstStyle/>
        <a:p>
          <a:r>
            <a:rPr lang="fi-FI"/>
            <a:t>Joka viikko noin 4900 tyttöä ja naista ikävuosiltaan 15–24 sairastuu HIV –infektioon.</a:t>
          </a:r>
          <a:endParaRPr lang="en-US"/>
        </a:p>
      </dgm:t>
    </dgm:pt>
    <dgm:pt modelId="{5A36C891-C400-44DF-ABBC-B04BF20D1F00}" type="parTrans" cxnId="{A9AE6C9E-FBEB-4532-B8CE-B8EA277AD253}">
      <dgm:prSet/>
      <dgm:spPr/>
      <dgm:t>
        <a:bodyPr/>
        <a:lstStyle/>
        <a:p>
          <a:endParaRPr lang="en-US"/>
        </a:p>
      </dgm:t>
    </dgm:pt>
    <dgm:pt modelId="{1AA9BA6F-DA5A-4947-9ACB-8A7E676F614F}" type="sibTrans" cxnId="{A9AE6C9E-FBEB-4532-B8CE-B8EA277AD253}">
      <dgm:prSet/>
      <dgm:spPr/>
      <dgm:t>
        <a:bodyPr/>
        <a:lstStyle/>
        <a:p>
          <a:endParaRPr lang="en-US"/>
        </a:p>
      </dgm:t>
    </dgm:pt>
    <dgm:pt modelId="{35360A3F-235E-4424-85B3-F72A700E0E7E}">
      <dgm:prSet/>
      <dgm:spPr/>
      <dgm:t>
        <a:bodyPr/>
        <a:lstStyle/>
        <a:p>
          <a:r>
            <a:rPr lang="fi-FI" dirty="0"/>
            <a:t>Vuonna 2021 noin 2,9 miljoonaa ihmistä ei tiennyt sairastavansa HIV –infektiota. </a:t>
          </a:r>
          <a:endParaRPr lang="en-US" dirty="0"/>
        </a:p>
      </dgm:t>
    </dgm:pt>
    <dgm:pt modelId="{22844CE8-554D-45FA-B15D-748E345F6746}" type="parTrans" cxnId="{E784BD4D-32B2-4720-ABB7-A439BFAE32D3}">
      <dgm:prSet/>
      <dgm:spPr/>
      <dgm:t>
        <a:bodyPr/>
        <a:lstStyle/>
        <a:p>
          <a:endParaRPr lang="en-US"/>
        </a:p>
      </dgm:t>
    </dgm:pt>
    <dgm:pt modelId="{2D60B659-0E36-4E4D-B4DB-14850DB142AD}" type="sibTrans" cxnId="{E784BD4D-32B2-4720-ABB7-A439BFAE32D3}">
      <dgm:prSet/>
      <dgm:spPr/>
      <dgm:t>
        <a:bodyPr/>
        <a:lstStyle/>
        <a:p>
          <a:endParaRPr lang="en-US"/>
        </a:p>
      </dgm:t>
    </dgm:pt>
    <dgm:pt modelId="{739D3A66-9AEB-4B5E-9AE7-40A3D3CD342F}">
      <dgm:prSet/>
      <dgm:spPr/>
      <dgm:t>
        <a:bodyPr/>
        <a:lstStyle/>
        <a:p>
          <a:r>
            <a:rPr lang="fi-FI"/>
            <a:t>Ehkäisyn, seksuaalikasvatuksen sekä terveyspalveluiden puute nostaa riskiä sairastua HIV –infektioon erityisesti pakolaisten sekä kriisien keskellä elävien ihmisten keskuudessa.</a:t>
          </a:r>
          <a:endParaRPr lang="en-US"/>
        </a:p>
      </dgm:t>
    </dgm:pt>
    <dgm:pt modelId="{FCBE18DE-45B1-44C3-B333-BCB9389280F6}" type="parTrans" cxnId="{910A2B8F-2842-438E-8029-8954ADE64961}">
      <dgm:prSet/>
      <dgm:spPr/>
      <dgm:t>
        <a:bodyPr/>
        <a:lstStyle/>
        <a:p>
          <a:endParaRPr lang="en-US"/>
        </a:p>
      </dgm:t>
    </dgm:pt>
    <dgm:pt modelId="{2519673F-5A4D-4C54-8341-3324856E6D99}" type="sibTrans" cxnId="{910A2B8F-2842-438E-8029-8954ADE64961}">
      <dgm:prSet/>
      <dgm:spPr/>
      <dgm:t>
        <a:bodyPr/>
        <a:lstStyle/>
        <a:p>
          <a:endParaRPr lang="en-US"/>
        </a:p>
      </dgm:t>
    </dgm:pt>
    <dgm:pt modelId="{B1FB5A7C-7381-4577-95BF-CB7B1E6ADCE4}" type="pres">
      <dgm:prSet presAssocID="{FA979F5F-2152-441D-85DE-296CCFC0BA92}" presName="linear" presStyleCnt="0">
        <dgm:presLayoutVars>
          <dgm:animLvl val="lvl"/>
          <dgm:resizeHandles val="exact"/>
        </dgm:presLayoutVars>
      </dgm:prSet>
      <dgm:spPr/>
    </dgm:pt>
    <dgm:pt modelId="{01E387A5-DBB5-4038-888D-3840CA34EADB}" type="pres">
      <dgm:prSet presAssocID="{517391CB-BBBF-4CA6-8D62-03568EBA3289}" presName="parentText" presStyleLbl="node1" presStyleIdx="0" presStyleCnt="7">
        <dgm:presLayoutVars>
          <dgm:chMax val="0"/>
          <dgm:bulletEnabled val="1"/>
        </dgm:presLayoutVars>
      </dgm:prSet>
      <dgm:spPr/>
    </dgm:pt>
    <dgm:pt modelId="{4B9A167C-5849-4CC0-B164-12F2B8D49E20}" type="pres">
      <dgm:prSet presAssocID="{65D06F34-B65F-41F3-9DB1-C82655E6CFA6}" presName="spacer" presStyleCnt="0"/>
      <dgm:spPr/>
    </dgm:pt>
    <dgm:pt modelId="{BF8358DC-0077-43EF-9CD9-AAA4B1624846}" type="pres">
      <dgm:prSet presAssocID="{F81F02AF-A4F3-4F2E-9253-F47161A51937}" presName="parentText" presStyleLbl="node1" presStyleIdx="1" presStyleCnt="7">
        <dgm:presLayoutVars>
          <dgm:chMax val="0"/>
          <dgm:bulletEnabled val="1"/>
        </dgm:presLayoutVars>
      </dgm:prSet>
      <dgm:spPr/>
    </dgm:pt>
    <dgm:pt modelId="{C87070ED-D5AA-456C-B8AF-70D7145D50F2}" type="pres">
      <dgm:prSet presAssocID="{DB14934E-DDFC-45EF-ABDF-2E676D73DB97}" presName="spacer" presStyleCnt="0"/>
      <dgm:spPr/>
    </dgm:pt>
    <dgm:pt modelId="{C0AE2438-723C-46A6-BD1E-DB96A77870FC}" type="pres">
      <dgm:prSet presAssocID="{7B219C15-D0F9-435F-A1CD-728CD4C39D5E}" presName="parentText" presStyleLbl="node1" presStyleIdx="2" presStyleCnt="7">
        <dgm:presLayoutVars>
          <dgm:chMax val="0"/>
          <dgm:bulletEnabled val="1"/>
        </dgm:presLayoutVars>
      </dgm:prSet>
      <dgm:spPr/>
    </dgm:pt>
    <dgm:pt modelId="{17CF405A-E13B-44D2-81D3-2F0ABF872853}" type="pres">
      <dgm:prSet presAssocID="{96EBDD9E-17E0-40E0-B709-6A6605B08021}" presName="spacer" presStyleCnt="0"/>
      <dgm:spPr/>
    </dgm:pt>
    <dgm:pt modelId="{E5056AED-FD74-47E3-ACF1-B1E0A0F1C0C2}" type="pres">
      <dgm:prSet presAssocID="{3A0F4F7F-9611-4124-8730-DC321B4DC8CB}" presName="parentText" presStyleLbl="node1" presStyleIdx="3" presStyleCnt="7">
        <dgm:presLayoutVars>
          <dgm:chMax val="0"/>
          <dgm:bulletEnabled val="1"/>
        </dgm:presLayoutVars>
      </dgm:prSet>
      <dgm:spPr/>
    </dgm:pt>
    <dgm:pt modelId="{627B382A-1842-4D18-830C-EB439DAAB904}" type="pres">
      <dgm:prSet presAssocID="{48256FC7-305B-4FC0-87D9-F4C8CA93FBE0}" presName="spacer" presStyleCnt="0"/>
      <dgm:spPr/>
    </dgm:pt>
    <dgm:pt modelId="{74A7B393-4307-4A5F-865B-BD4189FE632A}" type="pres">
      <dgm:prSet presAssocID="{8A35B8BB-11C1-4AAB-A3FE-3FAEB4210B8D}" presName="parentText" presStyleLbl="node1" presStyleIdx="4" presStyleCnt="7">
        <dgm:presLayoutVars>
          <dgm:chMax val="0"/>
          <dgm:bulletEnabled val="1"/>
        </dgm:presLayoutVars>
      </dgm:prSet>
      <dgm:spPr/>
    </dgm:pt>
    <dgm:pt modelId="{926A7A10-413A-4724-8A2B-B13B01501905}" type="pres">
      <dgm:prSet presAssocID="{1AA9BA6F-DA5A-4947-9ACB-8A7E676F614F}" presName="spacer" presStyleCnt="0"/>
      <dgm:spPr/>
    </dgm:pt>
    <dgm:pt modelId="{312BC7C7-FAEF-4840-92E2-3153486DF884}" type="pres">
      <dgm:prSet presAssocID="{35360A3F-235E-4424-85B3-F72A700E0E7E}" presName="parentText" presStyleLbl="node1" presStyleIdx="5" presStyleCnt="7">
        <dgm:presLayoutVars>
          <dgm:chMax val="0"/>
          <dgm:bulletEnabled val="1"/>
        </dgm:presLayoutVars>
      </dgm:prSet>
      <dgm:spPr/>
    </dgm:pt>
    <dgm:pt modelId="{8D0D4B9E-D86C-4D9E-BF38-E862B06CF6CB}" type="pres">
      <dgm:prSet presAssocID="{2D60B659-0E36-4E4D-B4DB-14850DB142AD}" presName="spacer" presStyleCnt="0"/>
      <dgm:spPr/>
    </dgm:pt>
    <dgm:pt modelId="{B2F70E30-313B-4E8C-8580-980DB9F0626B}" type="pres">
      <dgm:prSet presAssocID="{739D3A66-9AEB-4B5E-9AE7-40A3D3CD342F}" presName="parentText" presStyleLbl="node1" presStyleIdx="6" presStyleCnt="7">
        <dgm:presLayoutVars>
          <dgm:chMax val="0"/>
          <dgm:bulletEnabled val="1"/>
        </dgm:presLayoutVars>
      </dgm:prSet>
      <dgm:spPr/>
    </dgm:pt>
  </dgm:ptLst>
  <dgm:cxnLst>
    <dgm:cxn modelId="{C3A5C70D-DF77-4600-BB7B-40FC4EFF4D09}" srcId="{FA979F5F-2152-441D-85DE-296CCFC0BA92}" destId="{7B219C15-D0F9-435F-A1CD-728CD4C39D5E}" srcOrd="2" destOrd="0" parTransId="{C07CDB43-25EF-4D27-85D4-BB2BC10BF8E1}" sibTransId="{96EBDD9E-17E0-40E0-B709-6A6605B08021}"/>
    <dgm:cxn modelId="{D7D39C28-8E9A-4EE9-BC34-6992466AC9F0}" type="presOf" srcId="{F81F02AF-A4F3-4F2E-9253-F47161A51937}" destId="{BF8358DC-0077-43EF-9CD9-AAA4B1624846}" srcOrd="0" destOrd="0" presId="urn:microsoft.com/office/officeart/2005/8/layout/vList2"/>
    <dgm:cxn modelId="{22F93843-F061-4401-9884-C2194DAF3D6E}" srcId="{FA979F5F-2152-441D-85DE-296CCFC0BA92}" destId="{3A0F4F7F-9611-4124-8730-DC321B4DC8CB}" srcOrd="3" destOrd="0" parTransId="{769A1FDB-F960-43C3-92D8-CFF7E91A86B4}" sibTransId="{48256FC7-305B-4FC0-87D9-F4C8CA93FBE0}"/>
    <dgm:cxn modelId="{F48E7064-FB5D-49C9-A9CA-C766BD4D5022}" type="presOf" srcId="{FA979F5F-2152-441D-85DE-296CCFC0BA92}" destId="{B1FB5A7C-7381-4577-95BF-CB7B1E6ADCE4}" srcOrd="0" destOrd="0" presId="urn:microsoft.com/office/officeart/2005/8/layout/vList2"/>
    <dgm:cxn modelId="{EA1A9548-4D47-46B1-84AB-A9A02EC65789}" type="presOf" srcId="{8A35B8BB-11C1-4AAB-A3FE-3FAEB4210B8D}" destId="{74A7B393-4307-4A5F-865B-BD4189FE632A}" srcOrd="0" destOrd="0" presId="urn:microsoft.com/office/officeart/2005/8/layout/vList2"/>
    <dgm:cxn modelId="{E983AD4A-37D3-4553-8359-5EC6DB6096CC}" srcId="{FA979F5F-2152-441D-85DE-296CCFC0BA92}" destId="{517391CB-BBBF-4CA6-8D62-03568EBA3289}" srcOrd="0" destOrd="0" parTransId="{A4352B42-F02F-4775-9743-1DA5373E79E8}" sibTransId="{65D06F34-B65F-41F3-9DB1-C82655E6CFA6}"/>
    <dgm:cxn modelId="{E784BD4D-32B2-4720-ABB7-A439BFAE32D3}" srcId="{FA979F5F-2152-441D-85DE-296CCFC0BA92}" destId="{35360A3F-235E-4424-85B3-F72A700E0E7E}" srcOrd="5" destOrd="0" parTransId="{22844CE8-554D-45FA-B15D-748E345F6746}" sibTransId="{2D60B659-0E36-4E4D-B4DB-14850DB142AD}"/>
    <dgm:cxn modelId="{41CA5C4E-10A1-4717-A9CD-32A2E7B23A9F}" type="presOf" srcId="{739D3A66-9AEB-4B5E-9AE7-40A3D3CD342F}" destId="{B2F70E30-313B-4E8C-8580-980DB9F0626B}" srcOrd="0" destOrd="0" presId="urn:microsoft.com/office/officeart/2005/8/layout/vList2"/>
    <dgm:cxn modelId="{83D06370-62E2-4E01-9408-CFF519F14A2D}" type="presOf" srcId="{517391CB-BBBF-4CA6-8D62-03568EBA3289}" destId="{01E387A5-DBB5-4038-888D-3840CA34EADB}" srcOrd="0" destOrd="0" presId="urn:microsoft.com/office/officeart/2005/8/layout/vList2"/>
    <dgm:cxn modelId="{910A2B8F-2842-438E-8029-8954ADE64961}" srcId="{FA979F5F-2152-441D-85DE-296CCFC0BA92}" destId="{739D3A66-9AEB-4B5E-9AE7-40A3D3CD342F}" srcOrd="6" destOrd="0" parTransId="{FCBE18DE-45B1-44C3-B333-BCB9389280F6}" sibTransId="{2519673F-5A4D-4C54-8341-3324856E6D99}"/>
    <dgm:cxn modelId="{A9AE6C9E-FBEB-4532-B8CE-B8EA277AD253}" srcId="{FA979F5F-2152-441D-85DE-296CCFC0BA92}" destId="{8A35B8BB-11C1-4AAB-A3FE-3FAEB4210B8D}" srcOrd="4" destOrd="0" parTransId="{5A36C891-C400-44DF-ABBC-B04BF20D1F00}" sibTransId="{1AA9BA6F-DA5A-4947-9ACB-8A7E676F614F}"/>
    <dgm:cxn modelId="{33A3C7D1-2B26-43AC-B4F8-B67B51716DE9}" type="presOf" srcId="{3A0F4F7F-9611-4124-8730-DC321B4DC8CB}" destId="{E5056AED-FD74-47E3-ACF1-B1E0A0F1C0C2}" srcOrd="0" destOrd="0" presId="urn:microsoft.com/office/officeart/2005/8/layout/vList2"/>
    <dgm:cxn modelId="{C8B85DD4-6BD4-45F4-98C5-D6BD6ABA3E03}" srcId="{FA979F5F-2152-441D-85DE-296CCFC0BA92}" destId="{F81F02AF-A4F3-4F2E-9253-F47161A51937}" srcOrd="1" destOrd="0" parTransId="{E293E4E8-6007-4F93-8B68-37260E9048D7}" sibTransId="{DB14934E-DDFC-45EF-ABDF-2E676D73DB97}"/>
    <dgm:cxn modelId="{150467F3-C669-4ABC-910F-FEDBDE5BAD90}" type="presOf" srcId="{7B219C15-D0F9-435F-A1CD-728CD4C39D5E}" destId="{C0AE2438-723C-46A6-BD1E-DB96A77870FC}" srcOrd="0" destOrd="0" presId="urn:microsoft.com/office/officeart/2005/8/layout/vList2"/>
    <dgm:cxn modelId="{9BACECF5-A35A-4D51-8447-A64D8B758495}" type="presOf" srcId="{35360A3F-235E-4424-85B3-F72A700E0E7E}" destId="{312BC7C7-FAEF-4840-92E2-3153486DF884}" srcOrd="0" destOrd="0" presId="urn:microsoft.com/office/officeart/2005/8/layout/vList2"/>
    <dgm:cxn modelId="{B7935BCD-849F-4C50-87A1-4384647680A3}" type="presParOf" srcId="{B1FB5A7C-7381-4577-95BF-CB7B1E6ADCE4}" destId="{01E387A5-DBB5-4038-888D-3840CA34EADB}" srcOrd="0" destOrd="0" presId="urn:microsoft.com/office/officeart/2005/8/layout/vList2"/>
    <dgm:cxn modelId="{D92857E2-4989-423C-BDA5-96D17D085F9F}" type="presParOf" srcId="{B1FB5A7C-7381-4577-95BF-CB7B1E6ADCE4}" destId="{4B9A167C-5849-4CC0-B164-12F2B8D49E20}" srcOrd="1" destOrd="0" presId="urn:microsoft.com/office/officeart/2005/8/layout/vList2"/>
    <dgm:cxn modelId="{84FCC0EF-8F47-4DBF-9AE2-0F3EAB805A22}" type="presParOf" srcId="{B1FB5A7C-7381-4577-95BF-CB7B1E6ADCE4}" destId="{BF8358DC-0077-43EF-9CD9-AAA4B1624846}" srcOrd="2" destOrd="0" presId="urn:microsoft.com/office/officeart/2005/8/layout/vList2"/>
    <dgm:cxn modelId="{B8E1588C-389F-460C-89D9-EED909422649}" type="presParOf" srcId="{B1FB5A7C-7381-4577-95BF-CB7B1E6ADCE4}" destId="{C87070ED-D5AA-456C-B8AF-70D7145D50F2}" srcOrd="3" destOrd="0" presId="urn:microsoft.com/office/officeart/2005/8/layout/vList2"/>
    <dgm:cxn modelId="{42A2D3DB-B754-4E04-AE1D-8E5E9C9CF099}" type="presParOf" srcId="{B1FB5A7C-7381-4577-95BF-CB7B1E6ADCE4}" destId="{C0AE2438-723C-46A6-BD1E-DB96A77870FC}" srcOrd="4" destOrd="0" presId="urn:microsoft.com/office/officeart/2005/8/layout/vList2"/>
    <dgm:cxn modelId="{EA7C0B21-6845-443B-ADEA-CBF4BB77A8D5}" type="presParOf" srcId="{B1FB5A7C-7381-4577-95BF-CB7B1E6ADCE4}" destId="{17CF405A-E13B-44D2-81D3-2F0ABF872853}" srcOrd="5" destOrd="0" presId="urn:microsoft.com/office/officeart/2005/8/layout/vList2"/>
    <dgm:cxn modelId="{783BAEC2-6B55-4254-9838-CBAA3030E4FE}" type="presParOf" srcId="{B1FB5A7C-7381-4577-95BF-CB7B1E6ADCE4}" destId="{E5056AED-FD74-47E3-ACF1-B1E0A0F1C0C2}" srcOrd="6" destOrd="0" presId="urn:microsoft.com/office/officeart/2005/8/layout/vList2"/>
    <dgm:cxn modelId="{0C6E2D03-E403-4E80-AC85-9F94D2AB1019}" type="presParOf" srcId="{B1FB5A7C-7381-4577-95BF-CB7B1E6ADCE4}" destId="{627B382A-1842-4D18-830C-EB439DAAB904}" srcOrd="7" destOrd="0" presId="urn:microsoft.com/office/officeart/2005/8/layout/vList2"/>
    <dgm:cxn modelId="{77F98438-E38A-40A4-983D-93E0CB44F681}" type="presParOf" srcId="{B1FB5A7C-7381-4577-95BF-CB7B1E6ADCE4}" destId="{74A7B393-4307-4A5F-865B-BD4189FE632A}" srcOrd="8" destOrd="0" presId="urn:microsoft.com/office/officeart/2005/8/layout/vList2"/>
    <dgm:cxn modelId="{EA1C0DEF-E352-486B-AA2E-26B7EF0AD86C}" type="presParOf" srcId="{B1FB5A7C-7381-4577-95BF-CB7B1E6ADCE4}" destId="{926A7A10-413A-4724-8A2B-B13B01501905}" srcOrd="9" destOrd="0" presId="urn:microsoft.com/office/officeart/2005/8/layout/vList2"/>
    <dgm:cxn modelId="{BA1DA84B-5B9D-4B4F-8101-80841D97D3BF}" type="presParOf" srcId="{B1FB5A7C-7381-4577-95BF-CB7B1E6ADCE4}" destId="{312BC7C7-FAEF-4840-92E2-3153486DF884}" srcOrd="10" destOrd="0" presId="urn:microsoft.com/office/officeart/2005/8/layout/vList2"/>
    <dgm:cxn modelId="{2A4A3868-C2BB-43FF-AE18-411020334AC8}" type="presParOf" srcId="{B1FB5A7C-7381-4577-95BF-CB7B1E6ADCE4}" destId="{8D0D4B9E-D86C-4D9E-BF38-E862B06CF6CB}" srcOrd="11" destOrd="0" presId="urn:microsoft.com/office/officeart/2005/8/layout/vList2"/>
    <dgm:cxn modelId="{122AD938-30CB-4FA2-B389-E7290553AAC9}" type="presParOf" srcId="{B1FB5A7C-7381-4577-95BF-CB7B1E6ADCE4}" destId="{B2F70E30-313B-4E8C-8580-980DB9F0626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09580B-65BE-4299-B6E1-8CCED15257BA}">
      <dsp:nvSpPr>
        <dsp:cNvPr id="0" name=""/>
        <dsp:cNvSpPr/>
      </dsp:nvSpPr>
      <dsp:spPr>
        <a:xfrm>
          <a:off x="0" y="246510"/>
          <a:ext cx="10515600" cy="6364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fi-FI" sz="1600" kern="1200"/>
            <a:t>HI –virus tarttuu seksikontaktissa, verestä sekä äidistä lapseen raskauden, synnytyksen tai imetyksen aikana. Suuseksissä riski viruksen tarttumiselle on erittäin pieni, koska suusta tai syljestä ei voi saada HIV –tartuntaa.</a:t>
          </a:r>
          <a:endParaRPr lang="en-US" sz="1600" kern="1200"/>
        </a:p>
      </dsp:txBody>
      <dsp:txXfrm>
        <a:off x="31070" y="277580"/>
        <a:ext cx="10453460" cy="574340"/>
      </dsp:txXfrm>
    </dsp:sp>
    <dsp:sp modelId="{FEF0C973-9F77-4601-BF40-C8A231AFCD57}">
      <dsp:nvSpPr>
        <dsp:cNvPr id="0" name=""/>
        <dsp:cNvSpPr/>
      </dsp:nvSpPr>
      <dsp:spPr>
        <a:xfrm>
          <a:off x="0" y="929070"/>
          <a:ext cx="10515600" cy="6364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fi-FI" sz="1600" kern="1200" dirty="0"/>
            <a:t>HI –virus voi tarttua myös oireettomalta viruksen kantajalta</a:t>
          </a:r>
          <a:endParaRPr lang="en-US" sz="1600" kern="1200" dirty="0"/>
        </a:p>
      </dsp:txBody>
      <dsp:txXfrm>
        <a:off x="31070" y="960140"/>
        <a:ext cx="10453460" cy="574340"/>
      </dsp:txXfrm>
    </dsp:sp>
    <dsp:sp modelId="{79391859-6AD4-43E4-912B-2229160536E6}">
      <dsp:nvSpPr>
        <dsp:cNvPr id="0" name=""/>
        <dsp:cNvSpPr/>
      </dsp:nvSpPr>
      <dsp:spPr>
        <a:xfrm>
          <a:off x="0" y="1611630"/>
          <a:ext cx="10515600" cy="6364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fi-FI" sz="1600" kern="1200" dirty="0"/>
            <a:t>Yleisin tiedossa oleva tarttumistapa on miesten välinen seksikontakti ja vain noin 6 prosenttia todetuista HIV –infektioista oli huumeiden pistoskäytön välityksellä. </a:t>
          </a:r>
          <a:endParaRPr lang="en-US" sz="1600" kern="1200" dirty="0"/>
        </a:p>
      </dsp:txBody>
      <dsp:txXfrm>
        <a:off x="31070" y="1642700"/>
        <a:ext cx="10453460" cy="574340"/>
      </dsp:txXfrm>
    </dsp:sp>
    <dsp:sp modelId="{C04E9F4A-BD33-4CB2-96D2-3DFD6CE0FF11}">
      <dsp:nvSpPr>
        <dsp:cNvPr id="0" name=""/>
        <dsp:cNvSpPr/>
      </dsp:nvSpPr>
      <dsp:spPr>
        <a:xfrm>
          <a:off x="0" y="2294191"/>
          <a:ext cx="10515600" cy="6364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fi-FI" sz="1600" kern="1200" dirty="0"/>
            <a:t>Noin puolet suomalaisten HIV –infektiotartunnoista saadaan ulkomailta suojaamattomien seksikontaktien vuoksi</a:t>
          </a:r>
          <a:endParaRPr lang="en-US" sz="1600" kern="1200" dirty="0"/>
        </a:p>
      </dsp:txBody>
      <dsp:txXfrm>
        <a:off x="31070" y="2325261"/>
        <a:ext cx="10453460" cy="574340"/>
      </dsp:txXfrm>
    </dsp:sp>
    <dsp:sp modelId="{709E4BF3-90D3-4F15-9FFA-7877545DB587}">
      <dsp:nvSpPr>
        <dsp:cNvPr id="0" name=""/>
        <dsp:cNvSpPr/>
      </dsp:nvSpPr>
      <dsp:spPr>
        <a:xfrm>
          <a:off x="0" y="2976751"/>
          <a:ext cx="10515600" cy="6364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fi-FI" sz="1600" kern="1200" dirty="0"/>
            <a:t>HI –virus ei voi tarttua esimerkiksi hyttysten tai muiden eläinten kautta, pinnoilta, suutelemalla tai pyyheliinoista ja lakanoista</a:t>
          </a:r>
          <a:endParaRPr lang="en-US" sz="1600" kern="1200" dirty="0"/>
        </a:p>
      </dsp:txBody>
      <dsp:txXfrm>
        <a:off x="31070" y="3007821"/>
        <a:ext cx="10453460" cy="5743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E387A5-DBB5-4038-888D-3840CA34EADB}">
      <dsp:nvSpPr>
        <dsp:cNvPr id="0" name=""/>
        <dsp:cNvSpPr/>
      </dsp:nvSpPr>
      <dsp:spPr>
        <a:xfrm>
          <a:off x="0" y="10056"/>
          <a:ext cx="10515600" cy="51642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fi-FI" sz="1300" kern="1200"/>
            <a:t>Maailmassa on arvioitu olevan noin 38 miljoonaa ihmistä, jotka sairastavat HIV –infektiota. </a:t>
          </a:r>
          <a:endParaRPr lang="en-US" sz="1300" kern="1200"/>
        </a:p>
      </dsp:txBody>
      <dsp:txXfrm>
        <a:off x="25210" y="35266"/>
        <a:ext cx="10465180" cy="466007"/>
      </dsp:txXfrm>
    </dsp:sp>
    <dsp:sp modelId="{BF8358DC-0077-43EF-9CD9-AAA4B1624846}">
      <dsp:nvSpPr>
        <dsp:cNvPr id="0" name=""/>
        <dsp:cNvSpPr/>
      </dsp:nvSpPr>
      <dsp:spPr>
        <a:xfrm>
          <a:off x="0" y="563923"/>
          <a:ext cx="10515600" cy="51642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fi-FI" sz="1300" kern="1200" dirty="0"/>
            <a:t>Vuonna 2020 maailmanlaajuisesti eniten HIV –tartuntoja 15–49-vuotiailla todettiin Etelä-Afrikan maissa, kuten Eswatinissa sekä Lesothossa .</a:t>
          </a:r>
          <a:endParaRPr lang="en-US" sz="1300" kern="1200" dirty="0"/>
        </a:p>
      </dsp:txBody>
      <dsp:txXfrm>
        <a:off x="25210" y="589133"/>
        <a:ext cx="10465180" cy="466007"/>
      </dsp:txXfrm>
    </dsp:sp>
    <dsp:sp modelId="{C0AE2438-723C-46A6-BD1E-DB96A77870FC}">
      <dsp:nvSpPr>
        <dsp:cNvPr id="0" name=""/>
        <dsp:cNvSpPr/>
      </dsp:nvSpPr>
      <dsp:spPr>
        <a:xfrm>
          <a:off x="0" y="1117790"/>
          <a:ext cx="10515600" cy="51642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fi-FI" sz="1300" kern="1200" dirty="0"/>
            <a:t>Uusia HIV –infektioita todettiin vuonna 2021 maailmanlaajuisesti yhteensä 1,5 miljoonaa. Näistä tartunnoista noin 1,3 miljoonaa todettiin aikuisilla ja noin 160 000 alle 15-vuotiailla lapsilla.</a:t>
          </a:r>
          <a:endParaRPr lang="en-US" sz="1300" kern="1200" dirty="0"/>
        </a:p>
      </dsp:txBody>
      <dsp:txXfrm>
        <a:off x="25210" y="1143000"/>
        <a:ext cx="10465180" cy="466007"/>
      </dsp:txXfrm>
    </dsp:sp>
    <dsp:sp modelId="{E5056AED-FD74-47E3-ACF1-B1E0A0F1C0C2}">
      <dsp:nvSpPr>
        <dsp:cNvPr id="0" name=""/>
        <dsp:cNvSpPr/>
      </dsp:nvSpPr>
      <dsp:spPr>
        <a:xfrm>
          <a:off x="0" y="1671657"/>
          <a:ext cx="10515600" cy="51642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fi-FI" sz="1300" kern="1200"/>
            <a:t>Vuonna 2021 maailmanlaajuisesti HI –viruksen aiheuttamaan immuunikatoon sekä siihen heijastettaviin sairauksiin kuoli yhteensä noin 650 000 ihmistä. Näistä kuolemista noin 98 000 oli alle 15-vuotiaita lapsia.</a:t>
          </a:r>
          <a:endParaRPr lang="en-US" sz="1300" kern="1200"/>
        </a:p>
      </dsp:txBody>
      <dsp:txXfrm>
        <a:off x="25210" y="1696867"/>
        <a:ext cx="10465180" cy="466007"/>
      </dsp:txXfrm>
    </dsp:sp>
    <dsp:sp modelId="{74A7B393-4307-4A5F-865B-BD4189FE632A}">
      <dsp:nvSpPr>
        <dsp:cNvPr id="0" name=""/>
        <dsp:cNvSpPr/>
      </dsp:nvSpPr>
      <dsp:spPr>
        <a:xfrm>
          <a:off x="0" y="2225524"/>
          <a:ext cx="10515600" cy="51642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fi-FI" sz="1300" kern="1200"/>
            <a:t>Joka viikko noin 4900 tyttöä ja naista ikävuosiltaan 15–24 sairastuu HIV –infektioon.</a:t>
          </a:r>
          <a:endParaRPr lang="en-US" sz="1300" kern="1200"/>
        </a:p>
      </dsp:txBody>
      <dsp:txXfrm>
        <a:off x="25210" y="2250734"/>
        <a:ext cx="10465180" cy="466007"/>
      </dsp:txXfrm>
    </dsp:sp>
    <dsp:sp modelId="{312BC7C7-FAEF-4840-92E2-3153486DF884}">
      <dsp:nvSpPr>
        <dsp:cNvPr id="0" name=""/>
        <dsp:cNvSpPr/>
      </dsp:nvSpPr>
      <dsp:spPr>
        <a:xfrm>
          <a:off x="0" y="2779391"/>
          <a:ext cx="10515600" cy="51642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fi-FI" sz="1300" kern="1200" dirty="0"/>
            <a:t>Vuonna 2021 noin 2,9 miljoonaa ihmistä ei tiennyt sairastavansa HIV –infektiota. </a:t>
          </a:r>
          <a:endParaRPr lang="en-US" sz="1300" kern="1200" dirty="0"/>
        </a:p>
      </dsp:txBody>
      <dsp:txXfrm>
        <a:off x="25210" y="2804601"/>
        <a:ext cx="10465180" cy="466007"/>
      </dsp:txXfrm>
    </dsp:sp>
    <dsp:sp modelId="{B2F70E30-313B-4E8C-8580-980DB9F0626B}">
      <dsp:nvSpPr>
        <dsp:cNvPr id="0" name=""/>
        <dsp:cNvSpPr/>
      </dsp:nvSpPr>
      <dsp:spPr>
        <a:xfrm>
          <a:off x="0" y="3333258"/>
          <a:ext cx="10515600" cy="51642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fi-FI" sz="1300" kern="1200"/>
            <a:t>Ehkäisyn, seksuaalikasvatuksen sekä terveyspalveluiden puute nostaa riskiä sairastua HIV –infektioon erityisesti pakolaisten sekä kriisien keskellä elävien ihmisten keskuudessa.</a:t>
          </a:r>
          <a:endParaRPr lang="en-US" sz="1300" kern="1200"/>
        </a:p>
      </dsp:txBody>
      <dsp:txXfrm>
        <a:off x="25210" y="3358468"/>
        <a:ext cx="10465180" cy="46600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E1A06-8754-4870-9E44-E39BADAD98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527F020-BBC3-49BB-91C2-5B2CBD64B3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7C0C22-EBDA-4130-87AE-CB28BC19B077}"/>
              </a:ext>
            </a:extLst>
          </p:cNvPr>
          <p:cNvSpPr>
            <a:spLocks noGrp="1"/>
          </p:cNvSpPr>
          <p:nvPr>
            <p:ph type="dt" sz="half" idx="10"/>
          </p:nvPr>
        </p:nvSpPr>
        <p:spPr/>
        <p:txBody>
          <a:bodyPr/>
          <a:lstStyle/>
          <a:p>
            <a:fld id="{82EDB8D0-98ED-4B86-9D5F-E61ADC70144D}" type="datetimeFigureOut">
              <a:rPr lang="en-US" smtClean="0"/>
              <a:t>5/15/2023</a:t>
            </a:fld>
            <a:endParaRPr lang="en-US" dirty="0"/>
          </a:p>
        </p:txBody>
      </p:sp>
      <p:sp>
        <p:nvSpPr>
          <p:cNvPr id="5" name="Footer Placeholder 4">
            <a:extLst>
              <a:ext uri="{FF2B5EF4-FFF2-40B4-BE49-F238E27FC236}">
                <a16:creationId xmlns:a16="http://schemas.microsoft.com/office/drawing/2014/main" id="{E2A419A8-07CA-4A4C-AEC2-C40D4D50AF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FA7B86-E610-42EA-B4DC-C2F447785273}"/>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a16="http://schemas.microsoft.com/office/drawing/2014/main" id="{8A7BA06D-B3FF-4E91-8639-B4569AE3AA23}"/>
              </a:ext>
            </a:extLst>
          </p:cNvPr>
          <p:cNvSpPr/>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Arc 7">
            <a:extLst>
              <a:ext uri="{FF2B5EF4-FFF2-40B4-BE49-F238E27FC236}">
                <a16:creationId xmlns:a16="http://schemas.microsoft.com/office/drawing/2014/main" id="{2B30C86D-5A07-48BC-9C9D-6F9A2DB1E9E1}"/>
              </a:ext>
            </a:extLst>
          </p:cNvPr>
          <p:cNvSpPr/>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69287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838200" y="1825625"/>
            <a:ext cx="10515600" cy="38597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E82FA1-02B7-467E-9F16-D178149407C5}"/>
              </a:ext>
            </a:extLst>
          </p:cNvPr>
          <p:cNvSpPr>
            <a:spLocks noGrp="1"/>
          </p:cNvSpPr>
          <p:nvPr>
            <p:ph type="dt" sz="half" idx="10"/>
          </p:nvPr>
        </p:nvSpPr>
        <p:spPr/>
        <p:txBody>
          <a:bodyPr/>
          <a:lstStyle/>
          <a:p>
            <a:fld id="{82EDB8D0-98ED-4B86-9D5F-E61ADC70144D}" type="datetimeFigureOut">
              <a:rPr lang="en-US" smtClean="0"/>
              <a:t>5/15/2023</a:t>
            </a:fld>
            <a:endParaRPr lang="en-US" dirty="0"/>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a16="http://schemas.microsoft.com/office/drawing/2014/main" id="{23DA7759-3209-4FE2-96D1-4EEDD81E9EA0}"/>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41460DAD-8769-4C9F-9C8C-BB0443909D76}"/>
              </a:ext>
            </a:extLst>
          </p:cNvPr>
          <p:cNvSpPr/>
          <p:nvPr/>
        </p:nvSpPr>
        <p:spPr>
          <a:xfrm flipH="1">
            <a:off x="12353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84807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C0001-5D76-45A0-A9F4-7172BDDD5D2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E1462C4-0E4B-4DB7-A8BF-FE55142760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AA5F313-1240-47AE-A026-7F349292B5CA}"/>
              </a:ext>
            </a:extLst>
          </p:cNvPr>
          <p:cNvSpPr>
            <a:spLocks noGrp="1"/>
          </p:cNvSpPr>
          <p:nvPr>
            <p:ph type="dt" sz="half" idx="10"/>
          </p:nvPr>
        </p:nvSpPr>
        <p:spPr/>
        <p:txBody>
          <a:bodyPr/>
          <a:lstStyle/>
          <a:p>
            <a:fld id="{82EDB8D0-98ED-4B86-9D5F-E61ADC70144D}" type="datetimeFigureOut">
              <a:rPr lang="en-US" smtClean="0"/>
              <a:t>5/15/2023</a:t>
            </a:fld>
            <a:endParaRPr lang="en-US"/>
          </a:p>
        </p:txBody>
      </p:sp>
      <p:sp>
        <p:nvSpPr>
          <p:cNvPr id="5" name="Footer Placeholder 4">
            <a:extLst>
              <a:ext uri="{FF2B5EF4-FFF2-40B4-BE49-F238E27FC236}">
                <a16:creationId xmlns:a16="http://schemas.microsoft.com/office/drawing/2014/main" id="{22448158-6132-4335-B8E1-F6A8963837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94C5B6-1598-48B4-9B3A-3078FDBE90B7}"/>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9" name="Freeform: Shape 8">
            <a:extLst>
              <a:ext uri="{FF2B5EF4-FFF2-40B4-BE49-F238E27FC236}">
                <a16:creationId xmlns:a16="http://schemas.microsoft.com/office/drawing/2014/main" id="{FEDBDD32-D3EE-4848-A112-BA814D4631CD}"/>
              </a:ext>
            </a:extLst>
          </p:cNvPr>
          <p:cNvSpPr/>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Arc 9">
            <a:extLst>
              <a:ext uri="{FF2B5EF4-FFF2-40B4-BE49-F238E27FC236}">
                <a16:creationId xmlns:a16="http://schemas.microsoft.com/office/drawing/2014/main" id="{61350361-843C-49D0-BD6A-ECDBA3842BA0}"/>
              </a:ext>
            </a:extLst>
          </p:cNvPr>
          <p:cNvSpPr/>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6077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BFD05-2CB2-4A7E-89E7-57615BA82B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9532B8-D460-476D-816F-725E8D96C0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F7120F-70AF-4ED5-B364-3AA55C6B44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3D8B65F-F709-469F-9961-4D01896CAA12}"/>
              </a:ext>
            </a:extLst>
          </p:cNvPr>
          <p:cNvSpPr>
            <a:spLocks noGrp="1"/>
          </p:cNvSpPr>
          <p:nvPr>
            <p:ph type="dt" sz="half" idx="10"/>
          </p:nvPr>
        </p:nvSpPr>
        <p:spPr/>
        <p:txBody>
          <a:bodyPr/>
          <a:lstStyle/>
          <a:p>
            <a:fld id="{82EDB8D0-98ED-4B86-9D5F-E61ADC70144D}" type="datetimeFigureOut">
              <a:rPr lang="en-US" smtClean="0"/>
              <a:t>5/15/2023</a:t>
            </a:fld>
            <a:endParaRPr lang="en-US"/>
          </a:p>
        </p:txBody>
      </p:sp>
      <p:sp>
        <p:nvSpPr>
          <p:cNvPr id="6" name="Footer Placeholder 5">
            <a:extLst>
              <a:ext uri="{FF2B5EF4-FFF2-40B4-BE49-F238E27FC236}">
                <a16:creationId xmlns:a16="http://schemas.microsoft.com/office/drawing/2014/main" id="{B781C6BC-B23D-48BC-AD44-654DDB8D01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00D60B-86A1-479D-BCE8-06D2C3DBC94E}"/>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8" name="Freeform: Shape 7">
            <a:extLst>
              <a:ext uri="{FF2B5EF4-FFF2-40B4-BE49-F238E27FC236}">
                <a16:creationId xmlns:a16="http://schemas.microsoft.com/office/drawing/2014/main" id="{B4EC5136-99DA-40B5-8F79-5C3A56D38BA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4F8FB775-26C4-41BA-837C-4478D48D215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46378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983E-E761-4429-9203-7FE8B2DB67E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21E9B7-62BE-49BA-AC6B-55250D6627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41A3FD-B90A-4C31-BD6B-581F9E2E0E5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0D1D55-B722-4968-B171-AF3B462DDA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1085A8-02C2-4E7F-935E-5AEECBAD19B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A8A5018-8A77-40E8-B159-4894ECF228B1}"/>
              </a:ext>
            </a:extLst>
          </p:cNvPr>
          <p:cNvSpPr>
            <a:spLocks noGrp="1"/>
          </p:cNvSpPr>
          <p:nvPr>
            <p:ph type="dt" sz="half" idx="10"/>
          </p:nvPr>
        </p:nvSpPr>
        <p:spPr/>
        <p:txBody>
          <a:bodyPr/>
          <a:lstStyle/>
          <a:p>
            <a:fld id="{82EDB8D0-98ED-4B86-9D5F-E61ADC70144D}" type="datetimeFigureOut">
              <a:rPr lang="en-US" smtClean="0"/>
              <a:t>5/15/2023</a:t>
            </a:fld>
            <a:endParaRPr lang="en-US"/>
          </a:p>
        </p:txBody>
      </p:sp>
      <p:sp>
        <p:nvSpPr>
          <p:cNvPr id="8" name="Footer Placeholder 7">
            <a:extLst>
              <a:ext uri="{FF2B5EF4-FFF2-40B4-BE49-F238E27FC236}">
                <a16:creationId xmlns:a16="http://schemas.microsoft.com/office/drawing/2014/main" id="{8AD79441-8908-4461-9FDD-BCE6388370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8D29F7D-B101-4950-A2C0-F350FB26D45F}"/>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10" name="Freeform: Shape 9">
            <a:extLst>
              <a:ext uri="{FF2B5EF4-FFF2-40B4-BE49-F238E27FC236}">
                <a16:creationId xmlns:a16="http://schemas.microsoft.com/office/drawing/2014/main" id="{862D7398-9A79-4B24-9C7D-F0DEED57C70B}"/>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C07F28CD-1873-4E36-A064-2D25E0A8501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82318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54D3190-B78C-42F1-9D62-F523886BBE51}"/>
              </a:ext>
            </a:extLst>
          </p:cNvPr>
          <p:cNvSpPr>
            <a:spLocks noGrp="1"/>
          </p:cNvSpPr>
          <p:nvPr>
            <p:ph type="dt" sz="half" idx="10"/>
          </p:nvPr>
        </p:nvSpPr>
        <p:spPr/>
        <p:txBody>
          <a:bodyPr/>
          <a:lstStyle/>
          <a:p>
            <a:fld id="{82EDB8D0-98ED-4B86-9D5F-E61ADC70144D}" type="datetimeFigureOut">
              <a:rPr lang="en-US" smtClean="0"/>
              <a:t>5/15/2023</a:t>
            </a:fld>
            <a:endParaRPr lang="en-US"/>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6" name="Freeform: Shape 5">
            <a:extLst>
              <a:ext uri="{FF2B5EF4-FFF2-40B4-BE49-F238E27FC236}">
                <a16:creationId xmlns:a16="http://schemas.microsoft.com/office/drawing/2014/main" id="{DC13EF9C-0B5A-4364-91AA-E5DD5B536E54}"/>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Freeform: Shape 6">
            <a:extLst>
              <a:ext uri="{FF2B5EF4-FFF2-40B4-BE49-F238E27FC236}">
                <a16:creationId xmlns:a16="http://schemas.microsoft.com/office/drawing/2014/main" id="{8F674475-6327-490A-BD7F-084F5C07F2E4}"/>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79930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024287-C9B9-48AC-8E4D-A282DE2F44F5}"/>
              </a:ext>
            </a:extLst>
          </p:cNvPr>
          <p:cNvSpPr>
            <a:spLocks noGrp="1"/>
          </p:cNvSpPr>
          <p:nvPr>
            <p:ph type="dt" sz="half" idx="10"/>
          </p:nvPr>
        </p:nvSpPr>
        <p:spPr/>
        <p:txBody>
          <a:bodyPr/>
          <a:lstStyle/>
          <a:p>
            <a:fld id="{82EDB8D0-98ED-4B86-9D5F-E61ADC70144D}" type="datetimeFigureOut">
              <a:rPr lang="en-US" smtClean="0"/>
              <a:t>5/15/2023</a:t>
            </a:fld>
            <a:endParaRPr lang="en-US"/>
          </a:p>
        </p:txBody>
      </p:sp>
      <p:sp>
        <p:nvSpPr>
          <p:cNvPr id="3" name="Footer Placeholder 2">
            <a:extLst>
              <a:ext uri="{FF2B5EF4-FFF2-40B4-BE49-F238E27FC236}">
                <a16:creationId xmlns:a16="http://schemas.microsoft.com/office/drawing/2014/main" id="{2D34C9A2-75A7-4164-B3B8-E6A9D60BA0B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5" name="Freeform: Shape 4">
            <a:extLst>
              <a:ext uri="{FF2B5EF4-FFF2-40B4-BE49-F238E27FC236}">
                <a16:creationId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73344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FC812-4DB6-4F98-9404-29C191D3BA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2F0855E-0CD6-47DD-B648-4C84C783D7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D50082B-17D7-4D61-8AEB-81517D85D2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70783-FF31-4C4E-9196-EB169B209747}"/>
              </a:ext>
            </a:extLst>
          </p:cNvPr>
          <p:cNvSpPr>
            <a:spLocks noGrp="1"/>
          </p:cNvSpPr>
          <p:nvPr>
            <p:ph type="dt" sz="half" idx="10"/>
          </p:nvPr>
        </p:nvSpPr>
        <p:spPr/>
        <p:txBody>
          <a:bodyPr/>
          <a:lstStyle/>
          <a:p>
            <a:fld id="{82EDB8D0-98ED-4B86-9D5F-E61ADC70144D}" type="datetimeFigureOut">
              <a:rPr lang="en-US" smtClean="0"/>
              <a:t>5/15/2023</a:t>
            </a:fld>
            <a:endParaRPr lang="en-US"/>
          </a:p>
        </p:txBody>
      </p:sp>
      <p:sp>
        <p:nvSpPr>
          <p:cNvPr id="6" name="Footer Placeholder 5">
            <a:extLst>
              <a:ext uri="{FF2B5EF4-FFF2-40B4-BE49-F238E27FC236}">
                <a16:creationId xmlns:a16="http://schemas.microsoft.com/office/drawing/2014/main" id="{7D92E260-747D-40FD-A062-9DD5E6835A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7E50A0-1E05-49C5-88C9-46267751201F}"/>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8" name="Freeform: Shape 7">
            <a:extLst>
              <a:ext uri="{FF2B5EF4-FFF2-40B4-BE49-F238E27FC236}">
                <a16:creationId xmlns:a16="http://schemas.microsoft.com/office/drawing/2014/main" id="{2C155C63-9F58-4422-B669-F9748628067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385DBA62-0EDB-47AA-86C7-90463BC9B308}"/>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62158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D7521-E43D-41D1-B458-26B20DC6DD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2472CF2-2653-4B98-A416-D7A0A860EC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6EF87F5-0B10-4AC7-9599-F088C5E796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A07CB7-0520-4D64-B76C-C31AC557832D}"/>
              </a:ext>
            </a:extLst>
          </p:cNvPr>
          <p:cNvSpPr>
            <a:spLocks noGrp="1"/>
          </p:cNvSpPr>
          <p:nvPr>
            <p:ph type="dt" sz="half" idx="10"/>
          </p:nvPr>
        </p:nvSpPr>
        <p:spPr/>
        <p:txBody>
          <a:bodyPr/>
          <a:lstStyle/>
          <a:p>
            <a:fld id="{82EDB8D0-98ED-4B86-9D5F-E61ADC70144D}" type="datetimeFigureOut">
              <a:rPr lang="en-US" smtClean="0"/>
              <a:t>5/15/2023</a:t>
            </a:fld>
            <a:endParaRPr lang="en-US"/>
          </a:p>
        </p:txBody>
      </p:sp>
      <p:sp>
        <p:nvSpPr>
          <p:cNvPr id="6" name="Footer Placeholder 5">
            <a:extLst>
              <a:ext uri="{FF2B5EF4-FFF2-40B4-BE49-F238E27FC236}">
                <a16:creationId xmlns:a16="http://schemas.microsoft.com/office/drawing/2014/main" id="{92EEB226-AD45-45DF-AAB5-5513AE732A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E96AEB-9481-4CCE-B110-FEDD334835B8}"/>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8" name="Freeform: Shape 7">
            <a:extLst>
              <a:ext uri="{FF2B5EF4-FFF2-40B4-BE49-F238E27FC236}">
                <a16:creationId xmlns:a16="http://schemas.microsoft.com/office/drawing/2014/main" id="{6BA9707F-7BCE-464F-BF45-E216527084EE}"/>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BC589723-2CC8-49D1-B4E1-36FECED6A2D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373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6E5D1-6D19-4E7F-9B4E-42326B7716F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AD2A06C-F91A-4ADC-9CD2-61F0A4D7EE1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43AA9A-2280-4F63-8B3D-20742AE6901F}"/>
              </a:ext>
            </a:extLst>
          </p:cNvPr>
          <p:cNvSpPr>
            <a:spLocks noGrp="1"/>
          </p:cNvSpPr>
          <p:nvPr>
            <p:ph type="dt" sz="half" idx="10"/>
          </p:nvPr>
        </p:nvSpPr>
        <p:spPr/>
        <p:txBody>
          <a:bodyPr/>
          <a:lstStyle/>
          <a:p>
            <a:fld id="{82EDB8D0-98ED-4B86-9D5F-E61ADC70144D}" type="datetimeFigureOut">
              <a:rPr lang="en-US" smtClean="0"/>
              <a:t>5/15/2023</a:t>
            </a:fld>
            <a:endParaRPr lang="en-US"/>
          </a:p>
        </p:txBody>
      </p:sp>
      <p:sp>
        <p:nvSpPr>
          <p:cNvPr id="5" name="Footer Placeholder 4">
            <a:extLst>
              <a:ext uri="{FF2B5EF4-FFF2-40B4-BE49-F238E27FC236}">
                <a16:creationId xmlns:a16="http://schemas.microsoft.com/office/drawing/2014/main" id="{E40D986B-E58E-43B6-8A80-FFA9D8F748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140D36-2E71-4F27-967F-7A3E4C6EE197}"/>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a16="http://schemas.microsoft.com/office/drawing/2014/main" id="{C1609904-5327-4D2C-A445-B270A00F3B5F}"/>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30FC7BEC-08C5-4D95-9C84-B48BC8AD1C94}"/>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25701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81FEA3D-0C7F-45CD-B6A0-942F707B363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E8B8A12-BCE6-4D03-A637-1DEC8924BEF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749755-9FF4-428A-AEB7-1A6477466741}"/>
              </a:ext>
            </a:extLst>
          </p:cNvPr>
          <p:cNvSpPr>
            <a:spLocks noGrp="1"/>
          </p:cNvSpPr>
          <p:nvPr>
            <p:ph type="dt" sz="half" idx="10"/>
          </p:nvPr>
        </p:nvSpPr>
        <p:spPr/>
        <p:txBody>
          <a:bodyPr/>
          <a:lstStyle/>
          <a:p>
            <a:fld id="{82EDB8D0-98ED-4B86-9D5F-E61ADC70144D}" type="datetimeFigureOut">
              <a:rPr lang="en-US" smtClean="0"/>
              <a:t>5/15/2023</a:t>
            </a:fld>
            <a:endParaRPr lang="en-US"/>
          </a:p>
        </p:txBody>
      </p:sp>
      <p:sp>
        <p:nvSpPr>
          <p:cNvPr id="5" name="Footer Placeholder 4">
            <a:extLst>
              <a:ext uri="{FF2B5EF4-FFF2-40B4-BE49-F238E27FC236}">
                <a16:creationId xmlns:a16="http://schemas.microsoft.com/office/drawing/2014/main" id="{A5141836-11E2-49FD-877D-53B74514A9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D24C42-4B05-4EEF-BE14-29041EC9C0E5}"/>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a16="http://schemas.microsoft.com/office/drawing/2014/main" id="{5BADDEB1-F604-408B-B02A-A2814606E6AF}"/>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D8DF7987-332F-4D6C-81C3-990F39C76C96}"/>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52355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EC5685-19F1-49DA-ADE5-D5D32F1659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FC0A4D-22A1-4554-B5DE-887974F4DF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9D5CDC-F2CE-410E-AD13-DDC235C71C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cap="none" spc="0" baseline="0">
                <a:solidFill>
                  <a:schemeClr val="tx1">
                    <a:tint val="75000"/>
                  </a:schemeClr>
                </a:solidFill>
                <a:latin typeface="+mn-lt"/>
              </a:defRPr>
            </a:lvl1pPr>
          </a:lstStyle>
          <a:p>
            <a:fld id="{82EDB8D0-98ED-4B86-9D5F-E61ADC70144D}" type="datetimeFigureOut">
              <a:rPr lang="en-US" smtClean="0"/>
              <a:pPr/>
              <a:t>5/15/2023</a:t>
            </a:fld>
            <a:endParaRPr lang="en-US" dirty="0"/>
          </a:p>
        </p:txBody>
      </p:sp>
      <p:sp>
        <p:nvSpPr>
          <p:cNvPr id="5" name="Footer Placeholder 4">
            <a:extLst>
              <a:ext uri="{FF2B5EF4-FFF2-40B4-BE49-F238E27FC236}">
                <a16:creationId xmlns:a16="http://schemas.microsoft.com/office/drawing/2014/main" id="{9340CD45-794A-4BB0-A427-0CE61AEAF4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cap="none" spc="0" baseline="0">
                <a:solidFill>
                  <a:schemeClr val="tx1">
                    <a:tint val="75000"/>
                  </a:schemeClr>
                </a:solidFill>
                <a:latin typeface="+mn-lt"/>
              </a:defRPr>
            </a:lvl1pPr>
          </a:lstStyle>
          <a:p>
            <a:endParaRPr lang="en-US"/>
          </a:p>
        </p:txBody>
      </p:sp>
      <p:sp>
        <p:nvSpPr>
          <p:cNvPr id="6" name="Slide Number Placeholder 5">
            <a:extLst>
              <a:ext uri="{FF2B5EF4-FFF2-40B4-BE49-F238E27FC236}">
                <a16:creationId xmlns:a16="http://schemas.microsoft.com/office/drawing/2014/main" id="{FCB3AB91-9588-4071-92D2-364F4A6ED0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cap="none" spc="0" baseline="0">
                <a:solidFill>
                  <a:schemeClr val="tx1">
                    <a:tint val="75000"/>
                  </a:schemeClr>
                </a:solidFill>
                <a:latin typeface="+mn-lt"/>
              </a:defRPr>
            </a:lvl1pPr>
          </a:lstStyle>
          <a:p>
            <a:fld id="{4854181D-6920-4594-9A5D-6CE56DC9F8B2}" type="slidenum">
              <a:rPr lang="en-US" smtClean="0"/>
              <a:pPr/>
              <a:t>‹#›</a:t>
            </a:fld>
            <a:endParaRPr lang="en-US"/>
          </a:p>
        </p:txBody>
      </p:sp>
    </p:spTree>
    <p:extLst>
      <p:ext uri="{BB962C8B-B14F-4D97-AF65-F5344CB8AC3E}">
        <p14:creationId xmlns:p14="http://schemas.microsoft.com/office/powerpoint/2010/main" val="3737742761"/>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01" r:id="rId5"/>
    <p:sldLayoutId id="2147483706" r:id="rId6"/>
    <p:sldLayoutId id="2147483702" r:id="rId7"/>
    <p:sldLayoutId id="2147483703" r:id="rId8"/>
    <p:sldLayoutId id="2147483704" r:id="rId9"/>
    <p:sldLayoutId id="2147483705" r:id="rId10"/>
    <p:sldLayoutId id="2147483707" r:id="rId11"/>
  </p:sldLayoutIdLst>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D4906370-1564-49FA-A802-58546B3922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664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2" name="Picture 3">
            <a:extLst>
              <a:ext uri="{FF2B5EF4-FFF2-40B4-BE49-F238E27FC236}">
                <a16:creationId xmlns:a16="http://schemas.microsoft.com/office/drawing/2014/main" id="{53E35E7B-097F-040B-122A-91BBD1FAB2E1}"/>
              </a:ext>
            </a:extLst>
          </p:cNvPr>
          <p:cNvPicPr>
            <a:picLocks noChangeAspect="1"/>
          </p:cNvPicPr>
          <p:nvPr/>
        </p:nvPicPr>
        <p:blipFill rotWithShape="1">
          <a:blip r:embed="rId2">
            <a:alphaModFix amt="55000"/>
          </a:blip>
          <a:srcRect t="8352" b="12977"/>
          <a:stretch/>
        </p:blipFill>
        <p:spPr>
          <a:xfrm>
            <a:off x="20" y="10"/>
            <a:ext cx="12191980" cy="6857990"/>
          </a:xfrm>
          <a:prstGeom prst="rect">
            <a:avLst/>
          </a:prstGeom>
        </p:spPr>
      </p:pic>
      <p:sp>
        <p:nvSpPr>
          <p:cNvPr id="31" name="Oval 30">
            <a:extLst>
              <a:ext uri="{FF2B5EF4-FFF2-40B4-BE49-F238E27FC236}">
                <a16:creationId xmlns:a16="http://schemas.microsoft.com/office/drawing/2014/main" id="{EF640709-BDFD-453B-B75D-6212E7A870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11500" y="370600"/>
            <a:ext cx="5923842" cy="5923842"/>
          </a:xfrm>
          <a:prstGeom prst="ellipse">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Otsikko 1">
            <a:extLst>
              <a:ext uri="{FF2B5EF4-FFF2-40B4-BE49-F238E27FC236}">
                <a16:creationId xmlns:a16="http://schemas.microsoft.com/office/drawing/2014/main" id="{5B316B36-E5C3-DC56-3DA0-B75AA2DD12AC}"/>
              </a:ext>
            </a:extLst>
          </p:cNvPr>
          <p:cNvSpPr>
            <a:spLocks noGrp="1"/>
          </p:cNvSpPr>
          <p:nvPr>
            <p:ph type="ctrTitle"/>
          </p:nvPr>
        </p:nvSpPr>
        <p:spPr>
          <a:xfrm>
            <a:off x="3577192" y="1032483"/>
            <a:ext cx="5037616" cy="2982360"/>
          </a:xfrm>
        </p:spPr>
        <p:txBody>
          <a:bodyPr>
            <a:normAutofit/>
          </a:bodyPr>
          <a:lstStyle/>
          <a:p>
            <a:r>
              <a:rPr lang="fi-FI" sz="5100"/>
              <a:t>HI-viruksen ehkäisy lääkkeellisin keinoin</a:t>
            </a:r>
          </a:p>
        </p:txBody>
      </p:sp>
      <p:sp>
        <p:nvSpPr>
          <p:cNvPr id="3" name="Alaotsikko 2">
            <a:extLst>
              <a:ext uri="{FF2B5EF4-FFF2-40B4-BE49-F238E27FC236}">
                <a16:creationId xmlns:a16="http://schemas.microsoft.com/office/drawing/2014/main" id="{D895E73A-0F8B-2390-EE25-5C90FB29CE99}"/>
              </a:ext>
            </a:extLst>
          </p:cNvPr>
          <p:cNvSpPr>
            <a:spLocks noGrp="1"/>
          </p:cNvSpPr>
          <p:nvPr>
            <p:ph type="subTitle" idx="1"/>
          </p:nvPr>
        </p:nvSpPr>
        <p:spPr>
          <a:xfrm>
            <a:off x="3577192" y="4106918"/>
            <a:ext cx="5037616" cy="1655762"/>
          </a:xfrm>
        </p:spPr>
        <p:txBody>
          <a:bodyPr>
            <a:normAutofit/>
          </a:bodyPr>
          <a:lstStyle/>
          <a:p>
            <a:r>
              <a:rPr lang="fi-FI" sz="2000" dirty="0"/>
              <a:t>Sairaanhoitajan ammatillinen osaaminen</a:t>
            </a:r>
          </a:p>
          <a:p>
            <a:endParaRPr lang="fi-FI" sz="2000" dirty="0"/>
          </a:p>
          <a:p>
            <a:r>
              <a:rPr lang="fi-FI" sz="2000" dirty="0"/>
              <a:t>Marianne Johansen, </a:t>
            </a:r>
            <a:br>
              <a:rPr lang="fi-FI" sz="2000" dirty="0"/>
            </a:br>
            <a:r>
              <a:rPr lang="fi-FI" sz="2000" dirty="0"/>
              <a:t>Opinnäytetyö 2023</a:t>
            </a:r>
          </a:p>
        </p:txBody>
      </p:sp>
      <p:sp>
        <p:nvSpPr>
          <p:cNvPr id="33" name="Arc 32">
            <a:extLst>
              <a:ext uri="{FF2B5EF4-FFF2-40B4-BE49-F238E27FC236}">
                <a16:creationId xmlns:a16="http://schemas.microsoft.com/office/drawing/2014/main" id="{B4019478-3FDC-438C-8848-1D7DA864AF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366740" flipV="1">
            <a:off x="2607299" y="8363"/>
            <a:ext cx="6816262" cy="6816262"/>
          </a:xfrm>
          <a:prstGeom prst="arc">
            <a:avLst>
              <a:gd name="adj1" fmla="val 16200000"/>
              <a:gd name="adj2" fmla="val 20401595"/>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5" name="Oval 34">
            <a:extLst>
              <a:ext uri="{FF2B5EF4-FFF2-40B4-BE49-F238E27FC236}">
                <a16:creationId xmlns:a16="http://schemas.microsoft.com/office/drawing/2014/main" id="{FE406479-1D57-4209-B128-3C81746247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53400" y="4609861"/>
            <a:ext cx="873032" cy="84934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04820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460B0EFB-53ED-4F35-B05D-F658EA021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Picture 13" descr="Näyterivi lääketieteellisiä kokeita varten">
            <a:extLst>
              <a:ext uri="{FF2B5EF4-FFF2-40B4-BE49-F238E27FC236}">
                <a16:creationId xmlns:a16="http://schemas.microsoft.com/office/drawing/2014/main" id="{AAABDA41-A6F9-DD26-E8A2-E10E25410DCA}"/>
              </a:ext>
            </a:extLst>
          </p:cNvPr>
          <p:cNvPicPr>
            <a:picLocks noChangeAspect="1"/>
          </p:cNvPicPr>
          <p:nvPr/>
        </p:nvPicPr>
        <p:blipFill rotWithShape="1">
          <a:blip r:embed="rId2"/>
          <a:srcRect l="46898"/>
          <a:stretch/>
        </p:blipFill>
        <p:spPr>
          <a:xfrm>
            <a:off x="-7366" y="10"/>
            <a:ext cx="4855591" cy="6857990"/>
          </a:xfrm>
          <a:custGeom>
            <a:avLst/>
            <a:gdLst/>
            <a:ahLst/>
            <a:cxnLst/>
            <a:rect l="l" t="t" r="r" b="b"/>
            <a:pathLst>
              <a:path w="4636517" h="6858000">
                <a:moveTo>
                  <a:pt x="0" y="0"/>
                </a:moveTo>
                <a:lnTo>
                  <a:pt x="4636517" y="0"/>
                </a:lnTo>
                <a:lnTo>
                  <a:pt x="4636517" y="6858000"/>
                </a:lnTo>
                <a:lnTo>
                  <a:pt x="0" y="6858000"/>
                </a:lnTo>
                <a:close/>
              </a:path>
            </a:pathLst>
          </a:custGeom>
        </p:spPr>
      </p:pic>
      <p:sp>
        <p:nvSpPr>
          <p:cNvPr id="20" name="!!Arc">
            <a:extLst>
              <a:ext uri="{FF2B5EF4-FFF2-40B4-BE49-F238E27FC236}">
                <a16:creationId xmlns:a16="http://schemas.microsoft.com/office/drawing/2014/main" id="{835EF3DD-7D43-4A27-8967-A92FD8CC9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3531" y="407987"/>
            <a:ext cx="2987899" cy="2987899"/>
          </a:xfrm>
          <a:prstGeom prst="arc">
            <a:avLst>
              <a:gd name="adj1" fmla="val 16200000"/>
              <a:gd name="adj2" fmla="val 256372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Otsikko 1">
            <a:extLst>
              <a:ext uri="{FF2B5EF4-FFF2-40B4-BE49-F238E27FC236}">
                <a16:creationId xmlns:a16="http://schemas.microsoft.com/office/drawing/2014/main" id="{4F21C454-85AE-498F-D180-35E059D44D9E}"/>
              </a:ext>
            </a:extLst>
          </p:cNvPr>
          <p:cNvSpPr>
            <a:spLocks noGrp="1"/>
          </p:cNvSpPr>
          <p:nvPr>
            <p:ph type="title"/>
          </p:nvPr>
        </p:nvSpPr>
        <p:spPr>
          <a:xfrm>
            <a:off x="5827048" y="407987"/>
            <a:ext cx="5721484" cy="1325563"/>
          </a:xfrm>
        </p:spPr>
        <p:txBody>
          <a:bodyPr>
            <a:normAutofit/>
          </a:bodyPr>
          <a:lstStyle/>
          <a:p>
            <a:r>
              <a:rPr lang="fi-FI" dirty="0"/>
              <a:t>HI -virus</a:t>
            </a:r>
          </a:p>
        </p:txBody>
      </p:sp>
      <p:sp>
        <p:nvSpPr>
          <p:cNvPr id="3" name="Sisällön paikkamerkki 2">
            <a:extLst>
              <a:ext uri="{FF2B5EF4-FFF2-40B4-BE49-F238E27FC236}">
                <a16:creationId xmlns:a16="http://schemas.microsoft.com/office/drawing/2014/main" id="{E55B764E-261C-58E8-0D50-F1E5A4039BAA}"/>
              </a:ext>
            </a:extLst>
          </p:cNvPr>
          <p:cNvSpPr>
            <a:spLocks noGrp="1"/>
          </p:cNvSpPr>
          <p:nvPr>
            <p:ph idx="1"/>
          </p:nvPr>
        </p:nvSpPr>
        <p:spPr>
          <a:xfrm>
            <a:off x="5301205" y="1469985"/>
            <a:ext cx="6247327" cy="4749840"/>
          </a:xfrm>
        </p:spPr>
        <p:txBody>
          <a:bodyPr>
            <a:normAutofit/>
          </a:bodyPr>
          <a:lstStyle/>
          <a:p>
            <a:r>
              <a:rPr lang="fi-FI" sz="1500" dirty="0">
                <a:effectLst/>
                <a:latin typeface="Arial" panose="020B0604020202020204" pitchFamily="34" charset="0"/>
                <a:ea typeface="Arial" panose="020B0604020202020204" pitchFamily="34" charset="0"/>
              </a:rPr>
              <a:t>HI-virus eli </a:t>
            </a:r>
            <a:r>
              <a:rPr lang="fi-FI" sz="1500" dirty="0" err="1">
                <a:effectLst/>
                <a:latin typeface="Arial" panose="020B0604020202020204" pitchFamily="34" charset="0"/>
                <a:ea typeface="Arial" panose="020B0604020202020204" pitchFamily="34" charset="0"/>
              </a:rPr>
              <a:t>human</a:t>
            </a:r>
            <a:r>
              <a:rPr lang="fi-FI" sz="1500" dirty="0">
                <a:effectLst/>
                <a:latin typeface="Arial" panose="020B0604020202020204" pitchFamily="34" charset="0"/>
                <a:ea typeface="Arial" panose="020B0604020202020204" pitchFamily="34" charset="0"/>
              </a:rPr>
              <a:t> </a:t>
            </a:r>
            <a:r>
              <a:rPr lang="fi-FI" sz="1500" dirty="0" err="1">
                <a:effectLst/>
                <a:latin typeface="Arial" panose="020B0604020202020204" pitchFamily="34" charset="0"/>
                <a:ea typeface="Arial" panose="020B0604020202020204" pitchFamily="34" charset="0"/>
              </a:rPr>
              <a:t>immunodeficiency</a:t>
            </a:r>
            <a:r>
              <a:rPr lang="fi-FI" sz="1500" dirty="0">
                <a:effectLst/>
                <a:latin typeface="Arial" panose="020B0604020202020204" pitchFamily="34" charset="0"/>
                <a:ea typeface="Arial" panose="020B0604020202020204" pitchFamily="34" charset="0"/>
              </a:rPr>
              <a:t> virus aiheuttaa kroonisen HIV-infektion. Hoitamattomana HIV -infektio heikentää ihmisen immuunipuolustusta ja altistaa infektioille. </a:t>
            </a:r>
          </a:p>
          <a:p>
            <a:r>
              <a:rPr lang="fi-FI" sz="1500" dirty="0">
                <a:effectLst/>
                <a:latin typeface="Arial" panose="020B0604020202020204" pitchFamily="34" charset="0"/>
                <a:ea typeface="Arial" panose="020B0604020202020204" pitchFamily="34" charset="0"/>
              </a:rPr>
              <a:t>Alle puolet HI –virukseen sairastuneista saa ensioireita noin 2–6 viikon sisällä altistumisesta ja HI-viruksen tarttumisesta. Ensioireita voivat olla muun muassa imusolmukkeiden aristaminen ja kasvaminen, päänsärky, ihottuma, kuume sekä ripuli. HIV –infektio voi myös olla osassa tartunnoista täysin oireeton, jopa yli vuosikymmenen ajan.</a:t>
            </a:r>
          </a:p>
          <a:p>
            <a:r>
              <a:rPr lang="fi-FI" sz="1500" dirty="0">
                <a:effectLst/>
                <a:latin typeface="Arial" panose="020B0604020202020204" pitchFamily="34" charset="0"/>
                <a:ea typeface="Arial" panose="020B0604020202020204" pitchFamily="34" charset="0"/>
              </a:rPr>
              <a:t>Muun muassa perusterveys sekä ikä vaikuttavat hiv –infektion etenemiseen ilman lääkitystä </a:t>
            </a:r>
          </a:p>
          <a:p>
            <a:r>
              <a:rPr lang="fi-FI" sz="1500" dirty="0">
                <a:effectLst/>
                <a:latin typeface="Arial" panose="020B0604020202020204" pitchFamily="34" charset="0"/>
                <a:ea typeface="Arial" panose="020B0604020202020204" pitchFamily="34" charset="0"/>
              </a:rPr>
              <a:t>Hoitamattomana HIV –infektio johtaa AIDS-vaiheeseen. Aids tulee englannin kielen sanoista </a:t>
            </a:r>
            <a:r>
              <a:rPr lang="fi-FI" sz="1500" dirty="0" err="1">
                <a:effectLst/>
                <a:latin typeface="Arial" panose="020B0604020202020204" pitchFamily="34" charset="0"/>
                <a:ea typeface="Arial" panose="020B0604020202020204" pitchFamily="34" charset="0"/>
              </a:rPr>
              <a:t>Acquired</a:t>
            </a:r>
            <a:r>
              <a:rPr lang="fi-FI" sz="1500" dirty="0">
                <a:effectLst/>
                <a:latin typeface="Arial" panose="020B0604020202020204" pitchFamily="34" charset="0"/>
                <a:ea typeface="Arial" panose="020B0604020202020204" pitchFamily="34" charset="0"/>
              </a:rPr>
              <a:t> </a:t>
            </a:r>
            <a:r>
              <a:rPr lang="fi-FI" sz="1500" dirty="0" err="1">
                <a:effectLst/>
                <a:latin typeface="Arial" panose="020B0604020202020204" pitchFamily="34" charset="0"/>
                <a:ea typeface="Arial" panose="020B0604020202020204" pitchFamily="34" charset="0"/>
              </a:rPr>
              <a:t>Immunodeficiency</a:t>
            </a:r>
            <a:r>
              <a:rPr lang="fi-FI" sz="1500" dirty="0">
                <a:effectLst/>
                <a:latin typeface="Arial" panose="020B0604020202020204" pitchFamily="34" charset="0"/>
                <a:ea typeface="Arial" panose="020B0604020202020204" pitchFamily="34" charset="0"/>
              </a:rPr>
              <a:t> </a:t>
            </a:r>
            <a:r>
              <a:rPr lang="fi-FI" sz="1500" dirty="0" err="1">
                <a:effectLst/>
                <a:latin typeface="Arial" panose="020B0604020202020204" pitchFamily="34" charset="0"/>
                <a:ea typeface="Arial" panose="020B0604020202020204" pitchFamily="34" charset="0"/>
              </a:rPr>
              <a:t>Syndrome</a:t>
            </a:r>
            <a:r>
              <a:rPr lang="fi-FI" sz="1500" dirty="0">
                <a:effectLst/>
                <a:latin typeface="Arial" panose="020B0604020202020204" pitchFamily="34" charset="0"/>
                <a:ea typeface="Arial" panose="020B0604020202020204" pitchFamily="34" charset="0"/>
              </a:rPr>
              <a:t>. </a:t>
            </a:r>
            <a:r>
              <a:rPr lang="fi-FI" sz="1500" dirty="0">
                <a:effectLst/>
                <a:latin typeface="Arial" panose="020B0604020202020204" pitchFamily="34" charset="0"/>
                <a:ea typeface="Arial" panose="020B0604020202020204" pitchFamily="34" charset="0"/>
                <a:cs typeface="Arial" panose="020B0604020202020204" pitchFamily="34" charset="0"/>
              </a:rPr>
              <a:t>AIDS potilaiden elinajanennuste on tyypillisesti noin kolme vuotta</a:t>
            </a:r>
            <a:endParaRPr lang="fi-FI" sz="1500" dirty="0">
              <a:effectLst/>
              <a:latin typeface="Arial" panose="020B0604020202020204" pitchFamily="34" charset="0"/>
              <a:ea typeface="Calibri" panose="020F0502020204030204" pitchFamily="34" charset="0"/>
              <a:cs typeface="Symbol" panose="05050102010706020507" pitchFamily="18" charset="2"/>
            </a:endParaRPr>
          </a:p>
          <a:p>
            <a:endParaRPr lang="fi-FI" sz="1500" dirty="0"/>
          </a:p>
        </p:txBody>
      </p:sp>
    </p:spTree>
    <p:extLst>
      <p:ext uri="{BB962C8B-B14F-4D97-AF65-F5344CB8AC3E}">
        <p14:creationId xmlns:p14="http://schemas.microsoft.com/office/powerpoint/2010/main" val="178814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89AA7F8-1F2F-15B8-3903-0A00FC5B46DE}"/>
              </a:ext>
            </a:extLst>
          </p:cNvPr>
          <p:cNvSpPr>
            <a:spLocks noGrp="1"/>
          </p:cNvSpPr>
          <p:nvPr>
            <p:ph type="title"/>
          </p:nvPr>
        </p:nvSpPr>
        <p:spPr/>
        <p:txBody>
          <a:bodyPr/>
          <a:lstStyle/>
          <a:p>
            <a:r>
              <a:rPr lang="fi-FI" dirty="0"/>
              <a:t>Tarttuminen</a:t>
            </a:r>
          </a:p>
        </p:txBody>
      </p:sp>
      <p:graphicFrame>
        <p:nvGraphicFramePr>
          <p:cNvPr id="5" name="Sisällön paikkamerkki 2">
            <a:extLst>
              <a:ext uri="{FF2B5EF4-FFF2-40B4-BE49-F238E27FC236}">
                <a16:creationId xmlns:a16="http://schemas.microsoft.com/office/drawing/2014/main" id="{276D778F-59C4-1565-4BB9-F80AAA0673F1}"/>
              </a:ext>
            </a:extLst>
          </p:cNvPr>
          <p:cNvGraphicFramePr>
            <a:graphicFrameLocks noGrp="1"/>
          </p:cNvGraphicFramePr>
          <p:nvPr>
            <p:ph idx="1"/>
            <p:extLst>
              <p:ext uri="{D42A27DB-BD31-4B8C-83A1-F6EECF244321}">
                <p14:modId xmlns:p14="http://schemas.microsoft.com/office/powerpoint/2010/main" val="1081949776"/>
              </p:ext>
            </p:extLst>
          </p:nvPr>
        </p:nvGraphicFramePr>
        <p:xfrm>
          <a:off x="838200" y="1825625"/>
          <a:ext cx="10515600" cy="38597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939857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DB304A14-32D0-4873-B914-423ED7B8D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Otsikko 1">
            <a:extLst>
              <a:ext uri="{FF2B5EF4-FFF2-40B4-BE49-F238E27FC236}">
                <a16:creationId xmlns:a16="http://schemas.microsoft.com/office/drawing/2014/main" id="{1CAE9EB2-9E79-9674-0E9E-8AE64991E16C}"/>
              </a:ext>
            </a:extLst>
          </p:cNvPr>
          <p:cNvSpPr>
            <a:spLocks noGrp="1"/>
          </p:cNvSpPr>
          <p:nvPr>
            <p:ph type="title"/>
          </p:nvPr>
        </p:nvSpPr>
        <p:spPr>
          <a:xfrm>
            <a:off x="838200" y="365125"/>
            <a:ext cx="5387502" cy="1325563"/>
          </a:xfrm>
        </p:spPr>
        <p:txBody>
          <a:bodyPr>
            <a:normAutofit/>
          </a:bodyPr>
          <a:lstStyle/>
          <a:p>
            <a:r>
              <a:rPr lang="fi-FI"/>
              <a:t>Testaus ja toteaminen</a:t>
            </a:r>
          </a:p>
        </p:txBody>
      </p:sp>
      <p:sp>
        <p:nvSpPr>
          <p:cNvPr id="3" name="Sisällön paikkamerkki 2">
            <a:extLst>
              <a:ext uri="{FF2B5EF4-FFF2-40B4-BE49-F238E27FC236}">
                <a16:creationId xmlns:a16="http://schemas.microsoft.com/office/drawing/2014/main" id="{DEE05118-B12D-5937-3252-7E1368A8C280}"/>
              </a:ext>
            </a:extLst>
          </p:cNvPr>
          <p:cNvSpPr>
            <a:spLocks noGrp="1"/>
          </p:cNvSpPr>
          <p:nvPr>
            <p:ph idx="1"/>
          </p:nvPr>
        </p:nvSpPr>
        <p:spPr>
          <a:xfrm>
            <a:off x="838200" y="1825624"/>
            <a:ext cx="5387502" cy="4841393"/>
          </a:xfrm>
        </p:spPr>
        <p:txBody>
          <a:bodyPr>
            <a:normAutofit/>
          </a:bodyPr>
          <a:lstStyle/>
          <a:p>
            <a:r>
              <a:rPr lang="fi-FI" sz="1300" dirty="0">
                <a:effectLst/>
                <a:latin typeface="Arial" panose="020B0604020202020204" pitchFamily="34" charset="0"/>
                <a:ea typeface="Arial" panose="020B0604020202020204" pitchFamily="34" charset="0"/>
              </a:rPr>
              <a:t>HIV –infektio voidaan todeta kotona tehtävällä HIV-testillä, HIV-pikatestillä tai suonesta otettavalla verinäytteellä.</a:t>
            </a:r>
          </a:p>
          <a:p>
            <a:r>
              <a:rPr lang="fi-FI" sz="1300" dirty="0">
                <a:effectLst/>
                <a:latin typeface="Arial" panose="020B0604020202020204" pitchFamily="34" charset="0"/>
                <a:ea typeface="Arial" panose="020B0604020202020204" pitchFamily="34" charset="0"/>
              </a:rPr>
              <a:t>Osa HIV -testeistä mittaa verestä sekä vasta-aineita, että HI –viruksen antigeenejä.</a:t>
            </a:r>
          </a:p>
          <a:p>
            <a:r>
              <a:rPr lang="fi-FI" sz="1300" dirty="0">
                <a:effectLst/>
                <a:latin typeface="Arial" panose="020B0604020202020204" pitchFamily="34" charset="0"/>
                <a:ea typeface="Arial" panose="020B0604020202020204" pitchFamily="34" charset="0"/>
              </a:rPr>
              <a:t>HIV –pikatesti mitataan ottamalla sormenpäästä verinäyte ja se mittaa verestä HI –viruksen vasta-aineita -&gt; positiivinen pikatestitulos varmistetaan aina laboratoriossa tutkittavan suoniverinäytteen avulla.</a:t>
            </a:r>
          </a:p>
          <a:p>
            <a:r>
              <a:rPr lang="fi-FI" sz="1300" dirty="0">
                <a:effectLst/>
                <a:latin typeface="Arial" panose="020B0604020202020204" pitchFamily="34" charset="0"/>
                <a:ea typeface="Arial" panose="020B0604020202020204" pitchFamily="34" charset="0"/>
              </a:rPr>
              <a:t>Tampereella toimivan </a:t>
            </a:r>
            <a:r>
              <a:rPr lang="fi-FI" sz="1300" dirty="0" err="1">
                <a:effectLst/>
                <a:latin typeface="Arial" panose="020B0604020202020204" pitchFamily="34" charset="0"/>
                <a:ea typeface="Arial" panose="020B0604020202020204" pitchFamily="34" charset="0"/>
              </a:rPr>
              <a:t>Fimlabin</a:t>
            </a:r>
            <a:r>
              <a:rPr lang="fi-FI" sz="1300" dirty="0">
                <a:effectLst/>
                <a:latin typeface="Arial" panose="020B0604020202020204" pitchFamily="34" charset="0"/>
                <a:ea typeface="Arial" panose="020B0604020202020204" pitchFamily="34" charset="0"/>
              </a:rPr>
              <a:t> näytteenotossa HI –viruksen diagnostiikassa käytetään yhdistelmätutkimusta, joka mittaa verestä HI –viruksen antigeenin sekä vasta-aineet. </a:t>
            </a:r>
            <a:endParaRPr lang="fi-FI" sz="1300" dirty="0">
              <a:latin typeface="Arial" panose="020B0604020202020204" pitchFamily="34" charset="0"/>
              <a:ea typeface="Arial" panose="020B0604020202020204" pitchFamily="34" charset="0"/>
            </a:endParaRPr>
          </a:p>
          <a:p>
            <a:r>
              <a:rPr lang="fi-FI" sz="1300" dirty="0">
                <a:latin typeface="Arial" panose="020B0604020202020204" pitchFamily="34" charset="0"/>
              </a:rPr>
              <a:t>Antigeenit voivat näkyä positiivisena noin 2-3 viikon päästä mahdollisesta tartunnasta, mutta vasta-aineet näkyvät positiivisena vasta noin parin kuukauden jälkeen, mikäli ihminen on saanut HIV-infektion</a:t>
            </a:r>
          </a:p>
          <a:p>
            <a:r>
              <a:rPr lang="fi-FI" sz="1300" dirty="0">
                <a:effectLst/>
                <a:latin typeface="Arial" panose="020B0604020202020204" pitchFamily="34" charset="0"/>
                <a:ea typeface="Arial" panose="020B0604020202020204" pitchFamily="34" charset="0"/>
              </a:rPr>
              <a:t>Negatiivista näytteen tulosta voidaan pitää luotettavana vasta noin kolmen kuukauden kuluttua mahdollisesta altistuksesta. </a:t>
            </a:r>
          </a:p>
          <a:p>
            <a:r>
              <a:rPr lang="fi-FI" sz="1300" dirty="0">
                <a:effectLst/>
                <a:latin typeface="Arial" panose="020B0604020202020204" pitchFamily="34" charset="0"/>
                <a:ea typeface="Arial" panose="020B0604020202020204" pitchFamily="34" charset="0"/>
              </a:rPr>
              <a:t>Positiivinen HIV-infektio voidaan todeta vasta sitten, kun suonesta otettavan verinäytteen vasta-aineet jäävät positiivisiksi.</a:t>
            </a:r>
            <a:endParaRPr lang="fi-FI" sz="1300" dirty="0"/>
          </a:p>
        </p:txBody>
      </p:sp>
      <p:pic>
        <p:nvPicPr>
          <p:cNvPr id="5" name="Picture 4" descr="3D-kuva soluista">
            <a:extLst>
              <a:ext uri="{FF2B5EF4-FFF2-40B4-BE49-F238E27FC236}">
                <a16:creationId xmlns:a16="http://schemas.microsoft.com/office/drawing/2014/main" id="{16425BC5-8A90-143E-E71B-753A634E16CD}"/>
              </a:ext>
            </a:extLst>
          </p:cNvPr>
          <p:cNvPicPr>
            <a:picLocks noChangeAspect="1"/>
          </p:cNvPicPr>
          <p:nvPr/>
        </p:nvPicPr>
        <p:blipFill rotWithShape="1">
          <a:blip r:embed="rId2"/>
          <a:srcRect l="19168" r="24501" b="2"/>
          <a:stretch/>
        </p:blipFill>
        <p:spPr>
          <a:xfrm>
            <a:off x="6621294" y="1295416"/>
            <a:ext cx="5570706" cy="5562584"/>
          </a:xfrm>
          <a:custGeom>
            <a:avLst/>
            <a:gdLst/>
            <a:ahLst/>
            <a:cxnLst/>
            <a:rect l="l" t="t" r="r" b="b"/>
            <a:pathLst>
              <a:path w="5570706" h="5562584">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p:spPr>
      </p:pic>
      <p:sp>
        <p:nvSpPr>
          <p:cNvPr id="18" name="!!Oval">
            <a:extLst>
              <a:ext uri="{FF2B5EF4-FFF2-40B4-BE49-F238E27FC236}">
                <a16:creationId xmlns:a16="http://schemas.microsoft.com/office/drawing/2014/main" id="{1D460C86-854F-4FB3-ABC2-E823D8FEB9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43451" y="1656147"/>
            <a:ext cx="546100" cy="5461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 name="!!Arc">
            <a:extLst>
              <a:ext uri="{FF2B5EF4-FFF2-40B4-BE49-F238E27FC236}">
                <a16:creationId xmlns:a16="http://schemas.microsoft.com/office/drawing/2014/main" id="{BB48116A-278A-4CC5-89D3-9DE8E8FF12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4739" y="587516"/>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15362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Otsikko 1">
            <a:extLst>
              <a:ext uri="{FF2B5EF4-FFF2-40B4-BE49-F238E27FC236}">
                <a16:creationId xmlns:a16="http://schemas.microsoft.com/office/drawing/2014/main" id="{8D405689-333E-9963-CC0F-8580C890422D}"/>
              </a:ext>
            </a:extLst>
          </p:cNvPr>
          <p:cNvSpPr>
            <a:spLocks noGrp="1"/>
          </p:cNvSpPr>
          <p:nvPr>
            <p:ph type="title"/>
          </p:nvPr>
        </p:nvSpPr>
        <p:spPr>
          <a:xfrm>
            <a:off x="838200" y="365125"/>
            <a:ext cx="10515600" cy="1325563"/>
          </a:xfrm>
        </p:spPr>
        <p:txBody>
          <a:bodyPr>
            <a:normAutofit/>
          </a:bodyPr>
          <a:lstStyle/>
          <a:p>
            <a:r>
              <a:rPr lang="fi-FI" dirty="0"/>
              <a:t>Yleisyys Suomessa</a:t>
            </a:r>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isällön paikkamerkki 2">
            <a:extLst>
              <a:ext uri="{FF2B5EF4-FFF2-40B4-BE49-F238E27FC236}">
                <a16:creationId xmlns:a16="http://schemas.microsoft.com/office/drawing/2014/main" id="{F8A69BBB-F9A5-A0CE-8D80-C697B67F7744}"/>
              </a:ext>
            </a:extLst>
          </p:cNvPr>
          <p:cNvSpPr>
            <a:spLocks noGrp="1"/>
          </p:cNvSpPr>
          <p:nvPr>
            <p:ph idx="1"/>
          </p:nvPr>
        </p:nvSpPr>
        <p:spPr>
          <a:xfrm>
            <a:off x="838200" y="1825625"/>
            <a:ext cx="10515600" cy="3859742"/>
          </a:xfrm>
        </p:spPr>
        <p:txBody>
          <a:bodyPr>
            <a:normAutofit/>
          </a:bodyPr>
          <a:lstStyle/>
          <a:p>
            <a:r>
              <a:rPr lang="fi-FI" sz="1800" dirty="0">
                <a:effectLst/>
                <a:latin typeface="Arial" panose="020B0604020202020204" pitchFamily="34" charset="0"/>
                <a:ea typeface="Arial" panose="020B0604020202020204" pitchFamily="34" charset="0"/>
              </a:rPr>
              <a:t>Vuonna 2021 Suomessa oli hoidossa noin 2900 potilasta, joilla on HIV –infektio ja uusia tartuntoja vuosittain ilmenee noin 150 </a:t>
            </a:r>
          </a:p>
          <a:p>
            <a:r>
              <a:rPr lang="fi-FI" sz="1800" dirty="0">
                <a:effectLst/>
                <a:latin typeface="Arial" panose="020B0604020202020204" pitchFamily="34" charset="0"/>
                <a:ea typeface="Arial" panose="020B0604020202020204" pitchFamily="34" charset="0"/>
              </a:rPr>
              <a:t>Suurin osa HIV –infektio tapauksista painottuu Suomessa Helsingin sekä Uudenmaan alueelle. </a:t>
            </a:r>
            <a:endParaRPr lang="fi-FI" sz="1800" dirty="0">
              <a:latin typeface="Arial" panose="020B0604020202020204" pitchFamily="34" charset="0"/>
              <a:ea typeface="Arial" panose="020B0604020202020204" pitchFamily="34" charset="0"/>
            </a:endParaRPr>
          </a:p>
          <a:p>
            <a:r>
              <a:rPr lang="fi-FI" sz="1800" dirty="0">
                <a:effectLst/>
                <a:latin typeface="Arial" panose="020B0604020202020204" pitchFamily="34" charset="0"/>
                <a:ea typeface="Arial" panose="020B0604020202020204" pitchFamily="34" charset="0"/>
              </a:rPr>
              <a:t>Keski-ikä tartunnan toteamishetkellä on noin 47 vuotta</a:t>
            </a:r>
          </a:p>
          <a:p>
            <a:r>
              <a:rPr lang="fi-FI" sz="1800" dirty="0">
                <a:effectLst/>
                <a:latin typeface="Arial" panose="020B0604020202020204" pitchFamily="34" charset="0"/>
                <a:ea typeface="Arial" panose="020B0604020202020204" pitchFamily="34" charset="0"/>
              </a:rPr>
              <a:t>Vuodesta 1995 lähtien Suomessa on todettu yhteensä noin 3609 HIV –infektiota sairastavaa ihmistä 2023 alkuvuoteen mennessä.</a:t>
            </a:r>
            <a:endParaRPr lang="fi-FI" sz="1800" dirty="0">
              <a:latin typeface="Arial" panose="020B0604020202020204" pitchFamily="34" charset="0"/>
              <a:ea typeface="Arial" panose="020B0604020202020204" pitchFamily="34" charset="0"/>
            </a:endParaRPr>
          </a:p>
          <a:p>
            <a:r>
              <a:rPr lang="fi-FI" sz="1800" dirty="0">
                <a:effectLst/>
                <a:latin typeface="Arial" panose="020B0604020202020204" pitchFamily="34" charset="0"/>
                <a:ea typeface="Arial" panose="020B0604020202020204" pitchFamily="34" charset="0"/>
                <a:cs typeface="Arial" panose="020B0604020202020204" pitchFamily="34" charset="0"/>
              </a:rPr>
              <a:t>Uusia HIV –infektioita on vuonna 2022 todettu Helsingin ja Uudenmaan sairaanhoitopiirissä 148, kun taas vastaava luku Pirkanmaan sairaanhoitopiirissä on ollut 12 uutta HIV –infektiota. </a:t>
            </a:r>
          </a:p>
          <a:p>
            <a:r>
              <a:rPr lang="fi-FI" sz="1800" dirty="0">
                <a:effectLst/>
                <a:latin typeface="Arial" panose="020B0604020202020204" pitchFamily="34" charset="0"/>
                <a:ea typeface="Arial" panose="020B0604020202020204" pitchFamily="34" charset="0"/>
              </a:rPr>
              <a:t>Terveyden ja hyvinvoinninlaitos jaottelee Suomessa todetut HIV –infektiotartunnat ulkomaisiin sekä kotimaisiin tartuntoihin perustuen infektion saaneen kotimaahan. Vuonna 2022 heinäkuun loppuun mennessä tartuntoja oli todettu yhteensä 148, joista 82 prosenttia oli ulkomaalaissyntyisillä ihmisillä.</a:t>
            </a:r>
            <a:endParaRPr lang="fi-FI" sz="1800" dirty="0"/>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76270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78835E6-A0A4-4AF7-1DED-E73B3444C1A7}"/>
              </a:ext>
            </a:extLst>
          </p:cNvPr>
          <p:cNvSpPr>
            <a:spLocks noGrp="1"/>
          </p:cNvSpPr>
          <p:nvPr>
            <p:ph type="title"/>
          </p:nvPr>
        </p:nvSpPr>
        <p:spPr/>
        <p:txBody>
          <a:bodyPr/>
          <a:lstStyle/>
          <a:p>
            <a:r>
              <a:rPr lang="fi-FI"/>
              <a:t>HIV maailmanlaajuisesti</a:t>
            </a:r>
            <a:endParaRPr lang="fi-FI" dirty="0"/>
          </a:p>
        </p:txBody>
      </p:sp>
      <p:graphicFrame>
        <p:nvGraphicFramePr>
          <p:cNvPr id="5" name="Sisällön paikkamerkki 2">
            <a:extLst>
              <a:ext uri="{FF2B5EF4-FFF2-40B4-BE49-F238E27FC236}">
                <a16:creationId xmlns:a16="http://schemas.microsoft.com/office/drawing/2014/main" id="{3658C77E-1439-8612-FF01-92406E83BB13}"/>
              </a:ext>
            </a:extLst>
          </p:cNvPr>
          <p:cNvGraphicFramePr>
            <a:graphicFrameLocks noGrp="1"/>
          </p:cNvGraphicFramePr>
          <p:nvPr>
            <p:ph idx="1"/>
            <p:extLst>
              <p:ext uri="{D42A27DB-BD31-4B8C-83A1-F6EECF244321}">
                <p14:modId xmlns:p14="http://schemas.microsoft.com/office/powerpoint/2010/main" val="2483302353"/>
              </p:ext>
            </p:extLst>
          </p:nvPr>
        </p:nvGraphicFramePr>
        <p:xfrm>
          <a:off x="838200" y="1825625"/>
          <a:ext cx="10515600" cy="38597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588834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CB6E2F43-29E9-49D9-91FC-E5FEFAAA70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Graphic 6" descr="Lääke">
            <a:extLst>
              <a:ext uri="{FF2B5EF4-FFF2-40B4-BE49-F238E27FC236}">
                <a16:creationId xmlns:a16="http://schemas.microsoft.com/office/drawing/2014/main" id="{2D0AD625-76EB-08DB-D6BF-EE1438CE97C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72896" y="1338898"/>
            <a:ext cx="5519103" cy="5519103"/>
          </a:xfrm>
          <a:custGeom>
            <a:avLst/>
            <a:gdLst/>
            <a:ahLst/>
            <a:cxnLst/>
            <a:rect l="l" t="t" r="r" b="b"/>
            <a:pathLst>
              <a:path w="5580942" h="5519103">
                <a:moveTo>
                  <a:pt x="169765" y="0"/>
                </a:moveTo>
                <a:lnTo>
                  <a:pt x="5580942" y="0"/>
                </a:lnTo>
                <a:lnTo>
                  <a:pt x="5580942" y="5519103"/>
                </a:lnTo>
                <a:lnTo>
                  <a:pt x="9100" y="5519103"/>
                </a:lnTo>
                <a:lnTo>
                  <a:pt x="0" y="5474029"/>
                </a:lnTo>
                <a:lnTo>
                  <a:pt x="0" y="169765"/>
                </a:lnTo>
                <a:cubicBezTo>
                  <a:pt x="0" y="76006"/>
                  <a:pt x="76006" y="0"/>
                  <a:pt x="169765" y="0"/>
                </a:cubicBezTo>
                <a:close/>
              </a:path>
            </a:pathLst>
          </a:custGeom>
        </p:spPr>
      </p:pic>
      <p:sp>
        <p:nvSpPr>
          <p:cNvPr id="21" name="Oval 20">
            <a:extLst>
              <a:ext uri="{FF2B5EF4-FFF2-40B4-BE49-F238E27FC236}">
                <a16:creationId xmlns:a16="http://schemas.microsoft.com/office/drawing/2014/main" id="{8E63CC27-1C86-4653-8866-79C24C5C51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95924" y="1656147"/>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3" name="Arc 22">
            <a:extLst>
              <a:ext uri="{FF2B5EF4-FFF2-40B4-BE49-F238E27FC236}">
                <a16:creationId xmlns:a16="http://schemas.microsoft.com/office/drawing/2014/main" id="{3BA62E19-CD42-4C09-B825-844B4943D4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87212" y="587516"/>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Otsikko 1">
            <a:extLst>
              <a:ext uri="{FF2B5EF4-FFF2-40B4-BE49-F238E27FC236}">
                <a16:creationId xmlns:a16="http://schemas.microsoft.com/office/drawing/2014/main" id="{D03C60BA-8E25-46BC-EADD-5A5D22C1C016}"/>
              </a:ext>
            </a:extLst>
          </p:cNvPr>
          <p:cNvSpPr>
            <a:spLocks noGrp="1"/>
          </p:cNvSpPr>
          <p:nvPr>
            <p:ph type="title"/>
          </p:nvPr>
        </p:nvSpPr>
        <p:spPr>
          <a:xfrm>
            <a:off x="838200" y="365125"/>
            <a:ext cx="10515600" cy="1325563"/>
          </a:xfrm>
        </p:spPr>
        <p:txBody>
          <a:bodyPr>
            <a:normAutofit/>
          </a:bodyPr>
          <a:lstStyle/>
          <a:p>
            <a:r>
              <a:rPr lang="fi-FI" dirty="0"/>
              <a:t>PEP -lääkehoito</a:t>
            </a:r>
          </a:p>
        </p:txBody>
      </p:sp>
      <p:sp>
        <p:nvSpPr>
          <p:cNvPr id="3" name="Sisällön paikkamerkki 2">
            <a:extLst>
              <a:ext uri="{FF2B5EF4-FFF2-40B4-BE49-F238E27FC236}">
                <a16:creationId xmlns:a16="http://schemas.microsoft.com/office/drawing/2014/main" id="{4B26AAC2-D4B2-460A-C3B8-3F43933682CF}"/>
              </a:ext>
            </a:extLst>
          </p:cNvPr>
          <p:cNvSpPr>
            <a:spLocks noGrp="1"/>
          </p:cNvSpPr>
          <p:nvPr>
            <p:ph idx="1"/>
          </p:nvPr>
        </p:nvSpPr>
        <p:spPr>
          <a:xfrm>
            <a:off x="838200" y="1825625"/>
            <a:ext cx="5736220" cy="4933990"/>
          </a:xfrm>
        </p:spPr>
        <p:txBody>
          <a:bodyPr>
            <a:normAutofit lnSpcReduction="10000"/>
          </a:bodyPr>
          <a:lstStyle/>
          <a:p>
            <a:r>
              <a:rPr lang="fi-FI" sz="1400" dirty="0">
                <a:effectLst/>
                <a:latin typeface="Arial" panose="020B0604020202020204" pitchFamily="34" charset="0"/>
                <a:ea typeface="Arial" panose="020B0604020202020204" pitchFamily="34" charset="0"/>
              </a:rPr>
              <a:t>Post-</a:t>
            </a:r>
            <a:r>
              <a:rPr lang="fi-FI" sz="1400" dirty="0" err="1">
                <a:effectLst/>
                <a:latin typeface="Arial" panose="020B0604020202020204" pitchFamily="34" charset="0"/>
                <a:ea typeface="Arial" panose="020B0604020202020204" pitchFamily="34" charset="0"/>
              </a:rPr>
              <a:t>exposure</a:t>
            </a:r>
            <a:r>
              <a:rPr lang="fi-FI" sz="1400" dirty="0">
                <a:effectLst/>
                <a:latin typeface="Arial" panose="020B0604020202020204" pitchFamily="34" charset="0"/>
                <a:ea typeface="Arial" panose="020B0604020202020204" pitchFamily="34" charset="0"/>
              </a:rPr>
              <a:t> </a:t>
            </a:r>
            <a:r>
              <a:rPr lang="fi-FI" sz="1400" dirty="0" err="1">
                <a:effectLst/>
                <a:latin typeface="Arial" panose="020B0604020202020204" pitchFamily="34" charset="0"/>
                <a:ea typeface="Arial" panose="020B0604020202020204" pitchFamily="34" charset="0"/>
              </a:rPr>
              <a:t>propylaxis</a:t>
            </a:r>
            <a:r>
              <a:rPr lang="fi-FI" sz="1400" dirty="0">
                <a:effectLst/>
                <a:latin typeface="Arial" panose="020B0604020202020204" pitchFamily="34" charset="0"/>
                <a:ea typeface="Arial" panose="020B0604020202020204" pitchFamily="34" charset="0"/>
              </a:rPr>
              <a:t> eli PEP on HI –viruksen jälkiehkäisylääkitys. </a:t>
            </a:r>
            <a:r>
              <a:rPr lang="fi-FI" sz="1400" dirty="0" err="1">
                <a:effectLst/>
                <a:latin typeface="Arial" panose="020B0604020202020204" pitchFamily="34" charset="0"/>
                <a:ea typeface="Arial" panose="020B0604020202020204" pitchFamily="34" charset="0"/>
              </a:rPr>
              <a:t>Pep</a:t>
            </a:r>
            <a:r>
              <a:rPr lang="fi-FI" sz="1400" dirty="0">
                <a:effectLst/>
                <a:latin typeface="Arial" panose="020B0604020202020204" pitchFamily="34" charset="0"/>
                <a:ea typeface="Arial" panose="020B0604020202020204" pitchFamily="34" charset="0"/>
              </a:rPr>
              <a:t> -lääkitys on tarkoitettu henkilöille, jotka ovat suuressa riskissä saada HI –virus ja ovat jo mahdollisesti altistuneet HI-virukselle.</a:t>
            </a:r>
          </a:p>
          <a:p>
            <a:r>
              <a:rPr lang="fi-FI" sz="1400" dirty="0" err="1">
                <a:effectLst/>
                <a:latin typeface="Arial" panose="020B0604020202020204" pitchFamily="34" charset="0"/>
                <a:ea typeface="Arial" panose="020B0604020202020204" pitchFamily="34" charset="0"/>
              </a:rPr>
              <a:t>Pep</a:t>
            </a:r>
            <a:r>
              <a:rPr lang="fi-FI" sz="1400" dirty="0">
                <a:effectLst/>
                <a:latin typeface="Arial" panose="020B0604020202020204" pitchFamily="34" charset="0"/>
                <a:ea typeface="Arial" panose="020B0604020202020204" pitchFamily="34" charset="0"/>
              </a:rPr>
              <a:t> -lääkitys tulee aloittaa viimeistään 72 tunnin päästä siitä, kun mahdollinen altistuminen HIV –infektiolle on tapahtunut. Mitä aikaisemmin lääkityksen altistumisesta aloittaa, sen tehokkaampi se on.</a:t>
            </a:r>
            <a:endParaRPr lang="fi-FI" sz="1400" dirty="0">
              <a:latin typeface="Arial" panose="020B0604020202020204" pitchFamily="34" charset="0"/>
              <a:ea typeface="Calibri" panose="020F0502020204030204" pitchFamily="34" charset="0"/>
              <a:cs typeface="Symbol" panose="05050102010706020507" pitchFamily="18" charset="2"/>
            </a:endParaRPr>
          </a:p>
          <a:p>
            <a:r>
              <a:rPr lang="fi-FI" sz="1400" dirty="0" err="1">
                <a:effectLst/>
                <a:latin typeface="Arial" panose="020B0604020202020204" pitchFamily="34" charset="0"/>
                <a:ea typeface="Arial" panose="020B0604020202020204" pitchFamily="34" charset="0"/>
              </a:rPr>
              <a:t>Pep</a:t>
            </a:r>
            <a:r>
              <a:rPr lang="fi-FI" sz="1400" dirty="0">
                <a:effectLst/>
                <a:latin typeface="Arial" panose="020B0604020202020204" pitchFamily="34" charset="0"/>
                <a:ea typeface="Arial" panose="020B0604020202020204" pitchFamily="34" charset="0"/>
              </a:rPr>
              <a:t> -lääkityksen aloitus laskee riskiä saada HIV –infektio yli 80 prosentilla</a:t>
            </a:r>
          </a:p>
          <a:p>
            <a:r>
              <a:rPr lang="fi-FI" sz="1400" dirty="0">
                <a:effectLst/>
                <a:latin typeface="Arial" panose="020B0604020202020204" pitchFamily="34" charset="0"/>
                <a:ea typeface="Arial" panose="020B0604020202020204" pitchFamily="34" charset="0"/>
              </a:rPr>
              <a:t>Lääkäri arvioi </a:t>
            </a:r>
            <a:r>
              <a:rPr lang="fi-FI" sz="1400" dirty="0" err="1">
                <a:effectLst/>
                <a:latin typeface="Arial" panose="020B0604020202020204" pitchFamily="34" charset="0"/>
                <a:ea typeface="Arial" panose="020B0604020202020204" pitchFamily="34" charset="0"/>
              </a:rPr>
              <a:t>pep</a:t>
            </a:r>
            <a:r>
              <a:rPr lang="fi-FI" sz="1400" dirty="0">
                <a:effectLst/>
                <a:latin typeface="Arial" panose="020B0604020202020204" pitchFamily="34" charset="0"/>
                <a:ea typeface="Arial" panose="020B0604020202020204" pitchFamily="34" charset="0"/>
              </a:rPr>
              <a:t> -lääkitys tarpeen. Arviota tehdessä mietitään, onko altistus ollut sellainen, että HIV –infektio voi tarttua </a:t>
            </a:r>
            <a:r>
              <a:rPr lang="fi-FI" sz="1400" dirty="0">
                <a:latin typeface="Arial" panose="020B0604020202020204" pitchFamily="34" charset="0"/>
                <a:ea typeface="Arial" panose="020B0604020202020204" pitchFamily="34" charset="0"/>
              </a:rPr>
              <a:t>-&gt; </a:t>
            </a:r>
            <a:r>
              <a:rPr lang="fi-FI" sz="1400" dirty="0">
                <a:effectLst/>
                <a:latin typeface="Arial" panose="020B0604020202020204" pitchFamily="34" charset="0"/>
                <a:ea typeface="Arial" panose="020B0604020202020204" pitchFamily="34" charset="0"/>
              </a:rPr>
              <a:t>Tilanteita, joissa </a:t>
            </a:r>
            <a:r>
              <a:rPr lang="fi-FI" sz="1400" dirty="0" err="1">
                <a:effectLst/>
                <a:latin typeface="Arial" panose="020B0604020202020204" pitchFamily="34" charset="0"/>
                <a:ea typeface="Arial" panose="020B0604020202020204" pitchFamily="34" charset="0"/>
              </a:rPr>
              <a:t>pep</a:t>
            </a:r>
            <a:r>
              <a:rPr lang="fi-FI" sz="1400" dirty="0">
                <a:effectLst/>
                <a:latin typeface="Arial" panose="020B0604020202020204" pitchFamily="34" charset="0"/>
                <a:ea typeface="Arial" panose="020B0604020202020204" pitchFamily="34" charset="0"/>
              </a:rPr>
              <a:t> -lääkitys on aloitettava mahdollisimmat nopeasti ovat esimerkiksi tilanteet, joissa henkilö on harrastanut seksiä ilman kondomia HIV –positiivisen kanssa, joka ei ole HIV-lääkityksellä sekä tilanteet, joissa toisen ihmisen HIV –statusta ei tiedetä ja seksikumppani on ollut pistettäviä huumeita käyttävä ulkomaalaistaustainen mies tai on esimerkiksi kotoisin korkean riskin HIV –esiintyvyyden maasta.</a:t>
            </a:r>
            <a:endParaRPr lang="fi-FI" sz="1400" dirty="0">
              <a:latin typeface="Arial" panose="020B0604020202020204" pitchFamily="34" charset="0"/>
              <a:ea typeface="Arial" panose="020B0604020202020204" pitchFamily="34" charset="0"/>
            </a:endParaRPr>
          </a:p>
          <a:p>
            <a:r>
              <a:rPr lang="fi-FI" sz="1400" dirty="0">
                <a:effectLst/>
                <a:latin typeface="Arial" panose="020B0604020202020204" pitchFamily="34" charset="0"/>
                <a:ea typeface="Arial" panose="020B0604020202020204" pitchFamily="34" charset="0"/>
              </a:rPr>
              <a:t>Ennen HI -viruksen jälkiehkäisylääkityksen aloittamista tarkistetaan, että potilaalla ei ole aikaisemmin saatua HIV –infektiota. HIV –infektio testataan verikokeiden avulla ja se on edellytys turvallisen </a:t>
            </a:r>
            <a:r>
              <a:rPr lang="fi-FI" sz="1400" dirty="0" err="1">
                <a:effectLst/>
                <a:latin typeface="Arial" panose="020B0604020202020204" pitchFamily="34" charset="0"/>
                <a:ea typeface="Arial" panose="020B0604020202020204" pitchFamily="34" charset="0"/>
              </a:rPr>
              <a:t>pep</a:t>
            </a:r>
            <a:r>
              <a:rPr lang="fi-FI" sz="1400" dirty="0">
                <a:effectLst/>
                <a:latin typeface="Arial" panose="020B0604020202020204" pitchFamily="34" charset="0"/>
                <a:ea typeface="Arial" panose="020B0604020202020204" pitchFamily="34" charset="0"/>
              </a:rPr>
              <a:t> -lääkityksen aloittamiselle. </a:t>
            </a:r>
          </a:p>
          <a:p>
            <a:endParaRPr lang="fi-FI" sz="1100" dirty="0"/>
          </a:p>
        </p:txBody>
      </p:sp>
    </p:spTree>
    <p:extLst>
      <p:ext uri="{BB962C8B-B14F-4D97-AF65-F5344CB8AC3E}">
        <p14:creationId xmlns:p14="http://schemas.microsoft.com/office/powerpoint/2010/main" val="33773515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BFBCB11-84AF-9C55-A97C-34985A880FF9}"/>
              </a:ext>
            </a:extLst>
          </p:cNvPr>
          <p:cNvSpPr>
            <a:spLocks noGrp="1"/>
          </p:cNvSpPr>
          <p:nvPr>
            <p:ph type="title"/>
          </p:nvPr>
        </p:nvSpPr>
        <p:spPr/>
        <p:txBody>
          <a:bodyPr/>
          <a:lstStyle/>
          <a:p>
            <a:r>
              <a:rPr lang="fi-FI" dirty="0"/>
              <a:t>PEP –lääkehoito jatkuu…</a:t>
            </a:r>
          </a:p>
        </p:txBody>
      </p:sp>
      <p:sp>
        <p:nvSpPr>
          <p:cNvPr id="3" name="Sisällön paikkamerkki 2">
            <a:extLst>
              <a:ext uri="{FF2B5EF4-FFF2-40B4-BE49-F238E27FC236}">
                <a16:creationId xmlns:a16="http://schemas.microsoft.com/office/drawing/2014/main" id="{439A53D7-7415-082C-21E7-750855301A1C}"/>
              </a:ext>
            </a:extLst>
          </p:cNvPr>
          <p:cNvSpPr>
            <a:spLocks noGrp="1"/>
          </p:cNvSpPr>
          <p:nvPr>
            <p:ph idx="1"/>
          </p:nvPr>
        </p:nvSpPr>
        <p:spPr/>
        <p:txBody>
          <a:bodyPr>
            <a:normAutofit/>
          </a:bodyPr>
          <a:lstStyle/>
          <a:p>
            <a:r>
              <a:rPr lang="fi-FI" sz="1800" dirty="0">
                <a:effectLst/>
                <a:latin typeface="Arial" panose="020B0604020202020204" pitchFamily="34" charset="0"/>
                <a:ea typeface="Arial" panose="020B0604020202020204" pitchFamily="34" charset="0"/>
              </a:rPr>
              <a:t>Ennen </a:t>
            </a:r>
            <a:r>
              <a:rPr lang="fi-FI" sz="1800" dirty="0" err="1">
                <a:effectLst/>
                <a:latin typeface="Arial" panose="020B0604020202020204" pitchFamily="34" charset="0"/>
                <a:ea typeface="Arial" panose="020B0604020202020204" pitchFamily="34" charset="0"/>
              </a:rPr>
              <a:t>pep</a:t>
            </a:r>
            <a:r>
              <a:rPr lang="fi-FI" sz="1800" dirty="0">
                <a:effectLst/>
                <a:latin typeface="Arial" panose="020B0604020202020204" pitchFamily="34" charset="0"/>
                <a:ea typeface="Arial" panose="020B0604020202020204" pitchFamily="34" charset="0"/>
              </a:rPr>
              <a:t> -lääkehoidon aloittamista potilaalta tutkitaan veri- ja seksiteiden kautta tarttuvia tauteja</a:t>
            </a:r>
          </a:p>
          <a:p>
            <a:r>
              <a:rPr lang="fi-FI" sz="1800" dirty="0">
                <a:effectLst/>
                <a:latin typeface="Arial" panose="020B0604020202020204" pitchFamily="34" charset="0"/>
                <a:ea typeface="Arial" panose="020B0604020202020204" pitchFamily="34" charset="0"/>
              </a:rPr>
              <a:t>Lisäksi potilaalta otetaan turvakokeena verikokeita ennen </a:t>
            </a:r>
            <a:r>
              <a:rPr lang="fi-FI" sz="1800" dirty="0" err="1">
                <a:effectLst/>
                <a:latin typeface="Arial" panose="020B0604020202020204" pitchFamily="34" charset="0"/>
                <a:ea typeface="Arial" panose="020B0604020202020204" pitchFamily="34" charset="0"/>
              </a:rPr>
              <a:t>pep</a:t>
            </a:r>
            <a:r>
              <a:rPr lang="fi-FI" sz="1800" dirty="0">
                <a:effectLst/>
                <a:latin typeface="Arial" panose="020B0604020202020204" pitchFamily="34" charset="0"/>
                <a:ea typeface="Arial" panose="020B0604020202020204" pitchFamily="34" charset="0"/>
              </a:rPr>
              <a:t> -lääkityksen aloitusta. Nämä verikokeet ovat </a:t>
            </a:r>
            <a:r>
              <a:rPr lang="fi-FI" sz="1800" dirty="0" err="1">
                <a:effectLst/>
                <a:latin typeface="Arial" panose="020B0604020202020204" pitchFamily="34" charset="0"/>
                <a:ea typeface="Arial" panose="020B0604020202020204" pitchFamily="34" charset="0"/>
              </a:rPr>
              <a:t>krea</a:t>
            </a:r>
            <a:r>
              <a:rPr lang="fi-FI" sz="1800" dirty="0">
                <a:effectLst/>
                <a:latin typeface="Arial" panose="020B0604020202020204" pitchFamily="34" charset="0"/>
                <a:ea typeface="Arial" panose="020B0604020202020204" pitchFamily="34" charset="0"/>
              </a:rPr>
              <a:t>, jolla arvioidaan munuaisten toimintaa, ALAT, jolla arvioidaan maksan toimintaa sekä tarvittaessa </a:t>
            </a:r>
            <a:r>
              <a:rPr lang="fi-FI" sz="1800" dirty="0" err="1">
                <a:effectLst/>
                <a:latin typeface="Arial" panose="020B0604020202020204" pitchFamily="34" charset="0"/>
                <a:ea typeface="Arial" panose="020B0604020202020204" pitchFamily="34" charset="0"/>
              </a:rPr>
              <a:t>pvk</a:t>
            </a:r>
            <a:r>
              <a:rPr lang="fi-FI" sz="1800" dirty="0">
                <a:effectLst/>
                <a:latin typeface="Arial" panose="020B0604020202020204" pitchFamily="34" charset="0"/>
                <a:ea typeface="Arial" panose="020B0604020202020204" pitchFamily="34" charset="0"/>
              </a:rPr>
              <a:t> eli perusverenkuva, joka antaa tietoa potilaan veressä sijaitsevista soluista sekä hemoglobiinista.</a:t>
            </a:r>
            <a:endParaRPr lang="fi-FI" sz="1800" dirty="0">
              <a:latin typeface="Arial" panose="020B0604020202020204" pitchFamily="34" charset="0"/>
              <a:ea typeface="Arial" panose="020B0604020202020204" pitchFamily="34" charset="0"/>
            </a:endParaRPr>
          </a:p>
          <a:p>
            <a:r>
              <a:rPr lang="fi-FI" sz="1800" dirty="0" err="1">
                <a:effectLst/>
                <a:latin typeface="Arial" panose="020B0604020202020204" pitchFamily="34" charset="0"/>
                <a:ea typeface="Arial" panose="020B0604020202020204" pitchFamily="34" charset="0"/>
              </a:rPr>
              <a:t>Pep</a:t>
            </a:r>
            <a:r>
              <a:rPr lang="fi-FI" sz="1800" dirty="0">
                <a:effectLst/>
                <a:latin typeface="Arial" panose="020B0604020202020204" pitchFamily="34" charset="0"/>
                <a:ea typeface="Arial" panose="020B0604020202020204" pitchFamily="34" charset="0"/>
              </a:rPr>
              <a:t> -lääkityksen kesto on neljä viikkoa</a:t>
            </a:r>
          </a:p>
          <a:p>
            <a:r>
              <a:rPr lang="fi-FI" sz="1800" dirty="0">
                <a:effectLst/>
                <a:latin typeface="Arial" panose="020B0604020202020204" pitchFamily="34" charset="0"/>
                <a:ea typeface="Arial" panose="020B0604020202020204" pitchFamily="34" charset="0"/>
              </a:rPr>
              <a:t>Lääkehoitona käytetään kolmen eri lääkkeen yhdistelmähoitoa. Lääkitykseen kuuluu </a:t>
            </a:r>
            <a:r>
              <a:rPr lang="fi-FI" sz="1800" dirty="0" err="1">
                <a:effectLst/>
                <a:latin typeface="Arial" panose="020B0604020202020204" pitchFamily="34" charset="0"/>
                <a:ea typeface="Arial" panose="020B0604020202020204" pitchFamily="34" charset="0"/>
              </a:rPr>
              <a:t>tenofoviiridisoproksiili</a:t>
            </a:r>
            <a:r>
              <a:rPr lang="fi-FI" sz="1800" dirty="0">
                <a:effectLst/>
                <a:latin typeface="Arial" panose="020B0604020202020204" pitchFamily="34" charset="0"/>
                <a:ea typeface="Arial" panose="020B0604020202020204" pitchFamily="34" charset="0"/>
              </a:rPr>
              <a:t>, </a:t>
            </a:r>
            <a:r>
              <a:rPr lang="fi-FI" sz="1800" dirty="0" err="1">
                <a:effectLst/>
                <a:latin typeface="Arial" panose="020B0604020202020204" pitchFamily="34" charset="0"/>
                <a:ea typeface="Arial" panose="020B0604020202020204" pitchFamily="34" charset="0"/>
              </a:rPr>
              <a:t>raltegraviiri</a:t>
            </a:r>
            <a:r>
              <a:rPr lang="fi-FI" sz="1800" dirty="0">
                <a:effectLst/>
                <a:latin typeface="Arial" panose="020B0604020202020204" pitchFamily="34" charset="0"/>
                <a:ea typeface="Arial" panose="020B0604020202020204" pitchFamily="34" charset="0"/>
              </a:rPr>
              <a:t> sekä </a:t>
            </a:r>
            <a:r>
              <a:rPr lang="fi-FI" sz="1800" dirty="0" err="1">
                <a:effectLst/>
                <a:latin typeface="Arial" panose="020B0604020202020204" pitchFamily="34" charset="0"/>
                <a:ea typeface="Arial" panose="020B0604020202020204" pitchFamily="34" charset="0"/>
              </a:rPr>
              <a:t>emtrisitabiini</a:t>
            </a:r>
            <a:r>
              <a:rPr lang="fi-FI" sz="1800" dirty="0">
                <a:effectLst/>
                <a:latin typeface="Arial" panose="020B0604020202020204" pitchFamily="34" charset="0"/>
                <a:ea typeface="Arial" panose="020B0604020202020204" pitchFamily="34" charset="0"/>
              </a:rPr>
              <a:t>. </a:t>
            </a:r>
          </a:p>
          <a:p>
            <a:r>
              <a:rPr lang="fi-FI" sz="1800" dirty="0" err="1">
                <a:effectLst/>
                <a:latin typeface="Arial" panose="020B0604020202020204" pitchFamily="34" charset="0"/>
                <a:ea typeface="Arial" panose="020B0604020202020204" pitchFamily="34" charset="0"/>
              </a:rPr>
              <a:t>Pep</a:t>
            </a:r>
            <a:r>
              <a:rPr lang="fi-FI" sz="1800" dirty="0">
                <a:effectLst/>
                <a:latin typeface="Arial" panose="020B0604020202020204" pitchFamily="34" charset="0"/>
                <a:ea typeface="Arial" panose="020B0604020202020204" pitchFamily="34" charset="0"/>
              </a:rPr>
              <a:t> -lääkehoito on todettu turvalliseksi, mutta se voi aiheuttaa joillakin potilailla sivuvaikutuksena esimerkiksi pahoinvointia </a:t>
            </a:r>
          </a:p>
          <a:p>
            <a:r>
              <a:rPr lang="fi-FI" sz="1800" dirty="0">
                <a:effectLst/>
                <a:latin typeface="Arial" panose="020B0604020202020204" pitchFamily="34" charset="0"/>
                <a:ea typeface="Arial" panose="020B0604020202020204" pitchFamily="34" charset="0"/>
              </a:rPr>
              <a:t>Tällä hetkellä Suomessa </a:t>
            </a:r>
            <a:r>
              <a:rPr lang="fi-FI" sz="1800" dirty="0" err="1">
                <a:effectLst/>
                <a:latin typeface="Arial" panose="020B0604020202020204" pitchFamily="34" charset="0"/>
                <a:ea typeface="Arial" panose="020B0604020202020204" pitchFamily="34" charset="0"/>
              </a:rPr>
              <a:t>pep</a:t>
            </a:r>
            <a:r>
              <a:rPr lang="fi-FI" sz="1800" dirty="0">
                <a:effectLst/>
                <a:latin typeface="Arial" panose="020B0604020202020204" pitchFamily="34" charset="0"/>
                <a:ea typeface="Arial" panose="020B0604020202020204" pitchFamily="34" charset="0"/>
              </a:rPr>
              <a:t> -lääkitykseen tarvittavia lääkkeitä saa vain sairaala-apteekeista. </a:t>
            </a:r>
            <a:r>
              <a:rPr lang="fi-FI" sz="1800" dirty="0" err="1">
                <a:effectLst/>
                <a:latin typeface="Arial" panose="020B0604020202020204" pitchFamily="34" charset="0"/>
                <a:ea typeface="Arial" panose="020B0604020202020204" pitchFamily="34" charset="0"/>
              </a:rPr>
              <a:t>Pep</a:t>
            </a:r>
            <a:r>
              <a:rPr lang="fi-FI" sz="1800" dirty="0">
                <a:effectLst/>
                <a:latin typeface="Arial" panose="020B0604020202020204" pitchFamily="34" charset="0"/>
                <a:ea typeface="Arial" panose="020B0604020202020204" pitchFamily="34" charset="0"/>
              </a:rPr>
              <a:t> -lääkitys annetaan potilaalle ilmaiseksi. </a:t>
            </a:r>
            <a:endParaRPr lang="fi-FI" dirty="0"/>
          </a:p>
        </p:txBody>
      </p:sp>
    </p:spTree>
    <p:extLst>
      <p:ext uri="{BB962C8B-B14F-4D97-AF65-F5344CB8AC3E}">
        <p14:creationId xmlns:p14="http://schemas.microsoft.com/office/powerpoint/2010/main" val="23674489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DB304A14-32D0-4873-B914-423ED7B8D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Otsikko 1">
            <a:extLst>
              <a:ext uri="{FF2B5EF4-FFF2-40B4-BE49-F238E27FC236}">
                <a16:creationId xmlns:a16="http://schemas.microsoft.com/office/drawing/2014/main" id="{345ABD53-CBEF-299C-80E5-AD1AD83E2C25}"/>
              </a:ext>
            </a:extLst>
          </p:cNvPr>
          <p:cNvSpPr>
            <a:spLocks noGrp="1"/>
          </p:cNvSpPr>
          <p:nvPr>
            <p:ph type="title"/>
          </p:nvPr>
        </p:nvSpPr>
        <p:spPr>
          <a:xfrm>
            <a:off x="838200" y="365125"/>
            <a:ext cx="5387502" cy="1325563"/>
          </a:xfrm>
        </p:spPr>
        <p:txBody>
          <a:bodyPr>
            <a:normAutofit/>
          </a:bodyPr>
          <a:lstStyle/>
          <a:p>
            <a:r>
              <a:rPr lang="fi-FI" dirty="0" err="1"/>
              <a:t>Prep</a:t>
            </a:r>
            <a:r>
              <a:rPr lang="fi-FI" dirty="0"/>
              <a:t> -lääkehoito</a:t>
            </a:r>
          </a:p>
        </p:txBody>
      </p:sp>
      <p:sp>
        <p:nvSpPr>
          <p:cNvPr id="3" name="Sisällön paikkamerkki 2">
            <a:extLst>
              <a:ext uri="{FF2B5EF4-FFF2-40B4-BE49-F238E27FC236}">
                <a16:creationId xmlns:a16="http://schemas.microsoft.com/office/drawing/2014/main" id="{3D3A716F-419E-13B0-016C-09EB6C592714}"/>
              </a:ext>
            </a:extLst>
          </p:cNvPr>
          <p:cNvSpPr>
            <a:spLocks noGrp="1"/>
          </p:cNvSpPr>
          <p:nvPr>
            <p:ph idx="1"/>
          </p:nvPr>
        </p:nvSpPr>
        <p:spPr>
          <a:xfrm>
            <a:off x="838200" y="1825625"/>
            <a:ext cx="5387502" cy="4351338"/>
          </a:xfrm>
        </p:spPr>
        <p:txBody>
          <a:bodyPr>
            <a:normAutofit/>
          </a:bodyPr>
          <a:lstStyle/>
          <a:p>
            <a:r>
              <a:rPr lang="fi-FI" sz="1500" dirty="0" err="1">
                <a:effectLst/>
                <a:latin typeface="Arial" panose="020B0604020202020204" pitchFamily="34" charset="0"/>
                <a:ea typeface="Arial" panose="020B0604020202020204" pitchFamily="34" charset="0"/>
              </a:rPr>
              <a:t>Pre-exposure</a:t>
            </a:r>
            <a:r>
              <a:rPr lang="fi-FI" sz="1500" dirty="0">
                <a:effectLst/>
                <a:latin typeface="Arial" panose="020B0604020202020204" pitchFamily="34" charset="0"/>
                <a:ea typeface="Arial" panose="020B0604020202020204" pitchFamily="34" charset="0"/>
              </a:rPr>
              <a:t> </a:t>
            </a:r>
            <a:r>
              <a:rPr lang="fi-FI" sz="1500" dirty="0" err="1">
                <a:effectLst/>
                <a:latin typeface="Arial" panose="020B0604020202020204" pitchFamily="34" charset="0"/>
                <a:ea typeface="Arial" panose="020B0604020202020204" pitchFamily="34" charset="0"/>
              </a:rPr>
              <a:t>prophylaxis</a:t>
            </a:r>
            <a:r>
              <a:rPr lang="fi-FI" sz="1500" dirty="0">
                <a:effectLst/>
                <a:latin typeface="Arial" panose="020B0604020202020204" pitchFamily="34" charset="0"/>
                <a:ea typeface="Arial" panose="020B0604020202020204" pitchFamily="34" charset="0"/>
              </a:rPr>
              <a:t> eli </a:t>
            </a:r>
            <a:r>
              <a:rPr lang="fi-FI" sz="1500" dirty="0" err="1">
                <a:effectLst/>
                <a:latin typeface="Arial" panose="020B0604020202020204" pitchFamily="34" charset="0"/>
                <a:ea typeface="Arial" panose="020B0604020202020204" pitchFamily="34" charset="0"/>
              </a:rPr>
              <a:t>prep</a:t>
            </a:r>
            <a:r>
              <a:rPr lang="fi-FI" sz="1500" dirty="0">
                <a:effectLst/>
                <a:latin typeface="Arial" panose="020B0604020202020204" pitchFamily="34" charset="0"/>
                <a:ea typeface="Arial" panose="020B0604020202020204" pitchFamily="34" charset="0"/>
              </a:rPr>
              <a:t> on HI-viruksen ennaltaehkäisevä lääkitys. Tarkoittaa siis lääkitystä ennen HI –virukselle altistumista tai HIV –infektioon sairastumista.</a:t>
            </a:r>
          </a:p>
          <a:p>
            <a:r>
              <a:rPr lang="fi-FI" sz="1500" dirty="0">
                <a:effectLst/>
                <a:latin typeface="Arial" panose="020B0604020202020204" pitchFamily="34" charset="0"/>
                <a:ea typeface="Arial" panose="020B0604020202020204" pitchFamily="34" charset="0"/>
              </a:rPr>
              <a:t>Lääkäri tekee arvion </a:t>
            </a:r>
            <a:r>
              <a:rPr lang="fi-FI" sz="1500" dirty="0" err="1">
                <a:effectLst/>
                <a:latin typeface="Arial" panose="020B0604020202020204" pitchFamily="34" charset="0"/>
                <a:ea typeface="Arial" panose="020B0604020202020204" pitchFamily="34" charset="0"/>
              </a:rPr>
              <a:t>prep</a:t>
            </a:r>
            <a:r>
              <a:rPr lang="fi-FI" sz="1500" dirty="0">
                <a:effectLst/>
                <a:latin typeface="Arial" panose="020B0604020202020204" pitchFamily="34" charset="0"/>
                <a:ea typeface="Arial" panose="020B0604020202020204" pitchFamily="34" charset="0"/>
              </a:rPr>
              <a:t> -lääkityksen tarpeesta potilaalle.</a:t>
            </a:r>
          </a:p>
          <a:p>
            <a:r>
              <a:rPr lang="fi-FI" sz="1500" dirty="0">
                <a:effectLst/>
                <a:latin typeface="Arial" panose="020B0604020202020204" pitchFamily="34" charset="0"/>
                <a:ea typeface="Arial" panose="020B0604020202020204" pitchFamily="34" charset="0"/>
              </a:rPr>
              <a:t>HI –virukselle altistumista tai HIV –infektioon sairastumista. Maailman terveysjärjestö suosittelee, että HI –virusta ennaltaehkäisevää lääkitystä saavat henkilöt, jotka ovat korkeassa riskissä saada HIV –tartunta - korkean riskin piiriin kuuluvat muun muassa matkailijat, jotka harrastavat seksiä korkean HIV –riskin maissa esimerkiksi Thaimaassa sekä seksityöläiset.</a:t>
            </a:r>
          </a:p>
          <a:p>
            <a:r>
              <a:rPr lang="fi-FI" sz="1500" dirty="0" err="1">
                <a:effectLst/>
                <a:latin typeface="Arial" panose="020B0604020202020204" pitchFamily="34" charset="0"/>
                <a:ea typeface="Arial" panose="020B0604020202020204" pitchFamily="34" charset="0"/>
              </a:rPr>
              <a:t>Prep</a:t>
            </a:r>
            <a:r>
              <a:rPr lang="fi-FI" sz="1500" dirty="0">
                <a:effectLst/>
                <a:latin typeface="Arial" panose="020B0604020202020204" pitchFamily="34" charset="0"/>
                <a:ea typeface="Arial" panose="020B0604020202020204" pitchFamily="34" charset="0"/>
              </a:rPr>
              <a:t> -lääkehoito toteutetaan ottamalla yksi tabletti noin 24 tunnin välein. Lääkkeenä toimii yhdistelmä valmiste, joka sisältää </a:t>
            </a:r>
            <a:r>
              <a:rPr lang="fi-FI" sz="1500" dirty="0" err="1">
                <a:effectLst/>
                <a:latin typeface="Arial" panose="020B0604020202020204" pitchFamily="34" charset="0"/>
                <a:ea typeface="Arial" panose="020B0604020202020204" pitchFamily="34" charset="0"/>
              </a:rPr>
              <a:t>emtrisitabiinia</a:t>
            </a:r>
            <a:r>
              <a:rPr lang="fi-FI" sz="1500" dirty="0">
                <a:effectLst/>
                <a:latin typeface="Arial" panose="020B0604020202020204" pitchFamily="34" charset="0"/>
                <a:ea typeface="Arial" panose="020B0604020202020204" pitchFamily="34" charset="0"/>
              </a:rPr>
              <a:t> 200 milligrammaa sekä </a:t>
            </a:r>
            <a:r>
              <a:rPr lang="fi-FI" sz="1500" dirty="0" err="1">
                <a:effectLst/>
                <a:latin typeface="Arial" panose="020B0604020202020204" pitchFamily="34" charset="0"/>
                <a:ea typeface="Arial" panose="020B0604020202020204" pitchFamily="34" charset="0"/>
              </a:rPr>
              <a:t>tenofoviiridisoproksiilia</a:t>
            </a:r>
            <a:r>
              <a:rPr lang="fi-FI" sz="1500" dirty="0">
                <a:effectLst/>
                <a:latin typeface="Arial" panose="020B0604020202020204" pitchFamily="34" charset="0"/>
                <a:ea typeface="Arial" panose="020B0604020202020204" pitchFamily="34" charset="0"/>
              </a:rPr>
              <a:t> 245.</a:t>
            </a:r>
            <a:endParaRPr lang="fi-FI" sz="1500" dirty="0"/>
          </a:p>
        </p:txBody>
      </p:sp>
      <p:pic>
        <p:nvPicPr>
          <p:cNvPr id="5" name="Picture 4" descr="Kapselit ja pillerit lasi.">
            <a:extLst>
              <a:ext uri="{FF2B5EF4-FFF2-40B4-BE49-F238E27FC236}">
                <a16:creationId xmlns:a16="http://schemas.microsoft.com/office/drawing/2014/main" id="{6BE988FA-F526-F462-25F1-EE319DE4903A}"/>
              </a:ext>
            </a:extLst>
          </p:cNvPr>
          <p:cNvPicPr>
            <a:picLocks noChangeAspect="1"/>
          </p:cNvPicPr>
          <p:nvPr/>
        </p:nvPicPr>
        <p:blipFill rotWithShape="1">
          <a:blip r:embed="rId2"/>
          <a:srcRect r="24891"/>
          <a:stretch/>
        </p:blipFill>
        <p:spPr>
          <a:xfrm>
            <a:off x="6621294" y="1295416"/>
            <a:ext cx="5570706" cy="5562584"/>
          </a:xfrm>
          <a:custGeom>
            <a:avLst/>
            <a:gdLst/>
            <a:ahLst/>
            <a:cxnLst/>
            <a:rect l="l" t="t" r="r" b="b"/>
            <a:pathLst>
              <a:path w="5570706" h="5562584">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p:spPr>
      </p:pic>
      <p:sp>
        <p:nvSpPr>
          <p:cNvPr id="18" name="!!Oval">
            <a:extLst>
              <a:ext uri="{FF2B5EF4-FFF2-40B4-BE49-F238E27FC236}">
                <a16:creationId xmlns:a16="http://schemas.microsoft.com/office/drawing/2014/main" id="{1D460C86-854F-4FB3-ABC2-E823D8FEB9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43451" y="1656147"/>
            <a:ext cx="546100" cy="5461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 name="!!Arc">
            <a:extLst>
              <a:ext uri="{FF2B5EF4-FFF2-40B4-BE49-F238E27FC236}">
                <a16:creationId xmlns:a16="http://schemas.microsoft.com/office/drawing/2014/main" id="{BB48116A-278A-4CC5-89D3-9DE8E8FF12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4739" y="587516"/>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10223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9">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Arc 11">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Otsikko 1">
            <a:extLst>
              <a:ext uri="{FF2B5EF4-FFF2-40B4-BE49-F238E27FC236}">
                <a16:creationId xmlns:a16="http://schemas.microsoft.com/office/drawing/2014/main" id="{197240CC-C4E6-5D3F-4D7F-814FC62B4056}"/>
              </a:ext>
            </a:extLst>
          </p:cNvPr>
          <p:cNvSpPr>
            <a:spLocks noGrp="1"/>
          </p:cNvSpPr>
          <p:nvPr>
            <p:ph type="title"/>
          </p:nvPr>
        </p:nvSpPr>
        <p:spPr>
          <a:xfrm>
            <a:off x="5894962" y="479493"/>
            <a:ext cx="5458838" cy="1325563"/>
          </a:xfrm>
        </p:spPr>
        <p:txBody>
          <a:bodyPr>
            <a:normAutofit/>
          </a:bodyPr>
          <a:lstStyle/>
          <a:p>
            <a:r>
              <a:rPr lang="fi-FI" dirty="0" err="1"/>
              <a:t>Prep</a:t>
            </a:r>
            <a:r>
              <a:rPr lang="fi-FI" dirty="0"/>
              <a:t> -lääkehoito jatkuu…</a:t>
            </a:r>
          </a:p>
        </p:txBody>
      </p:sp>
      <p:sp>
        <p:nvSpPr>
          <p:cNvPr id="18" name="Freeform: Shape 13">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Graphic 6" descr="Lääke">
            <a:extLst>
              <a:ext uri="{FF2B5EF4-FFF2-40B4-BE49-F238E27FC236}">
                <a16:creationId xmlns:a16="http://schemas.microsoft.com/office/drawing/2014/main" id="{18E1B667-65F9-7353-2096-C2D44850D2F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03182" y="955437"/>
            <a:ext cx="4777381" cy="4777381"/>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 name="Sisällön paikkamerkki 2">
            <a:extLst>
              <a:ext uri="{FF2B5EF4-FFF2-40B4-BE49-F238E27FC236}">
                <a16:creationId xmlns:a16="http://schemas.microsoft.com/office/drawing/2014/main" id="{BDEEA0E6-D357-D84C-546B-BA12946DF15C}"/>
              </a:ext>
            </a:extLst>
          </p:cNvPr>
          <p:cNvSpPr>
            <a:spLocks noGrp="1"/>
          </p:cNvSpPr>
          <p:nvPr>
            <p:ph idx="1"/>
          </p:nvPr>
        </p:nvSpPr>
        <p:spPr>
          <a:xfrm>
            <a:off x="5894962" y="1984443"/>
            <a:ext cx="5458838" cy="4192520"/>
          </a:xfrm>
        </p:spPr>
        <p:txBody>
          <a:bodyPr>
            <a:normAutofit fontScale="92500"/>
          </a:bodyPr>
          <a:lstStyle/>
          <a:p>
            <a:r>
              <a:rPr lang="fi-FI" sz="1800" dirty="0">
                <a:effectLst/>
                <a:latin typeface="Arial" panose="020B0604020202020204" pitchFamily="34" charset="0"/>
                <a:ea typeface="Arial" panose="020B0604020202020204" pitchFamily="34" charset="0"/>
              </a:rPr>
              <a:t>Hoidon aloitus tapahtuu vähintään viikko ennen mahdollista altistumista HI-virukselle, ja </a:t>
            </a:r>
            <a:r>
              <a:rPr lang="fi-FI" sz="1800" dirty="0" err="1">
                <a:effectLst/>
                <a:latin typeface="Arial" panose="020B0604020202020204" pitchFamily="34" charset="0"/>
                <a:ea typeface="Arial" panose="020B0604020202020204" pitchFamily="34" charset="0"/>
              </a:rPr>
              <a:t>prep</a:t>
            </a:r>
            <a:r>
              <a:rPr lang="fi-FI" sz="1800" dirty="0">
                <a:effectLst/>
                <a:latin typeface="Arial" panose="020B0604020202020204" pitchFamily="34" charset="0"/>
                <a:ea typeface="Arial" panose="020B0604020202020204" pitchFamily="34" charset="0"/>
              </a:rPr>
              <a:t> -lääkitys saadaan lopettaa vasta viikko viimeisimmän mahdollisen altistumisen jälkeen</a:t>
            </a:r>
          </a:p>
          <a:p>
            <a:r>
              <a:rPr lang="fi-FI" sz="1800" dirty="0" err="1">
                <a:effectLst/>
                <a:latin typeface="Arial" panose="020B0604020202020204" pitchFamily="34" charset="0"/>
                <a:ea typeface="Arial" panose="020B0604020202020204" pitchFamily="34" charset="0"/>
              </a:rPr>
              <a:t>Prep</a:t>
            </a:r>
            <a:r>
              <a:rPr lang="fi-FI" sz="1800" dirty="0">
                <a:effectLst/>
                <a:latin typeface="Arial" panose="020B0604020202020204" pitchFamily="34" charset="0"/>
                <a:ea typeface="Arial" panose="020B0604020202020204" pitchFamily="34" charset="0"/>
              </a:rPr>
              <a:t> -lääkitys, laboratoriokokeet sekä hoitoon kuuluvat lääkärikäynnit ovat lääkityksen käyttäjälle maksuttomia julkisessa terveydenhuollossa.</a:t>
            </a:r>
          </a:p>
          <a:p>
            <a:r>
              <a:rPr lang="fi-FI" sz="1800" dirty="0">
                <a:effectLst/>
                <a:latin typeface="Arial" panose="020B0604020202020204" pitchFamily="34" charset="0"/>
                <a:ea typeface="Arial" panose="020B0604020202020204" pitchFamily="34" charset="0"/>
              </a:rPr>
              <a:t>Lääkärin tekemän arvion jälkeen potilaalle tehdään HI –virustestit. Samalla testataan myös muut seksitautitestit esimerkiksi kuppa ja klamydia. Seksitautitestien lisäksi potilaalta otetaan muun muassa kreatiniinikoe, joka mittaa munuaisten toimintaa sekä tutkitaan hepatiittien esiintymistä.</a:t>
            </a:r>
          </a:p>
          <a:p>
            <a:r>
              <a:rPr lang="fi-FI" sz="1800" dirty="0" err="1">
                <a:effectLst/>
                <a:latin typeface="Arial" panose="020B0604020202020204" pitchFamily="34" charset="0"/>
                <a:ea typeface="Arial" panose="020B0604020202020204" pitchFamily="34" charset="0"/>
              </a:rPr>
              <a:t>Prep</a:t>
            </a:r>
            <a:r>
              <a:rPr lang="fi-FI" sz="1800" dirty="0">
                <a:effectLst/>
                <a:latin typeface="Arial" panose="020B0604020202020204" pitchFamily="34" charset="0"/>
                <a:ea typeface="Arial" panose="020B0604020202020204" pitchFamily="34" charset="0"/>
              </a:rPr>
              <a:t> -lääkityksen aikana on huomioitava, että se ei suojaa muilta </a:t>
            </a:r>
            <a:r>
              <a:rPr lang="fi-FI" sz="1800" dirty="0" err="1">
                <a:effectLst/>
                <a:latin typeface="Arial" panose="020B0604020202020204" pitchFamily="34" charset="0"/>
                <a:ea typeface="Arial" panose="020B0604020202020204" pitchFamily="34" charset="0"/>
              </a:rPr>
              <a:t>seksiteitse</a:t>
            </a:r>
            <a:r>
              <a:rPr lang="fi-FI" sz="1800" dirty="0">
                <a:effectLst/>
                <a:latin typeface="Arial" panose="020B0604020202020204" pitchFamily="34" charset="0"/>
                <a:ea typeface="Arial" panose="020B0604020202020204" pitchFamily="34" charset="0"/>
              </a:rPr>
              <a:t> tarttuvilta taudeilta</a:t>
            </a:r>
            <a:endParaRPr lang="fi-FI" sz="2400" dirty="0"/>
          </a:p>
        </p:txBody>
      </p:sp>
    </p:spTree>
    <p:extLst>
      <p:ext uri="{BB962C8B-B14F-4D97-AF65-F5344CB8AC3E}">
        <p14:creationId xmlns:p14="http://schemas.microsoft.com/office/powerpoint/2010/main" val="2797379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DB304A14-32D0-4873-B914-423ED7B8D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Otsikko 1">
            <a:extLst>
              <a:ext uri="{FF2B5EF4-FFF2-40B4-BE49-F238E27FC236}">
                <a16:creationId xmlns:a16="http://schemas.microsoft.com/office/drawing/2014/main" id="{9382A4C0-D8E6-3AB3-E56B-C0C2F548F0ED}"/>
              </a:ext>
            </a:extLst>
          </p:cNvPr>
          <p:cNvSpPr>
            <a:spLocks noGrp="1"/>
          </p:cNvSpPr>
          <p:nvPr>
            <p:ph type="title"/>
          </p:nvPr>
        </p:nvSpPr>
        <p:spPr>
          <a:xfrm>
            <a:off x="838200" y="365125"/>
            <a:ext cx="5387502" cy="1325563"/>
          </a:xfrm>
        </p:spPr>
        <p:txBody>
          <a:bodyPr>
            <a:normAutofit/>
          </a:bodyPr>
          <a:lstStyle/>
          <a:p>
            <a:r>
              <a:rPr lang="fi-FI"/>
              <a:t>Prep –lääkehoito jatkuu…</a:t>
            </a:r>
            <a:endParaRPr lang="fi-FI" dirty="0"/>
          </a:p>
        </p:txBody>
      </p:sp>
      <p:sp>
        <p:nvSpPr>
          <p:cNvPr id="3" name="Sisällön paikkamerkki 2">
            <a:extLst>
              <a:ext uri="{FF2B5EF4-FFF2-40B4-BE49-F238E27FC236}">
                <a16:creationId xmlns:a16="http://schemas.microsoft.com/office/drawing/2014/main" id="{04AA3083-A1AA-C9E0-760F-F8751F1802D5}"/>
              </a:ext>
            </a:extLst>
          </p:cNvPr>
          <p:cNvSpPr>
            <a:spLocks noGrp="1"/>
          </p:cNvSpPr>
          <p:nvPr>
            <p:ph idx="1"/>
          </p:nvPr>
        </p:nvSpPr>
        <p:spPr>
          <a:xfrm>
            <a:off x="838200" y="1825625"/>
            <a:ext cx="5387502" cy="4351338"/>
          </a:xfrm>
        </p:spPr>
        <p:txBody>
          <a:bodyPr>
            <a:normAutofit/>
          </a:bodyPr>
          <a:lstStyle/>
          <a:p>
            <a:r>
              <a:rPr lang="fi-FI" sz="2000" dirty="0" err="1">
                <a:effectLst/>
                <a:latin typeface="Arial" panose="020B0604020202020204" pitchFamily="34" charset="0"/>
                <a:ea typeface="Arial" panose="020B0604020202020204" pitchFamily="34" charset="0"/>
              </a:rPr>
              <a:t>Prep</a:t>
            </a:r>
            <a:r>
              <a:rPr lang="fi-FI" sz="2000" dirty="0">
                <a:effectLst/>
                <a:latin typeface="Arial" panose="020B0604020202020204" pitchFamily="34" charset="0"/>
                <a:ea typeface="Arial" panose="020B0604020202020204" pitchFamily="34" charset="0"/>
              </a:rPr>
              <a:t> -lääkityksen pituus arvioidaan elämäntilanteen mukaan ja hoidon kesto on yleensä noin viisi vuotta. </a:t>
            </a:r>
          </a:p>
          <a:p>
            <a:r>
              <a:rPr lang="fi-FI" sz="2000" dirty="0" err="1">
                <a:effectLst/>
                <a:latin typeface="Arial" panose="020B0604020202020204" pitchFamily="34" charset="0"/>
                <a:ea typeface="Arial" panose="020B0604020202020204" pitchFamily="34" charset="0"/>
              </a:rPr>
              <a:t>Prep</a:t>
            </a:r>
            <a:r>
              <a:rPr lang="fi-FI" sz="2000" dirty="0">
                <a:effectLst/>
                <a:latin typeface="Arial" panose="020B0604020202020204" pitchFamily="34" charset="0"/>
                <a:ea typeface="Arial" panose="020B0604020202020204" pitchFamily="34" charset="0"/>
              </a:rPr>
              <a:t> -lääkitys on tullut Suomeen saataville vasta vuonna 2019. Lääkityksen tullessa Suomeen itse lääkehoito oli maksullista, mutta </a:t>
            </a:r>
            <a:r>
              <a:rPr lang="fi-FI" sz="2000" dirty="0" err="1">
                <a:effectLst/>
                <a:latin typeface="Arial" panose="020B0604020202020204" pitchFamily="34" charset="0"/>
                <a:ea typeface="Arial" panose="020B0604020202020204" pitchFamily="34" charset="0"/>
              </a:rPr>
              <a:t>prep</a:t>
            </a:r>
            <a:r>
              <a:rPr lang="fi-FI" sz="2000" dirty="0">
                <a:effectLst/>
                <a:latin typeface="Arial" panose="020B0604020202020204" pitchFamily="34" charset="0"/>
                <a:ea typeface="Arial" panose="020B0604020202020204" pitchFamily="34" charset="0"/>
              </a:rPr>
              <a:t> -lääkityksen seurantaan kuuluvat käynnit julkisessa terveydenhuollossa olivat ilmaisia. Heinäkuussa 2021 </a:t>
            </a:r>
            <a:r>
              <a:rPr lang="fi-FI" sz="2000" dirty="0" err="1">
                <a:effectLst/>
                <a:latin typeface="Arial" panose="020B0604020202020204" pitchFamily="34" charset="0"/>
                <a:ea typeface="Arial" panose="020B0604020202020204" pitchFamily="34" charset="0"/>
              </a:rPr>
              <a:t>prep</a:t>
            </a:r>
            <a:r>
              <a:rPr lang="fi-FI" sz="2000" dirty="0">
                <a:effectLst/>
                <a:latin typeface="Arial" panose="020B0604020202020204" pitchFamily="34" charset="0"/>
                <a:ea typeface="Arial" panose="020B0604020202020204" pitchFamily="34" charset="0"/>
              </a:rPr>
              <a:t> -lääkityksestä tuli käyttäjilleen ilmainen uuden asiakasmaksulain myötä</a:t>
            </a:r>
            <a:endParaRPr lang="fi-FI" sz="2000" dirty="0"/>
          </a:p>
        </p:txBody>
      </p:sp>
      <p:pic>
        <p:nvPicPr>
          <p:cNvPr id="5" name="Picture 4" descr="Kalenteri pöydällä">
            <a:extLst>
              <a:ext uri="{FF2B5EF4-FFF2-40B4-BE49-F238E27FC236}">
                <a16:creationId xmlns:a16="http://schemas.microsoft.com/office/drawing/2014/main" id="{680536A2-D214-7608-CBE6-53CE2E67AAE5}"/>
              </a:ext>
            </a:extLst>
          </p:cNvPr>
          <p:cNvPicPr>
            <a:picLocks noChangeAspect="1"/>
          </p:cNvPicPr>
          <p:nvPr/>
        </p:nvPicPr>
        <p:blipFill rotWithShape="1">
          <a:blip r:embed="rId2"/>
          <a:srcRect r="33154" b="2"/>
          <a:stretch/>
        </p:blipFill>
        <p:spPr>
          <a:xfrm>
            <a:off x="6621294" y="1295416"/>
            <a:ext cx="5570706" cy="5562584"/>
          </a:xfrm>
          <a:custGeom>
            <a:avLst/>
            <a:gdLst/>
            <a:ahLst/>
            <a:cxnLst/>
            <a:rect l="l" t="t" r="r" b="b"/>
            <a:pathLst>
              <a:path w="5570706" h="5562584">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p:spPr>
      </p:pic>
      <p:sp>
        <p:nvSpPr>
          <p:cNvPr id="18" name="!!Oval">
            <a:extLst>
              <a:ext uri="{FF2B5EF4-FFF2-40B4-BE49-F238E27FC236}">
                <a16:creationId xmlns:a16="http://schemas.microsoft.com/office/drawing/2014/main" id="{1D460C86-854F-4FB3-ABC2-E823D8FEB9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43451" y="1656147"/>
            <a:ext cx="546100" cy="5461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4" name="!!Arc">
            <a:extLst>
              <a:ext uri="{FF2B5EF4-FFF2-40B4-BE49-F238E27FC236}">
                <a16:creationId xmlns:a16="http://schemas.microsoft.com/office/drawing/2014/main" id="{BB48116A-278A-4CC5-89D3-9DE8E8FF12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4739" y="587516"/>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36414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03D9A88-2E23-82AA-44DB-3CF12C2E3BC7}"/>
              </a:ext>
            </a:extLst>
          </p:cNvPr>
          <p:cNvSpPr>
            <a:spLocks noGrp="1"/>
          </p:cNvSpPr>
          <p:nvPr>
            <p:ph type="title"/>
          </p:nvPr>
        </p:nvSpPr>
        <p:spPr/>
        <p:txBody>
          <a:bodyPr/>
          <a:lstStyle/>
          <a:p>
            <a:r>
              <a:rPr lang="fi-FI" dirty="0"/>
              <a:t>Sairaanhoitajan osaaminen lääkehoidon aikana</a:t>
            </a:r>
          </a:p>
        </p:txBody>
      </p:sp>
      <p:sp>
        <p:nvSpPr>
          <p:cNvPr id="3" name="Sisällön paikkamerkki 2">
            <a:extLst>
              <a:ext uri="{FF2B5EF4-FFF2-40B4-BE49-F238E27FC236}">
                <a16:creationId xmlns:a16="http://schemas.microsoft.com/office/drawing/2014/main" id="{7DEE12C8-5ABF-2F83-1805-F844AB7F2387}"/>
              </a:ext>
            </a:extLst>
          </p:cNvPr>
          <p:cNvSpPr>
            <a:spLocks noGrp="1"/>
          </p:cNvSpPr>
          <p:nvPr>
            <p:ph idx="1"/>
          </p:nvPr>
        </p:nvSpPr>
        <p:spPr/>
        <p:txBody>
          <a:bodyPr/>
          <a:lstStyle/>
          <a:p>
            <a:r>
              <a:rPr lang="fi-FI" sz="1800" dirty="0">
                <a:effectLst/>
                <a:latin typeface="Arial" panose="020B0604020202020204" pitchFamily="34" charset="0"/>
                <a:ea typeface="Calibri" panose="020F0502020204030204" pitchFamily="34" charset="0"/>
              </a:rPr>
              <a:t>Sairaanhoitajan työhön HI-viruksen lääkkeellisen ehkäisyn aikana kuuluu muun muassa kliinistä osaamista, ohjausosaamista sekä yhteistyötä muiden alan ammattilaisten, kuten lääkäreiden kanssa.</a:t>
            </a:r>
          </a:p>
          <a:p>
            <a:r>
              <a:rPr lang="fi-FI" sz="1800" dirty="0">
                <a:latin typeface="Arial" panose="020B0604020202020204" pitchFamily="34" charset="0"/>
              </a:rPr>
              <a:t>Asioiden puheeksi ottaminen, asiakaslähtöistä ja kunnioittavaa. Täytyy osata luoda toiminnallaan ja olemuksellaan turvallinen ja luottamuksen arvoinen suhde potilaaseen</a:t>
            </a:r>
          </a:p>
          <a:p>
            <a:r>
              <a:rPr lang="fi-FI" sz="1800" dirty="0">
                <a:latin typeface="Arial" panose="020B0604020202020204" pitchFamily="34" charset="0"/>
              </a:rPr>
              <a:t>Avun tarjoaminen esimerkiksi mielenterveyspalveluiden suhteen</a:t>
            </a:r>
          </a:p>
          <a:p>
            <a:r>
              <a:rPr lang="fi-FI" sz="1800" dirty="0">
                <a:latin typeface="Arial" panose="020B0604020202020204" pitchFamily="34" charset="0"/>
              </a:rPr>
              <a:t>Ohjaus ja neuvonta; esimerkiksi kondomin käyttö, lääkehoidon käyttöön ohjaus</a:t>
            </a:r>
          </a:p>
          <a:p>
            <a:r>
              <a:rPr lang="fi-FI" sz="1800" dirty="0">
                <a:latin typeface="Arial" panose="020B0604020202020204" pitchFamily="34" charset="0"/>
              </a:rPr>
              <a:t>Rokottaminen</a:t>
            </a:r>
          </a:p>
          <a:p>
            <a:r>
              <a:rPr lang="fi-FI" sz="1800" dirty="0">
                <a:latin typeface="Arial" panose="020B0604020202020204" pitchFamily="34" charset="0"/>
              </a:rPr>
              <a:t>Näytteiden otto; esimerkiksi verinäytteet, nielunäytteet</a:t>
            </a:r>
          </a:p>
          <a:p>
            <a:r>
              <a:rPr lang="fi-FI" sz="1800" dirty="0">
                <a:latin typeface="Arial" panose="020B0604020202020204" pitchFamily="34" charset="0"/>
              </a:rPr>
              <a:t>Huomioitava, että potilaalla on myös seksuaalinen kokonaisuus fyysisen, psyykkisen, hengellisen ja sosiaalisen kokonaisuuden lisäksi</a:t>
            </a:r>
            <a:endParaRPr lang="fi-FI" dirty="0"/>
          </a:p>
        </p:txBody>
      </p:sp>
    </p:spTree>
    <p:extLst>
      <p:ext uri="{BB962C8B-B14F-4D97-AF65-F5344CB8AC3E}">
        <p14:creationId xmlns:p14="http://schemas.microsoft.com/office/powerpoint/2010/main" val="1156428703"/>
      </p:ext>
    </p:extLst>
  </p:cSld>
  <p:clrMapOvr>
    <a:masterClrMapping/>
  </p:clrMapOvr>
</p:sld>
</file>

<file path=ppt/theme/theme1.xml><?xml version="1.0" encoding="utf-8"?>
<a:theme xmlns:a="http://schemas.openxmlformats.org/drawingml/2006/main" name="ShapesVTI">
  <a:themeElements>
    <a:clrScheme name="Office">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Festival">
      <a:majorFont>
        <a:latin typeface="Aharon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apesVTI" id="{C78D20FD-A872-4243-8597-B534C62538FF}" vid="{7CAFCCF9-7834-41D6-B6AB-7D225A18A4E9}"/>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Asiakirja" ma:contentTypeID="0x010100DE5CFC65788C0F43B6B710E5DB63DAA1" ma:contentTypeVersion="11" ma:contentTypeDescription="Luo uusi asiakirja." ma:contentTypeScope="" ma:versionID="52f440af6044cde6d31004eb9ec95a85">
  <xsd:schema xmlns:xsd="http://www.w3.org/2001/XMLSchema" xmlns:xs="http://www.w3.org/2001/XMLSchema" xmlns:p="http://schemas.microsoft.com/office/2006/metadata/properties" xmlns:ns3="faf5e981-f5e3-49a4-98e5-de8605beaecf" xmlns:ns4="007a4c46-cc5c-4eb2-bcc2-95506c17c5dd" targetNamespace="http://schemas.microsoft.com/office/2006/metadata/properties" ma:root="true" ma:fieldsID="25f8cc44fcc7619f228884b9c1fe00b5" ns3:_="" ns4:_="">
    <xsd:import namespace="faf5e981-f5e3-49a4-98e5-de8605beaecf"/>
    <xsd:import namespace="007a4c46-cc5c-4eb2-bcc2-95506c17c5dd"/>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DateTaken" minOccurs="0"/>
                <xsd:element ref="ns3:MediaServiceAutoTags"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af5e981-f5e3-49a4-98e5-de8605beaec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_activity" ma:index="18"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07a4c46-cc5c-4eb2-bcc2-95506c17c5dd" elementFormDefault="qualified">
    <xsd:import namespace="http://schemas.microsoft.com/office/2006/documentManagement/types"/>
    <xsd:import namespace="http://schemas.microsoft.com/office/infopath/2007/PartnerControls"/>
    <xsd:element name="SharedWithUsers" ma:index="12"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Jakamisen tiedot" ma:internalName="SharedWithDetails" ma:readOnly="true">
      <xsd:simpleType>
        <xsd:restriction base="dms:Note">
          <xsd:maxLength value="255"/>
        </xsd:restriction>
      </xsd:simpleType>
    </xsd:element>
    <xsd:element name="SharingHintHash" ma:index="14" nillable="true" ma:displayName="Jakamisvihjeen hajautus"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faf5e981-f5e3-49a4-98e5-de8605beaecf" xsi:nil="true"/>
  </documentManagement>
</p:properties>
</file>

<file path=customXml/itemProps1.xml><?xml version="1.0" encoding="utf-8"?>
<ds:datastoreItem xmlns:ds="http://schemas.openxmlformats.org/officeDocument/2006/customXml" ds:itemID="{DCB623A8-456B-496A-841E-111A4FC728F2}">
  <ds:schemaRefs>
    <ds:schemaRef ds:uri="http://schemas.microsoft.com/sharepoint/v3/contenttype/forms"/>
  </ds:schemaRefs>
</ds:datastoreItem>
</file>

<file path=customXml/itemProps2.xml><?xml version="1.0" encoding="utf-8"?>
<ds:datastoreItem xmlns:ds="http://schemas.openxmlformats.org/officeDocument/2006/customXml" ds:itemID="{8567A331-8866-4849-82D0-6CCA560BA0C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af5e981-f5e3-49a4-98e5-de8605beaecf"/>
    <ds:schemaRef ds:uri="007a4c46-cc5c-4eb2-bcc2-95506c17c5d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98BB9A2-63FA-4023-9F97-BFB553A7243A}">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faf5e981-f5e3-49a4-98e5-de8605beaecf"/>
    <ds:schemaRef ds:uri="007a4c46-cc5c-4eb2-bcc2-95506c17c5dd"/>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24798</TotalTime>
  <Words>1294</Words>
  <Application>Microsoft Office PowerPoint</Application>
  <PresentationFormat>Laajakuva</PresentationFormat>
  <Paragraphs>72</Paragraphs>
  <Slides>12</Slides>
  <Notes>0</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12</vt:i4>
      </vt:variant>
    </vt:vector>
  </HeadingPairs>
  <TitlesOfParts>
    <vt:vector size="17" baseType="lpstr">
      <vt:lpstr>Aharoni</vt:lpstr>
      <vt:lpstr>Arial</vt:lpstr>
      <vt:lpstr>Avenir Next LT Pro</vt:lpstr>
      <vt:lpstr>Calibri</vt:lpstr>
      <vt:lpstr>ShapesVTI</vt:lpstr>
      <vt:lpstr>HI-viruksen ehkäisy lääkkeellisin keinoin</vt:lpstr>
      <vt:lpstr>HI -virus</vt:lpstr>
      <vt:lpstr>Tarttuminen</vt:lpstr>
      <vt:lpstr>Testaus ja toteaminen</vt:lpstr>
      <vt:lpstr>Yleisyys Suomessa</vt:lpstr>
      <vt:lpstr>HIV maailmanlaajuisesti</vt:lpstr>
      <vt:lpstr>PEP -lääkehoito</vt:lpstr>
      <vt:lpstr>PEP –lääkehoito jatkuu…</vt:lpstr>
      <vt:lpstr>Prep -lääkehoito</vt:lpstr>
      <vt:lpstr>Prep -lääkehoito jatkuu…</vt:lpstr>
      <vt:lpstr>Prep –lääkehoito jatkuu…</vt:lpstr>
      <vt:lpstr>Sairaanhoitajan osaaminen lääkehoidon aikana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HI-viruksen ehkäisy lääkkeellisin keinoin</dc:title>
  <dc:creator>Marianne Johansen</dc:creator>
  <cp:lastModifiedBy>Marianne Johansen</cp:lastModifiedBy>
  <cp:revision>3</cp:revision>
  <dcterms:created xsi:type="dcterms:W3CDTF">2023-04-25T07:38:33Z</dcterms:created>
  <dcterms:modified xsi:type="dcterms:W3CDTF">2023-05-15T12:40:28Z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0x010100DE5CFC65788C0F43B6B710E5DB63DAA1</vt:lpwstr>
  </property>
</Properties>
</file>