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6"/>
  </p:notesMasterIdLst>
  <p:sldIdLst>
    <p:sldId id="256" r:id="rId2"/>
    <p:sldId id="257" r:id="rId3"/>
    <p:sldId id="258" r:id="rId4"/>
    <p:sldId id="260" r:id="rId5"/>
    <p:sldId id="261" r:id="rId6"/>
    <p:sldId id="262" r:id="rId7"/>
    <p:sldId id="263" r:id="rId8"/>
    <p:sldId id="289" r:id="rId9"/>
    <p:sldId id="264" r:id="rId10"/>
    <p:sldId id="265" r:id="rId11"/>
    <p:sldId id="266" r:id="rId12"/>
    <p:sldId id="268" r:id="rId13"/>
    <p:sldId id="269" r:id="rId14"/>
    <p:sldId id="293" r:id="rId15"/>
    <p:sldId id="270" r:id="rId16"/>
    <p:sldId id="271" r:id="rId17"/>
    <p:sldId id="272" r:id="rId18"/>
    <p:sldId id="273" r:id="rId19"/>
    <p:sldId id="274" r:id="rId20"/>
    <p:sldId id="275" r:id="rId21"/>
    <p:sldId id="276" r:id="rId22"/>
    <p:sldId id="277" r:id="rId23"/>
    <p:sldId id="278" r:id="rId24"/>
    <p:sldId id="279" r:id="rId25"/>
    <p:sldId id="280" r:id="rId26"/>
    <p:sldId id="290" r:id="rId27"/>
    <p:sldId id="291" r:id="rId28"/>
    <p:sldId id="292" r:id="rId29"/>
    <p:sldId id="282" r:id="rId30"/>
    <p:sldId id="284" r:id="rId31"/>
    <p:sldId id="285" r:id="rId32"/>
    <p:sldId id="286" r:id="rId33"/>
    <p:sldId id="287" r:id="rId34"/>
    <p:sldId id="28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A5EC13-E14B-46D3-90DA-24D5A73EDFD6}" v="4" dt="2023-11-25T10:10:38.0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89900" autoAdjust="0"/>
  </p:normalViewPr>
  <p:slideViewPr>
    <p:cSldViewPr snapToGrid="0">
      <p:cViewPr varScale="1">
        <p:scale>
          <a:sx n="74" d="100"/>
          <a:sy n="74" d="100"/>
        </p:scale>
        <p:origin x="13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21FC7-5DC3-499E-B6E0-9AE9ACF7C0E2}" type="datetimeFigureOut">
              <a:rPr lang="en-US" smtClean="0"/>
              <a:t>11/25/2023</a:t>
            </a:fld>
            <a:endParaRPr lang="en-US"/>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2F111-2015-44BA-A4F6-C1763BE06CFB}" type="slidenum">
              <a:rPr lang="en-US" smtClean="0"/>
              <a:t>‹#›</a:t>
            </a:fld>
            <a:endParaRPr lang="en-US"/>
          </a:p>
        </p:txBody>
      </p:sp>
    </p:spTree>
    <p:extLst>
      <p:ext uri="{BB962C8B-B14F-4D97-AF65-F5344CB8AC3E}">
        <p14:creationId xmlns:p14="http://schemas.microsoft.com/office/powerpoint/2010/main" val="2388810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 Bellin laite siirsi ääniaaltoja valonsäteellä. laitteet sisälsivät värähtelevät lähettävät ja vastaanottavat peilit,</a:t>
            </a:r>
          </a:p>
          <a:p>
            <a:r>
              <a:rPr lang="fi-FI" dirty="0"/>
              <a:t> periaatteeltaan samantyyppinen ratkaisu kuin elektroniseen tiedonsiirrolla tapahtuva puhelinliikenne. tämän keksinnön oivaltamisesta voidaan ajatella nykyaikaisenkin valokuitutekniikan ja ajatuksen alkavan</a:t>
            </a:r>
            <a:endParaRPr lang="en-US" dirty="0"/>
          </a:p>
        </p:txBody>
      </p:sp>
      <p:sp>
        <p:nvSpPr>
          <p:cNvPr id="4" name="Dian numeron paikkamerkki 3"/>
          <p:cNvSpPr>
            <a:spLocks noGrp="1"/>
          </p:cNvSpPr>
          <p:nvPr>
            <p:ph type="sldNum" sz="quarter" idx="5"/>
          </p:nvPr>
        </p:nvSpPr>
        <p:spPr/>
        <p:txBody>
          <a:bodyPr/>
          <a:lstStyle/>
          <a:p>
            <a:fld id="{F1E2F111-2015-44BA-A4F6-C1763BE06CFB}" type="slidenum">
              <a:rPr lang="en-US" smtClean="0"/>
              <a:t>2</a:t>
            </a:fld>
            <a:endParaRPr lang="en-US"/>
          </a:p>
        </p:txBody>
      </p:sp>
    </p:spTree>
    <p:extLst>
      <p:ext uri="{BB962C8B-B14F-4D97-AF65-F5344CB8AC3E}">
        <p14:creationId xmlns:p14="http://schemas.microsoft.com/office/powerpoint/2010/main" val="853056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effectLst/>
                <a:latin typeface="Calibri" panose="020F0502020204030204" pitchFamily="34" charset="0"/>
                <a:ea typeface="Times New Roman" panose="02020603050405020304" pitchFamily="18" charset="0"/>
              </a:rPr>
              <a:t>1960 lasiytimisten valokuitujen vaimennus oli 1dB/m jolloin ne soveltuivat lääketieteellisiin vain sovelluksiin, mutta eivät ääni tai data käyttöön</a:t>
            </a:r>
            <a:endParaRPr lang="en-US" dirty="0"/>
          </a:p>
        </p:txBody>
      </p:sp>
      <p:sp>
        <p:nvSpPr>
          <p:cNvPr id="4" name="Dian numeron paikkamerkki 3"/>
          <p:cNvSpPr>
            <a:spLocks noGrp="1"/>
          </p:cNvSpPr>
          <p:nvPr>
            <p:ph type="sldNum" sz="quarter" idx="5"/>
          </p:nvPr>
        </p:nvSpPr>
        <p:spPr/>
        <p:txBody>
          <a:bodyPr/>
          <a:lstStyle/>
          <a:p>
            <a:fld id="{F1E2F111-2015-44BA-A4F6-C1763BE06CFB}" type="slidenum">
              <a:rPr lang="en-US" smtClean="0"/>
              <a:t>3</a:t>
            </a:fld>
            <a:endParaRPr lang="en-US"/>
          </a:p>
        </p:txBody>
      </p:sp>
    </p:spTree>
    <p:extLst>
      <p:ext uri="{BB962C8B-B14F-4D97-AF65-F5344CB8AC3E}">
        <p14:creationId xmlns:p14="http://schemas.microsoft.com/office/powerpoint/2010/main" val="1580326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effectLst/>
                <a:latin typeface="Calibri" panose="020F0502020204030204" pitchFamily="34" charset="0"/>
                <a:ea typeface="Times New Roman" panose="02020603050405020304" pitchFamily="18" charset="0"/>
              </a:rPr>
              <a:t>Parannetut valmistusprosessit voisivat alentaa vaimennusta jopa 20dB/km ja voisivat kuljettaa jopa 200 000 puhelinkanavaa yhdessä kuidussa.  Tämä huomio herätti kilpailun optisten kuitujen signaalihäviön alarajan löytämiseksi</a:t>
            </a:r>
            <a:endParaRPr lang="en-US" dirty="0"/>
          </a:p>
        </p:txBody>
      </p:sp>
      <p:sp>
        <p:nvSpPr>
          <p:cNvPr id="4" name="Dian numeron paikkamerkki 3"/>
          <p:cNvSpPr>
            <a:spLocks noGrp="1"/>
          </p:cNvSpPr>
          <p:nvPr>
            <p:ph type="sldNum" sz="quarter" idx="5"/>
          </p:nvPr>
        </p:nvSpPr>
        <p:spPr/>
        <p:txBody>
          <a:bodyPr/>
          <a:lstStyle/>
          <a:p>
            <a:fld id="{F1E2F111-2015-44BA-A4F6-C1763BE06CFB}" type="slidenum">
              <a:rPr lang="en-US" smtClean="0"/>
              <a:t>4</a:t>
            </a:fld>
            <a:endParaRPr lang="en-US"/>
          </a:p>
        </p:txBody>
      </p:sp>
    </p:spTree>
    <p:extLst>
      <p:ext uri="{BB962C8B-B14F-4D97-AF65-F5344CB8AC3E}">
        <p14:creationId xmlns:p14="http://schemas.microsoft.com/office/powerpoint/2010/main" val="2718765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 Kuvassa esitetään valokuitutekniikan kehittymistä 1970 luvun alusta 2000-luvulle</a:t>
            </a:r>
            <a:endParaRPr lang="en-US" dirty="0"/>
          </a:p>
        </p:txBody>
      </p:sp>
      <p:sp>
        <p:nvSpPr>
          <p:cNvPr id="4" name="Dian numeron paikkamerkki 3"/>
          <p:cNvSpPr>
            <a:spLocks noGrp="1"/>
          </p:cNvSpPr>
          <p:nvPr>
            <p:ph type="sldNum" sz="quarter" idx="5"/>
          </p:nvPr>
        </p:nvSpPr>
        <p:spPr/>
        <p:txBody>
          <a:bodyPr/>
          <a:lstStyle/>
          <a:p>
            <a:fld id="{F1E2F111-2015-44BA-A4F6-C1763BE06CFB}" type="slidenum">
              <a:rPr lang="en-US" smtClean="0"/>
              <a:t>5</a:t>
            </a:fld>
            <a:endParaRPr lang="en-US"/>
          </a:p>
        </p:txBody>
      </p:sp>
    </p:spTree>
    <p:extLst>
      <p:ext uri="{BB962C8B-B14F-4D97-AF65-F5344CB8AC3E}">
        <p14:creationId xmlns:p14="http://schemas.microsoft.com/office/powerpoint/2010/main" val="3576106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solidFill>
                  <a:srgbClr val="000000"/>
                </a:solidFill>
                <a:effectLst/>
                <a:latin typeface="Calibri" panose="020F0502020204030204" pitchFamily="34" charset="0"/>
                <a:ea typeface="Times New Roman" panose="02020603050405020304" pitchFamily="18" charset="0"/>
              </a:rPr>
              <a:t>Kun valonsäde pysyy sisäisesti heijastuneena, se voi matkata pitkiä etäisyyksiä kuitukaapelin läpi ilman merkittävää valon menetystä. Tämä tekee kuitukaapeleista erinomaisia tietoliikenteen siirtovälineitä pitkille etäisyyksille</a:t>
            </a:r>
            <a:endParaRPr lang="en-US" dirty="0"/>
          </a:p>
        </p:txBody>
      </p:sp>
      <p:sp>
        <p:nvSpPr>
          <p:cNvPr id="4" name="Dian numeron paikkamerkki 3"/>
          <p:cNvSpPr>
            <a:spLocks noGrp="1"/>
          </p:cNvSpPr>
          <p:nvPr>
            <p:ph type="sldNum" sz="quarter" idx="5"/>
          </p:nvPr>
        </p:nvSpPr>
        <p:spPr/>
        <p:txBody>
          <a:bodyPr/>
          <a:lstStyle/>
          <a:p>
            <a:fld id="{F1E2F111-2015-44BA-A4F6-C1763BE06CFB}" type="slidenum">
              <a:rPr lang="en-US" smtClean="0"/>
              <a:t>6</a:t>
            </a:fld>
            <a:endParaRPr lang="en-US"/>
          </a:p>
        </p:txBody>
      </p:sp>
    </p:spTree>
    <p:extLst>
      <p:ext uri="{BB962C8B-B14F-4D97-AF65-F5344CB8AC3E}">
        <p14:creationId xmlns:p14="http://schemas.microsoft.com/office/powerpoint/2010/main" val="1058664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effectLst/>
                <a:latin typeface="Calibri" panose="020F0502020204030204" pitchFamily="34" charset="0"/>
                <a:ea typeface="Times New Roman" panose="02020603050405020304" pitchFamily="18" charset="0"/>
                <a:cs typeface="Times New Roman" panose="02020603050405020304" pitchFamily="18" charset="0"/>
              </a:rPr>
              <a:t>Laki on nimetty hollantilaisen matemaatikon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Willebrord</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Snellin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mukaan</a:t>
            </a:r>
          </a:p>
          <a:p>
            <a:r>
              <a:rPr lang="fi-FI" sz="1800" dirty="0">
                <a:effectLst/>
                <a:latin typeface="Calibri" panose="020F0502020204030204" pitchFamily="34" charset="0"/>
                <a:cs typeface="Times New Roman" panose="02020603050405020304" pitchFamily="18" charset="0"/>
              </a:rPr>
              <a:t>Voidaan verrata esimerkiksi ilman ja veden taittumista </a:t>
            </a:r>
            <a:endParaRPr lang="en-US" dirty="0"/>
          </a:p>
        </p:txBody>
      </p:sp>
      <p:sp>
        <p:nvSpPr>
          <p:cNvPr id="4" name="Dian numeron paikkamerkki 3"/>
          <p:cNvSpPr>
            <a:spLocks noGrp="1"/>
          </p:cNvSpPr>
          <p:nvPr>
            <p:ph type="sldNum" sz="quarter" idx="5"/>
          </p:nvPr>
        </p:nvSpPr>
        <p:spPr/>
        <p:txBody>
          <a:bodyPr/>
          <a:lstStyle/>
          <a:p>
            <a:fld id="{F1E2F111-2015-44BA-A4F6-C1763BE06CFB}" type="slidenum">
              <a:rPr lang="en-US" smtClean="0"/>
              <a:t>7</a:t>
            </a:fld>
            <a:endParaRPr lang="en-US"/>
          </a:p>
        </p:txBody>
      </p:sp>
    </p:spTree>
    <p:extLst>
      <p:ext uri="{BB962C8B-B14F-4D97-AF65-F5344CB8AC3E}">
        <p14:creationId xmlns:p14="http://schemas.microsoft.com/office/powerpoint/2010/main" val="58837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Taitekerroin kuvaa aineen kykyä taittaa valoa. </a:t>
            </a:r>
            <a:r>
              <a:rPr lang="fi-FI"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Snellin</a:t>
            </a:r>
            <a:r>
              <a:rPr lang="fi-FI"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laki selittää, miten valonsäde taittuu siirtyessään ilmasta tai yhdestä aineesta toiseen, kuten esimerkiksi lasiin tai veteen. Valonsäde taipuu eri kulmassa, kun se siirtyy toiseen aineeseen, ja tämä ilmiö on keskeinen esimerkiksi linssien ja prismojen toiminnassa.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8</a:t>
            </a:fld>
            <a:endParaRPr lang="en-US"/>
          </a:p>
        </p:txBody>
      </p:sp>
    </p:spTree>
    <p:extLst>
      <p:ext uri="{BB962C8B-B14F-4D97-AF65-F5344CB8AC3E}">
        <p14:creationId xmlns:p14="http://schemas.microsoft.com/office/powerpoint/2010/main" val="3375417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Valo etenee valokuidun ytimessä riippuen kyseessä olevan kuidun taitekerroinprofiilista. Tämän perusteella voidaan kuidut määritellä karkeasti kahteen eri luokkaan.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9</a:t>
            </a:fld>
            <a:endParaRPr lang="en-US"/>
          </a:p>
        </p:txBody>
      </p:sp>
    </p:spTree>
    <p:extLst>
      <p:ext uri="{BB962C8B-B14F-4D97-AF65-F5344CB8AC3E}">
        <p14:creationId xmlns:p14="http://schemas.microsoft.com/office/powerpoint/2010/main" val="1363388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solidFill>
                  <a:srgbClr val="000000"/>
                </a:solidFill>
                <a:effectLst/>
                <a:latin typeface="Calibri" panose="020F0502020204030204" pitchFamily="34" charset="0"/>
                <a:ea typeface="Times New Roman" panose="02020603050405020304" pitchFamily="18" charset="0"/>
              </a:rPr>
              <a:t>Monimuoto kuitukaapeleita käytetään nykyään pääsääntöisesti toimitilakiinteistöissä, datakeskuksien yleiskaapelointeina ja teollisuusrakennuksissa sisäisessä verkossa. standardeissa EN 50173-1 ja ISO/IEC 11801 on määritelty seuraavat monimuotokuidut</a:t>
            </a:r>
          </a:p>
          <a:p>
            <a:pPr algn="just">
              <a:lnSpc>
                <a:spcPct val="150000"/>
              </a:lnSpc>
              <a:spcAft>
                <a:spcPts val="1200"/>
              </a:spcAft>
            </a:pPr>
            <a:endParaRPr lang="fi-FI"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Vanhoissa rakennuksissa ja toimistoissa saattaa esiintyä vielä OM1 62,5 μm/125 μm ja OM2 50/125 μm kaapeleita, jotka eivät enää täytä nykyään vaadittuja standardeja. OM1 tai OM2 monimuotokuituja voidaan kuitenkin joissain perus-</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telluissa</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tapauksissa käyttää, vaikkakin näiden kuitujen käyttöä tuleekin välttää</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10</a:t>
            </a:fld>
            <a:endParaRPr lang="en-US"/>
          </a:p>
        </p:txBody>
      </p:sp>
    </p:spTree>
    <p:extLst>
      <p:ext uri="{BB962C8B-B14F-4D97-AF65-F5344CB8AC3E}">
        <p14:creationId xmlns:p14="http://schemas.microsoft.com/office/powerpoint/2010/main" val="1254096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kern="0" spc="0"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Yksimuotokuitu (SM)ITU-T G.652.D:</a:t>
            </a:r>
            <a:endParaRPr lang="en-US" sz="1800" kern="1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Pääasiallisesti käytetty kuitutyyppi jo noin 20 vuotta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Suomessa vakiintunut merkintä, SM=</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SingleMode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1200"/>
              </a:spcAft>
              <a:buFont typeface="Symbol" panose="05050102010706020507" pitchFamily="18" charset="2"/>
              <a:buChar char=""/>
            </a:pP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Soveltuun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yleisestiottaen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kaikkeen kuiturakentamiseen, myös DWDM CWDM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Taivutussietoinen yksimuotokuitu (SM) ITU-T G.657:</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Tarkoitettu lähinnä liityntäverkko- ja sisäasennuksiin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1200"/>
              </a:spcAft>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hyvät vaimennusominaisuudet hyvin taivutusta kestävä, 4 eri taivutus ominaisuus luokkaa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fi-FI" sz="1800" kern="0" spc="0"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Alhaisen dispersion yksimuotokuidut (NZDS) ITU-T G.655 ja ITU-T G.656:</a:t>
            </a:r>
            <a:endParaRPr lang="en-US" sz="1800" kern="1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Sopivat erityisesti (DWDM)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Suuret nopeudet, pitkät etäisyydet ja DWDM-käyttö</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1200"/>
              </a:spcAft>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Optimoitu aallonpituuksille 1530…1565 nm (ITU-T G.655)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taI</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1460…1625 nm (ITU-T G.656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11</a:t>
            </a:fld>
            <a:endParaRPr lang="en-US"/>
          </a:p>
        </p:txBody>
      </p:sp>
    </p:spTree>
    <p:extLst>
      <p:ext uri="{BB962C8B-B14F-4D97-AF65-F5344CB8AC3E}">
        <p14:creationId xmlns:p14="http://schemas.microsoft.com/office/powerpoint/2010/main" val="4129930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12</a:t>
            </a:fld>
            <a:endParaRPr lang="en-US"/>
          </a:p>
        </p:txBody>
      </p:sp>
    </p:spTree>
    <p:extLst>
      <p:ext uri="{BB962C8B-B14F-4D97-AF65-F5344CB8AC3E}">
        <p14:creationId xmlns:p14="http://schemas.microsoft.com/office/powerpoint/2010/main" val="41554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13</a:t>
            </a:fld>
            <a:endParaRPr lang="en-US"/>
          </a:p>
        </p:txBody>
      </p:sp>
    </p:spTree>
    <p:extLst>
      <p:ext uri="{BB962C8B-B14F-4D97-AF65-F5344CB8AC3E}">
        <p14:creationId xmlns:p14="http://schemas.microsoft.com/office/powerpoint/2010/main" val="1299242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14</a:t>
            </a:fld>
            <a:endParaRPr lang="en-US"/>
          </a:p>
        </p:txBody>
      </p:sp>
    </p:spTree>
    <p:extLst>
      <p:ext uri="{BB962C8B-B14F-4D97-AF65-F5344CB8AC3E}">
        <p14:creationId xmlns:p14="http://schemas.microsoft.com/office/powerpoint/2010/main" val="1245479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15</a:t>
            </a:fld>
            <a:endParaRPr lang="en-US"/>
          </a:p>
        </p:txBody>
      </p:sp>
    </p:spTree>
    <p:extLst>
      <p:ext uri="{BB962C8B-B14F-4D97-AF65-F5344CB8AC3E}">
        <p14:creationId xmlns:p14="http://schemas.microsoft.com/office/powerpoint/2010/main" val="1402694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16</a:t>
            </a:fld>
            <a:endParaRPr lang="en-US"/>
          </a:p>
        </p:txBody>
      </p:sp>
    </p:spTree>
    <p:extLst>
      <p:ext uri="{BB962C8B-B14F-4D97-AF65-F5344CB8AC3E}">
        <p14:creationId xmlns:p14="http://schemas.microsoft.com/office/powerpoint/2010/main" val="1294289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lisäksi usein vaipan ja sydämen väliin asennetaan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aramidikuitukerros</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tai lasikuitunauhoja. Kanavakaapelit eivät joudu kovalle mekaaniselle rasitukselle,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esim</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kivien tms. painaumille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esim</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FZOHBMU-SD-) Kuvassa 8 esimerkkinä kanavakaapeleista.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17</a:t>
            </a:fld>
            <a:endParaRPr lang="en-US"/>
          </a:p>
        </p:txBody>
      </p:sp>
    </p:spTree>
    <p:extLst>
      <p:ext uri="{BB962C8B-B14F-4D97-AF65-F5344CB8AC3E}">
        <p14:creationId xmlns:p14="http://schemas.microsoft.com/office/powerpoint/2010/main" val="166676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18</a:t>
            </a:fld>
            <a:endParaRPr lang="en-US"/>
          </a:p>
        </p:txBody>
      </p:sp>
    </p:spTree>
    <p:extLst>
      <p:ext uri="{BB962C8B-B14F-4D97-AF65-F5344CB8AC3E}">
        <p14:creationId xmlns:p14="http://schemas.microsoft.com/office/powerpoint/2010/main" val="3981213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Pyörölanka-</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armeerattu</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vesistökaapeli</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19</a:t>
            </a:fld>
            <a:endParaRPr lang="en-US"/>
          </a:p>
        </p:txBody>
      </p:sp>
    </p:spTree>
    <p:extLst>
      <p:ext uri="{BB962C8B-B14F-4D97-AF65-F5344CB8AC3E}">
        <p14:creationId xmlns:p14="http://schemas.microsoft.com/office/powerpoint/2010/main" val="3705360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Mikrokanavakaapelit ovat tarkoitettu puhallettavaksi niille tarkoitettuihin ja mitoitettuihin mikrokanavaputkiin, Tätä tekniikkaa käytetäänkin tätä nykyä yleisesti rakennettaessa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FTTx</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Fibre</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To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The</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x, Yleisnimitys valokuiduilla rakennettaville siirtoteille) kuituyhteyksiä taajamissa ja kyläkeskuksissa kuituyhteyksiä kiinteistöihin FTTH(</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Fibre</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To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The</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Home) </a:t>
            </a:r>
          </a:p>
          <a:p>
            <a:pPr algn="just">
              <a:lnSpc>
                <a:spcPct val="150000"/>
              </a:lnSpc>
              <a:spcAft>
                <a:spcPts val="8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Puhallettavan kuidun rakenne on yleensä kerrattu putkirakenne, esimerkin vuoksi esittelen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Hexatronic</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valmistajan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Stingray</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puhalluskuitukaapelin ominaisuuksia; Kyseinen kuitu on pakattu pahviseen laatikkoon, josta kannen avaamalla päästään käsiksi itse kuitukieppiin, kuitu otetaan esille ja asennetaan kuitupuhalluslaitteelle. Kuitua puhallettaessa kuitu purkautuu laatikossa olevasta kiepistä sotkeentumatta.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Hexatronic</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2023)</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Kuitu on ITU-T G657A1 standardin mukaista kuitua, merkintä A1 sallii 10 mm:n taivutus vähimmäissäteen, kun taas esimerkiksi G. 657. A2 sallii 7,5 mm:n taivutus vähimmäissäteen.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20</a:t>
            </a:fld>
            <a:endParaRPr lang="en-US"/>
          </a:p>
        </p:txBody>
      </p:sp>
    </p:spTree>
    <p:extLst>
      <p:ext uri="{BB962C8B-B14F-4D97-AF65-F5344CB8AC3E}">
        <p14:creationId xmlns:p14="http://schemas.microsoft.com/office/powerpoint/2010/main" val="2614402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Mikroputket putkipatterin sisällä on eroteltu omiksi väreikseen, kuitujen järjestyksen suunnittelun sekä puhaltamisen ja hitsaamisen helpottamiseksi. </a:t>
            </a:r>
          </a:p>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Kuitusuunnittelija suunnitteleekin jokaiselle kiinteistyölle tai kohteelle oman kuituputken, jolloin kuitupuhaltaja tietää asentaa jokaiselle oman suunnitellun kuidun. </a:t>
            </a:r>
          </a:p>
          <a:p>
            <a:pPr algn="just">
              <a:lnSpc>
                <a:spcPct val="150000"/>
              </a:lnSpc>
              <a:spcAft>
                <a:spcPts val="8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Kuitujen hitsaaja tietää myös kuitusuunnitelmasta mihin kiinteistöön tms. kuitu on menossa ja osaa siten hitsata oikean kuidun ensiöjakamossa/aluejakamossa tai toisiojakamossa/katukaapilla olevaan syöttökaapeliin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21</a:t>
            </a:fld>
            <a:endParaRPr lang="en-US"/>
          </a:p>
        </p:txBody>
      </p:sp>
    </p:spTree>
    <p:extLst>
      <p:ext uri="{BB962C8B-B14F-4D97-AF65-F5344CB8AC3E}">
        <p14:creationId xmlns:p14="http://schemas.microsoft.com/office/powerpoint/2010/main" val="3801861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Mikroputket putkipatterin sisällä on eroteltu omiksi väreikseen, kuitujen järjestyksen suunnittelun sekä puhaltamisen ja hitsaamisen helpottamiseksi. </a:t>
            </a:r>
          </a:p>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Kuitusuunnittelija suunnitteleekin jokaiselle kiinteistyölle tai kohteelle oman kuituputken, jolloin kuitupuhaltaja tietää asentaa jokaiselle oman suunnitellun kuidun. </a:t>
            </a:r>
          </a:p>
          <a:p>
            <a:pPr algn="just">
              <a:lnSpc>
                <a:spcPct val="150000"/>
              </a:lnSpc>
              <a:spcAft>
                <a:spcPts val="8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Kuitujen hitsaaja tietää myös kuitusuunnitelmasta mihin kiinteistöön tms. kuitu on menossa ja osaa siten hitsata oikean kuidun ensiöjakamossa/aluejakamossa tai toisiojakamossa/katukaapilla olevaan syöttökaapeliin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22</a:t>
            </a:fld>
            <a:endParaRPr lang="en-US"/>
          </a:p>
        </p:txBody>
      </p:sp>
    </p:spTree>
    <p:extLst>
      <p:ext uri="{BB962C8B-B14F-4D97-AF65-F5344CB8AC3E}">
        <p14:creationId xmlns:p14="http://schemas.microsoft.com/office/powerpoint/2010/main" val="3553230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Puhallettaessa kuituja mikrokanavaan saavutetaan monia etuja verrattuna perinteisiin kaivamalla suoritettaviin kaapelointeihin. Kuituputkiniput kaivetaan kaivinkonetta käyttäen suoraan kaivettuun kaapeliojaan tai auraamalla. Puhallustekniikka soveltuu hyvin erikokoisten kaapeleiden asentamiseen ja käytännössä kuidun puhaltaminen voidaan suorittaa mihin vuodenaikaan tahansa, ottaen kuitenkin huomioon kuitujen asennus lämpötilat. Mikrokanava tekniikka on yleistynyt viimevuosina juuri ”kuitu kotiin” eli FTTH-asennusten yleistettyä</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23</a:t>
            </a:fld>
            <a:endParaRPr lang="en-US"/>
          </a:p>
        </p:txBody>
      </p:sp>
    </p:spTree>
    <p:extLst>
      <p:ext uri="{BB962C8B-B14F-4D97-AF65-F5344CB8AC3E}">
        <p14:creationId xmlns:p14="http://schemas.microsoft.com/office/powerpoint/2010/main" val="2742243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Puhallettaessa kuituja mikrokanavaan saavutetaan monia etuja verrattuna perinteisiin kaivamalla suoritettaviin kaapelointeihin. Kuituputkiniput kaivetaan kaivinkonetta käyttäen suoraan kaivettuun kaapeliojaan tai auraamalla. Puhallustekniikka soveltuu hyvin erikokoisten kaapeleiden asentamiseen ja käytännössä kuidun puhaltaminen voidaan suorittaa mihin vuodenaikaan tahansa, ottaen kuitenkin huomioon kuitujen asennus lämpötilat. Mikrokanava tekniikka on yleistynyt viimevuosina juuri ”kuitu kotiin” eli FTTH-asennusten yleistettyä</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24</a:t>
            </a:fld>
            <a:endParaRPr lang="en-US"/>
          </a:p>
        </p:txBody>
      </p:sp>
    </p:spTree>
    <p:extLst>
      <p:ext uri="{BB962C8B-B14F-4D97-AF65-F5344CB8AC3E}">
        <p14:creationId xmlns:p14="http://schemas.microsoft.com/office/powerpoint/2010/main" val="2837530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Yleiskaapeloinnissa voidaan käyttää myös ns. hybridikaapeleita, nämä kaapelit sisältävät tyypillisesti kuitujen lisäksi myös cat 6 parikaapelit.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Sisäkaapeliden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paloluokka on tiukempi. (Koivisto &amp; Marttila, Kiinteistöjen optiset kaapeloinnit, 2017, s. 37)</a:t>
            </a:r>
          </a:p>
          <a:p>
            <a:pPr algn="just">
              <a:lnSpc>
                <a:spcPct val="150000"/>
              </a:lnSpc>
              <a:spcAft>
                <a:spcPts val="12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On myöskin kaapeleita, jotka ovat suunniteltuja sisälle ja ulos, tyypillisesti nämä kaapeleita ei kuitenkaan asenneta suoraan maahan vaan ne ovat asennettu putkeen. </a:t>
            </a:r>
          </a:p>
          <a:p>
            <a:pPr algn="just">
              <a:lnSpc>
                <a:spcPct val="150000"/>
              </a:lnSpc>
              <a:spcAft>
                <a:spcPts val="12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Esimerkiksi runkokaapelin jatkoksesta ensiöjakamolta voidaan sisä-/ulkokaapeli vetää eteenpäin putkireittiä toisiojakamolle ja siitä kiinteistöön, </a:t>
            </a: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näin ollen voidaan kaapelointi rakentaa yhtä kaapelityyppiä hyväksi käyttäen suoraan kiinteistön teletilaan tai muuhun keskukseen.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25</a:t>
            </a:fld>
            <a:endParaRPr lang="en-US"/>
          </a:p>
        </p:txBody>
      </p:sp>
    </p:spTree>
    <p:extLst>
      <p:ext uri="{BB962C8B-B14F-4D97-AF65-F5344CB8AC3E}">
        <p14:creationId xmlns:p14="http://schemas.microsoft.com/office/powerpoint/2010/main" val="1746684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Yleiskaapeloinnissa voidaan käyttää myös ns. hybridikaapeleita, nämä kaapelit sisältävät tyypillisesti kuitujen lisäksi myös cat 6 parikaapelit.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Sisäkaapeliden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paloluokka on tiukempi. (Koivisto &amp; Marttila, Kiinteistöjen optiset kaapeloinnit, 2017, s. 37)</a:t>
            </a:r>
          </a:p>
          <a:p>
            <a:pPr algn="just">
              <a:lnSpc>
                <a:spcPct val="150000"/>
              </a:lnSpc>
              <a:spcAft>
                <a:spcPts val="12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On myöskin kaapeleita, jotka ovat suunniteltuja sisälle ja ulos, tyypillisesti nämä kaapeleita ei kuitenkaan asenneta suoraan maahan vaan ne ovat asennettu putkeen. </a:t>
            </a:r>
          </a:p>
          <a:p>
            <a:pPr algn="just">
              <a:lnSpc>
                <a:spcPct val="150000"/>
              </a:lnSpc>
              <a:spcAft>
                <a:spcPts val="12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Esimerkiksi runkokaapelin jatkoksesta ensiöjakamolta voidaan sisä-/ulkokaapeli vetää eteenpäin putkireittiä toisiojakamolle ja siitä kiinteistöön, </a:t>
            </a: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näin ollen voidaan kaapelointi rakentaa yhtä kaapelityyppiä hyväksi käyttäen suoraan kiinteistön teletilaan tai muuhun keskukseen.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26</a:t>
            </a:fld>
            <a:endParaRPr lang="en-US"/>
          </a:p>
        </p:txBody>
      </p:sp>
    </p:spTree>
    <p:extLst>
      <p:ext uri="{BB962C8B-B14F-4D97-AF65-F5344CB8AC3E}">
        <p14:creationId xmlns:p14="http://schemas.microsoft.com/office/powerpoint/2010/main" val="1520639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Yleiskaapeloinnissa voidaan käyttää myös ns. hybridikaapeleita, nämä kaapelit sisältävät tyypillisesti kuitujen lisäksi myös cat 6 parikaapelit.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Sisäkaapeliden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paloluokka on tiukempi. (Koivisto &amp; Marttila, Kiinteistöjen optiset kaapeloinnit, 2017, s. 37)</a:t>
            </a:r>
          </a:p>
          <a:p>
            <a:pPr algn="just">
              <a:lnSpc>
                <a:spcPct val="150000"/>
              </a:lnSpc>
              <a:spcAft>
                <a:spcPts val="12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On myöskin kaapeleita, jotka ovat suunniteltuja sisälle ja ulos, tyypillisesti nämä kaapeleita ei kuitenkaan asenneta suoraan maahan vaan ne ovat asennettu putkeen. </a:t>
            </a:r>
          </a:p>
          <a:p>
            <a:pPr algn="just">
              <a:lnSpc>
                <a:spcPct val="150000"/>
              </a:lnSpc>
              <a:spcAft>
                <a:spcPts val="12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Esimerkiksi runkokaapelin jatkoksesta ensiöjakamolta voidaan sisä-/ulkokaapeli vetää eteenpäin putkireittiä toisiojakamolle ja siitä kiinteistöön, </a:t>
            </a: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näin ollen voidaan kaapelointi rakentaa yhtä kaapelityyppiä hyväksi käyttäen suoraan kiinteistön teletilaan tai muuhun keskukseen.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27</a:t>
            </a:fld>
            <a:endParaRPr lang="en-US"/>
          </a:p>
        </p:txBody>
      </p:sp>
    </p:spTree>
    <p:extLst>
      <p:ext uri="{BB962C8B-B14F-4D97-AF65-F5344CB8AC3E}">
        <p14:creationId xmlns:p14="http://schemas.microsoft.com/office/powerpoint/2010/main" val="523649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Yleiskaapeloinnissa voidaan käyttää myös ns. hybridikaapeleita, nämä kaapelit sisältävät tyypillisesti kuitujen lisäksi myös cat 6 parikaapelit.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Sisäkaapeliden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paloluokka on tiukempi. (Koivisto &amp; Marttila, Kiinteistöjen optiset kaapeloinnit, 2017, s. 37)</a:t>
            </a:r>
          </a:p>
          <a:p>
            <a:pPr algn="just">
              <a:lnSpc>
                <a:spcPct val="150000"/>
              </a:lnSpc>
              <a:spcAft>
                <a:spcPts val="12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On myöskin kaapeleita, jotka ovat suunniteltuja sisälle ja ulos, tyypillisesti nämä kaapeleita ei kuitenkaan asenneta suoraan maahan vaan ne ovat asennettu putkeen. </a:t>
            </a:r>
          </a:p>
          <a:p>
            <a:pPr algn="just">
              <a:lnSpc>
                <a:spcPct val="150000"/>
              </a:lnSpc>
              <a:spcAft>
                <a:spcPts val="12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Esimerkiksi runkokaapelin jatkoksesta ensiöjakamolta voidaan sisä-/ulkokaapeli vetää eteenpäin putkireittiä toisiojakamolle ja siitä kiinteistöön, </a:t>
            </a: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näin ollen voidaan kaapelointi rakentaa yhtä kaapelityyppiä hyväksi käyttäen suoraan kiinteistön teletilaan tai muuhun keskukseen.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28</a:t>
            </a:fld>
            <a:endParaRPr lang="en-US"/>
          </a:p>
        </p:txBody>
      </p:sp>
    </p:spTree>
    <p:extLst>
      <p:ext uri="{BB962C8B-B14F-4D97-AF65-F5344CB8AC3E}">
        <p14:creationId xmlns:p14="http://schemas.microsoft.com/office/powerpoint/2010/main" val="1442407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Lisäksi on määritelty alaluokat luokille B1, B2, C ja D.</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s1, s2 ja s3: savunmuodostuksen osalta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d0, d1 ja d2: palavien pisaroiden määrä, leviäminen ja palamisaika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1200"/>
              </a:spcAft>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a1, a2 ja a3: määrät palokaasujen happamuudelle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i-FI" sz="1800" dirty="0">
                <a:effectLst/>
                <a:latin typeface="Calibri" panose="020F0502020204030204" pitchFamily="34" charset="0"/>
                <a:ea typeface="Times New Roman" panose="02020603050405020304" pitchFamily="18" charset="0"/>
                <a:cs typeface="Times New Roman" panose="02020603050405020304" pitchFamily="18" charset="0"/>
              </a:rPr>
              <a:t>Taulukossa 1 on esitetty SFS standardin ja vuoden 2017 jälkeen EN 50575 mukaisten kaapeleidenpaloteknistä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käyttäymistä</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koskevien luokkien vastaavuus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29</a:t>
            </a:fld>
            <a:endParaRPr lang="en-US"/>
          </a:p>
        </p:txBody>
      </p:sp>
    </p:spTree>
    <p:extLst>
      <p:ext uri="{BB962C8B-B14F-4D97-AF65-F5344CB8AC3E}">
        <p14:creationId xmlns:p14="http://schemas.microsoft.com/office/powerpoint/2010/main" val="4127418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tyyppimerkinnän ensimmäinen kirjain on F, joka ilmoittaa kuidun olevan valokaapeli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Fiber</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tyyppimerkinnän toinen kirjain ilmoittaa kaapelisydämen perusrakenteen</a:t>
            </a: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Seuraavassa taulukossa 2 kaapelirakenteen ilmoittavassa merkinnässä olevat toiset kirjaimet </a:t>
            </a:r>
          </a:p>
          <a:p>
            <a:pPr algn="just">
              <a:lnSpc>
                <a:spcPct val="150000"/>
              </a:lnSpc>
              <a:spcAft>
                <a:spcPts val="12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30</a:t>
            </a:fld>
            <a:endParaRPr lang="en-US"/>
          </a:p>
        </p:txBody>
      </p:sp>
    </p:spTree>
    <p:extLst>
      <p:ext uri="{BB962C8B-B14F-4D97-AF65-F5344CB8AC3E}">
        <p14:creationId xmlns:p14="http://schemas.microsoft.com/office/powerpoint/2010/main" val="35601410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Merkintöjen seuraavat kirjaimet ilmoittavat vaipparakenteen kaapelin sisäosista kerroksittain pintaa kohti ja kaapelin käyttötarkoituksen. Taulukossa 3 kirjainten merkitykset taulukko muodossa.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31</a:t>
            </a:fld>
            <a:endParaRPr lang="en-US"/>
          </a:p>
        </p:txBody>
      </p:sp>
    </p:spTree>
    <p:extLst>
      <p:ext uri="{BB962C8B-B14F-4D97-AF65-F5344CB8AC3E}">
        <p14:creationId xmlns:p14="http://schemas.microsoft.com/office/powerpoint/2010/main" val="3203585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Kuitutyypin jälkeen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voidaa</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tarvittaessa ilmoittaa myös kuidun päällysteen halkaisija.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L = 250µm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T = 900µm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1200"/>
              </a:spcAft>
              <a:buFont typeface="Symbol" panose="05050102010706020507" pitchFamily="18" charset="2"/>
              <a:buChar char=""/>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R = nauhakuitu</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Esimerkiksi kuitutyypin SM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SingleMode</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halkaisijan ilmoittava kirjain liitetään suoraan SM merkinnän jälkeen -&gt; SML. Monimuotokuitujen halkaisijan ilmoittava kirjain liitetään kuitutyypin perään väliviivalla esim. OM3 -&gt; OM3-L.</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12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32</a:t>
            </a:fld>
            <a:endParaRPr lang="en-US"/>
          </a:p>
        </p:txBody>
      </p:sp>
    </p:spTree>
    <p:extLst>
      <p:ext uri="{BB962C8B-B14F-4D97-AF65-F5344CB8AC3E}">
        <p14:creationId xmlns:p14="http://schemas.microsoft.com/office/powerpoint/2010/main" val="16957860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Suomessa on kuitenkin päädytty käyttämään kansallisesti FIN2012 värijärjestelmää, se perustuukin aiemmin käytössä olleeseen 6-värijärjestelmään taulukossa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33</a:t>
            </a:fld>
            <a:endParaRPr lang="en-US"/>
          </a:p>
        </p:txBody>
      </p:sp>
    </p:spTree>
    <p:extLst>
      <p:ext uri="{BB962C8B-B14F-4D97-AF65-F5344CB8AC3E}">
        <p14:creationId xmlns:p14="http://schemas.microsoft.com/office/powerpoint/2010/main" val="2163828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Taulukosta voimme todeta, että esimerkiksi omakotialueella on suositeltavaa jatkaa ja päättää vähintään kaksi kuitua. Taulukon mukaan talokaapelin oltava vähintään 4-kuituinen, tällöin jätetään 2- kuitua ns. tupelle eli hitsaamatta. Käy-</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tännössä</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kuituja ei hitsata myöskään toisiojakamosta eli lähimmässä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katukaapis-sa</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50000"/>
              </a:lnSpc>
              <a:spcAft>
                <a:spcPts val="8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Kerrostaloissa ja rivitaloissa taulukon mukaan liitetään 24-kuituisella kaapelilla. Kaapeli päätetään usein ja käytännössäkin talojakamoon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paneliin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tai muuhun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so-veltuvaan</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 kuitupäätteeseen. Päätettävien kuitujen määrä vaihtelee </a:t>
            </a:r>
            <a:r>
              <a:rPr lang="fi-FI" sz="1800" dirty="0" err="1">
                <a:effectLst/>
                <a:latin typeface="Calibri" panose="020F0502020204030204" pitchFamily="34" charset="0"/>
                <a:ea typeface="Times New Roman" panose="02020603050405020304" pitchFamily="18" charset="0"/>
                <a:cs typeface="Times New Roman" panose="02020603050405020304" pitchFamily="18" charset="0"/>
              </a:rPr>
              <a:t>operaatto</a:t>
            </a: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-reiden mukaan. Tyypillisesti 2-6 kuitua päätetään, mutta sekin vaihtelee tapaus-kohtaisesti, joskus päätetään kaikki 24-kuitua. Kuituhitsaajan onkin osattava lukea suunnittelijan tekemää ns. kuitukuvaa eli kytkentäkarttaa.</a:t>
            </a:r>
          </a:p>
          <a:p>
            <a:pPr algn="just">
              <a:lnSpc>
                <a:spcPct val="150000"/>
              </a:lnSpc>
              <a:spcAft>
                <a:spcPts val="800"/>
              </a:spcAft>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Kun kerrostaloissa tai rivitaloissa saneerataan tai rakennetaan uutta on rakennettava Traficomin määräyksen 65, mukaan kuidut myös asuinhuoneistoihin. Huoneistoihin ja talon jakamoon päätetään 4-kpl os2 yksimuotokuitua per asunto. (Traficom, 2023)</a:t>
            </a:r>
          </a:p>
          <a:p>
            <a:pPr algn="just">
              <a:lnSpc>
                <a:spcPct val="150000"/>
              </a:lnSpc>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fld id="{F1E2F111-2015-44BA-A4F6-C1763BE06CFB}" type="slidenum">
              <a:rPr lang="en-US" smtClean="0"/>
              <a:t>34</a:t>
            </a:fld>
            <a:endParaRPr lang="en-US"/>
          </a:p>
        </p:txBody>
      </p:sp>
    </p:spTree>
    <p:extLst>
      <p:ext uri="{BB962C8B-B14F-4D97-AF65-F5344CB8AC3E}">
        <p14:creationId xmlns:p14="http://schemas.microsoft.com/office/powerpoint/2010/main" val="2057984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fi-FI"/>
              <a:t>Muokkaa ots. perustyyl. napsautt.</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253764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nchor="ct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7728864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fi-FI"/>
              <a:t>Muokkaa ots. perustyyl. napsautt.</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842558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ED291B17-9318-49DB-B28B-6E5994AE9581}" type="datetime1">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1038514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ots. perustyyl. napsautt.</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ED291B17-9318-49DB-B28B-6E5994AE9581}" type="datetime1">
              <a:rPr lang="en-US" smtClean="0"/>
              <a:t>11/25/2023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0641885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ED291B17-9318-49DB-B28B-6E5994AE9581}" type="datetime1">
              <a:rPr lang="en-US" smtClean="0"/>
              <a:t>11/25/2023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2978546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91B17-9318-49DB-B28B-6E5994AE9581}" type="datetime1">
              <a:rPr lang="en-US" smtClean="0"/>
              <a:t>11/25/2023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9312890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fi-FI"/>
              <a:t>Muokkaa ots. perustyyl. napsautt.</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ED291B17-9318-49DB-B28B-6E5994AE9581}" type="datetime1">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2254510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fi-FI"/>
              <a:t>Muokkaa ots. perustyyl. napsautt.</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ED291B17-9318-49DB-B28B-6E5994AE9581}" type="datetime1">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8035026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Date Placeholder 2"/>
          <p:cNvSpPr>
            <a:spLocks noGrp="1"/>
          </p:cNvSpPr>
          <p:nvPr>
            <p:ph type="dt" sz="half" idx="10"/>
          </p:nvPr>
        </p:nvSpPr>
        <p:spPr/>
        <p:txBody>
          <a:bodyPr/>
          <a:lstStyle/>
          <a:p>
            <a:fld id="{ED291B17-9318-49DB-B28B-6E5994AE9581}" type="datetime1">
              <a:rPr lang="en-US" smtClean="0"/>
              <a:t>11/25/2023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890253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fi-FI"/>
              <a:t>Muokkaa ots. perustyyl. napsautt.</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7348547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fi-FI"/>
              <a:t>Muokkaa ots. perustyyl. napsautt.</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4958208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fi-FI"/>
              <a:t>Muokkaa ots. perustyyl. napsautt.</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3258495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fi-FI"/>
              <a:t>Muokkaa ots. perustyyl. napsautt.</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i-FI"/>
              <a:t>Muokkaa tekstin perustyylejä napsauttamalla</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10203383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fi-FI"/>
              <a:t>Muokkaa ots. perustyyl. napsautt.</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i-FI"/>
              <a:t>Muokkaa tekstin perustyylejä napsauttamalla</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110669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ncho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8884913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598189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ED291B17-9318-49DB-B28B-6E5994AE9581}" type="datetime1">
              <a:rPr lang="en-US" smtClean="0"/>
              <a:t>11/25/2023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7086244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29.jp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bstrakti savutausta">
            <a:extLst>
              <a:ext uri="{FF2B5EF4-FFF2-40B4-BE49-F238E27FC236}">
                <a16:creationId xmlns:a16="http://schemas.microsoft.com/office/drawing/2014/main" id="{8D1E6EB5-CF19-35D4-DFF3-0AE1516DE291}"/>
              </a:ext>
            </a:extLst>
          </p:cNvPr>
          <p:cNvPicPr>
            <a:picLocks noChangeAspect="1"/>
          </p:cNvPicPr>
          <p:nvPr/>
        </p:nvPicPr>
        <p:blipFill rotWithShape="1">
          <a:blip r:embed="rId2"/>
          <a:srcRect t="6400" b="9014"/>
          <a:stretch/>
        </p:blipFill>
        <p:spPr>
          <a:xfrm>
            <a:off x="20" y="13865"/>
            <a:ext cx="12191980" cy="6857990"/>
          </a:xfrm>
          <a:prstGeom prst="rect">
            <a:avLst/>
          </a:prstGeom>
        </p:spPr>
      </p:pic>
      <p:sp>
        <p:nvSpPr>
          <p:cNvPr id="2" name="Otsikko 1">
            <a:extLst>
              <a:ext uri="{FF2B5EF4-FFF2-40B4-BE49-F238E27FC236}">
                <a16:creationId xmlns:a16="http://schemas.microsoft.com/office/drawing/2014/main" id="{45771181-D6B1-527F-8EF0-631CEF14D4D4}"/>
              </a:ext>
            </a:extLst>
          </p:cNvPr>
          <p:cNvSpPr>
            <a:spLocks noGrp="1"/>
          </p:cNvSpPr>
          <p:nvPr>
            <p:ph type="ctrTitle"/>
          </p:nvPr>
        </p:nvSpPr>
        <p:spPr>
          <a:xfrm>
            <a:off x="609599" y="4572000"/>
            <a:ext cx="10965141" cy="895244"/>
          </a:xfrm>
        </p:spPr>
        <p:txBody>
          <a:bodyPr>
            <a:normAutofit/>
          </a:bodyPr>
          <a:lstStyle/>
          <a:p>
            <a:r>
              <a:rPr lang="fi-FI" sz="4000" dirty="0" err="1">
                <a:solidFill>
                  <a:schemeClr val="bg1"/>
                </a:solidFill>
              </a:rPr>
              <a:t>VAlokuituverkot</a:t>
            </a:r>
            <a:endParaRPr lang="en-US" sz="4000" dirty="0">
              <a:solidFill>
                <a:schemeClr val="bg1"/>
              </a:solidFill>
            </a:endParaRPr>
          </a:p>
        </p:txBody>
      </p:sp>
      <p:sp>
        <p:nvSpPr>
          <p:cNvPr id="3" name="Alaotsikko 2">
            <a:extLst>
              <a:ext uri="{FF2B5EF4-FFF2-40B4-BE49-F238E27FC236}">
                <a16:creationId xmlns:a16="http://schemas.microsoft.com/office/drawing/2014/main" id="{EE5DA052-2EF0-7946-B160-A9C9E523EB67}"/>
              </a:ext>
            </a:extLst>
          </p:cNvPr>
          <p:cNvSpPr>
            <a:spLocks noGrp="1"/>
          </p:cNvSpPr>
          <p:nvPr>
            <p:ph type="subTitle" idx="1"/>
          </p:nvPr>
        </p:nvSpPr>
        <p:spPr>
          <a:xfrm>
            <a:off x="609598" y="5504576"/>
            <a:ext cx="10965142" cy="447491"/>
          </a:xfrm>
        </p:spPr>
        <p:txBody>
          <a:bodyPr>
            <a:normAutofit/>
          </a:bodyPr>
          <a:lstStyle/>
          <a:p>
            <a:r>
              <a:rPr lang="fi-FI" dirty="0"/>
              <a:t>Kai Myllyniemi, VAMIA 2023</a:t>
            </a:r>
            <a:endParaRPr lang="en-US" dirty="0"/>
          </a:p>
        </p:txBody>
      </p:sp>
    </p:spTree>
    <p:extLst>
      <p:ext uri="{BB962C8B-B14F-4D97-AF65-F5344CB8AC3E}">
        <p14:creationId xmlns:p14="http://schemas.microsoft.com/office/powerpoint/2010/main" val="4878678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56FCDAA-76C3-414B-9868-73075E15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3A9162D-0D43-33EB-D6F3-FDF91C96B882}"/>
              </a:ext>
            </a:extLst>
          </p:cNvPr>
          <p:cNvSpPr>
            <a:spLocks noGrp="1"/>
          </p:cNvSpPr>
          <p:nvPr>
            <p:ph type="title"/>
          </p:nvPr>
        </p:nvSpPr>
        <p:spPr>
          <a:xfrm>
            <a:off x="4661860" y="4487332"/>
            <a:ext cx="5627258" cy="1507067"/>
          </a:xfrm>
        </p:spPr>
        <p:txBody>
          <a:bodyPr>
            <a:normAutofit/>
          </a:bodyPr>
          <a:lstStyle/>
          <a:p>
            <a:r>
              <a:rPr lang="fi-FI" dirty="0"/>
              <a:t>Historia</a:t>
            </a:r>
            <a:endParaRPr lang="en-US" dirty="0"/>
          </a:p>
        </p:txBody>
      </p:sp>
      <p:sp>
        <p:nvSpPr>
          <p:cNvPr id="22" name="Snip Diagonal Corner Rectangle 16">
            <a:extLst>
              <a:ext uri="{FF2B5EF4-FFF2-40B4-BE49-F238E27FC236}">
                <a16:creationId xmlns:a16="http://schemas.microsoft.com/office/drawing/2014/main" id="{02C8A649-1D4D-44CF-8C8E-C38947F4C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1" y="620722"/>
            <a:ext cx="3670674" cy="5286838"/>
          </a:xfrm>
          <a:prstGeom prst="snip2DiagRect">
            <a:avLst>
              <a:gd name="adj1" fmla="val 11518"/>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a:extLst>
              <a:ext uri="{FF2B5EF4-FFF2-40B4-BE49-F238E27FC236}">
                <a16:creationId xmlns:a16="http://schemas.microsoft.com/office/drawing/2014/main" id="{551B02C2-D21D-A97D-96E2-0BB19B5132E0}"/>
              </a:ext>
            </a:extLst>
          </p:cNvPr>
          <p:cNvPicPr>
            <a:picLocks noChangeAspect="1"/>
          </p:cNvPicPr>
          <p:nvPr/>
        </p:nvPicPr>
        <p:blipFill>
          <a:blip r:embed="rId3"/>
          <a:stretch>
            <a:fillRect/>
          </a:stretch>
        </p:blipFill>
        <p:spPr>
          <a:xfrm>
            <a:off x="1861105" y="942456"/>
            <a:ext cx="1209431" cy="2443296"/>
          </a:xfrm>
          <a:prstGeom prst="rect">
            <a:avLst/>
          </a:prstGeom>
        </p:spPr>
      </p:pic>
      <p:pic>
        <p:nvPicPr>
          <p:cNvPr id="4" name="Kuva 3">
            <a:extLst>
              <a:ext uri="{FF2B5EF4-FFF2-40B4-BE49-F238E27FC236}">
                <a16:creationId xmlns:a16="http://schemas.microsoft.com/office/drawing/2014/main" id="{54633B96-055E-64D2-3538-A23D6DE82CB5}"/>
              </a:ext>
            </a:extLst>
          </p:cNvPr>
          <p:cNvPicPr>
            <a:picLocks noChangeAspect="1"/>
          </p:cNvPicPr>
          <p:nvPr/>
        </p:nvPicPr>
        <p:blipFill>
          <a:blip r:embed="rId4"/>
          <a:stretch>
            <a:fillRect/>
          </a:stretch>
        </p:blipFill>
        <p:spPr>
          <a:xfrm>
            <a:off x="955048" y="3569896"/>
            <a:ext cx="3020257" cy="2009587"/>
          </a:xfrm>
          <a:prstGeom prst="rect">
            <a:avLst/>
          </a:prstGeom>
        </p:spPr>
      </p:pic>
      <p:sp>
        <p:nvSpPr>
          <p:cNvPr id="3" name="Sisällön paikkamerkki 2">
            <a:extLst>
              <a:ext uri="{FF2B5EF4-FFF2-40B4-BE49-F238E27FC236}">
                <a16:creationId xmlns:a16="http://schemas.microsoft.com/office/drawing/2014/main" id="{E79A91D2-C2D0-8057-659C-6E483E453250}"/>
              </a:ext>
            </a:extLst>
          </p:cNvPr>
          <p:cNvSpPr>
            <a:spLocks noGrp="1"/>
          </p:cNvSpPr>
          <p:nvPr>
            <p:ph idx="1"/>
          </p:nvPr>
        </p:nvSpPr>
        <p:spPr>
          <a:xfrm>
            <a:off x="4661860" y="685800"/>
            <a:ext cx="6253792" cy="3615267"/>
          </a:xfrm>
        </p:spPr>
        <p:txBody>
          <a:bodyPr>
            <a:normAutofit/>
          </a:bodyPr>
          <a:lstStyle/>
          <a:p>
            <a:r>
              <a:rPr lang="fi-FI" sz="2800" dirty="0">
                <a:latin typeface="Arial" panose="020B0604020202020204" pitchFamily="34" charset="0"/>
                <a:cs typeface="Arial" panose="020B0604020202020204" pitchFamily="34" charset="0"/>
              </a:rPr>
              <a:t>Ranskalainen insinööri Claude </a:t>
            </a:r>
            <a:r>
              <a:rPr lang="fi-FI" sz="2800" dirty="0" err="1">
                <a:latin typeface="Arial" panose="020B0604020202020204" pitchFamily="34" charset="0"/>
                <a:cs typeface="Arial" panose="020B0604020202020204" pitchFamily="34" charset="0"/>
              </a:rPr>
              <a:t>Chappe</a:t>
            </a:r>
            <a:r>
              <a:rPr lang="fi-FI" sz="2800" dirty="0">
                <a:latin typeface="Arial" panose="020B0604020202020204" pitchFamily="34" charset="0"/>
                <a:cs typeface="Arial" panose="020B0604020202020204" pitchFamily="34" charset="0"/>
              </a:rPr>
              <a:t> keksi ”optisen lennättimen” 1790-luvulla</a:t>
            </a:r>
          </a:p>
          <a:p>
            <a:r>
              <a:rPr lang="fi-FI" sz="2800" dirty="0">
                <a:effectLst/>
                <a:latin typeface="Arial" panose="020B0604020202020204" pitchFamily="34" charset="0"/>
                <a:ea typeface="Times New Roman" panose="02020603050405020304" pitchFamily="18" charset="0"/>
                <a:cs typeface="Arial" panose="020B0604020202020204" pitchFamily="34" charset="0"/>
              </a:rPr>
              <a:t>Alexander Graham Bell esitteli keksintönsä ”</a:t>
            </a:r>
            <a:r>
              <a:rPr lang="fi-FI" sz="2800" dirty="0" err="1">
                <a:effectLst/>
                <a:latin typeface="Arial" panose="020B0604020202020204" pitchFamily="34" charset="0"/>
                <a:ea typeface="Times New Roman" panose="02020603050405020304" pitchFamily="18" charset="0"/>
                <a:cs typeface="Arial" panose="020B0604020202020204" pitchFamily="34" charset="0"/>
              </a:rPr>
              <a:t>Photophone</a:t>
            </a:r>
            <a:r>
              <a:rPr lang="fi-FI" sz="2800" dirty="0">
                <a:effectLst/>
                <a:latin typeface="Arial" panose="020B0604020202020204" pitchFamily="34" charset="0"/>
                <a:ea typeface="Times New Roman" panose="02020603050405020304" pitchFamily="18" charset="0"/>
                <a:cs typeface="Arial" panose="020B0604020202020204" pitchFamily="34" charset="0"/>
              </a:rPr>
              <a:t>” 1880</a:t>
            </a:r>
            <a:endParaRPr lang="en-US" sz="2800" dirty="0">
              <a:latin typeface="Arial" panose="020B0604020202020204" pitchFamily="34" charset="0"/>
              <a:cs typeface="Arial" panose="020B0604020202020204" pitchFamily="34" charset="0"/>
            </a:endParaRPr>
          </a:p>
        </p:txBody>
      </p:sp>
      <p:grpSp>
        <p:nvGrpSpPr>
          <p:cNvPr id="24" name="Group 23">
            <a:extLst>
              <a:ext uri="{FF2B5EF4-FFF2-40B4-BE49-F238E27FC236}">
                <a16:creationId xmlns:a16="http://schemas.microsoft.com/office/drawing/2014/main" id="{67C5301E-91B2-4536-893D-47EA274444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5" name="Straight Connector 24">
              <a:extLst>
                <a:ext uri="{FF2B5EF4-FFF2-40B4-BE49-F238E27FC236}">
                  <a16:creationId xmlns:a16="http://schemas.microsoft.com/office/drawing/2014/main" id="{F83E5BFD-97A3-4CE9-8A0E-58925ADC2FE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D47D4CB-D05F-43B7-8F49-A8C05F1529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5A6C8F7-8B78-4F06-BB3B-CEDC620AE1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34E8F06-BC4C-45A5-8A7F-CDF897B95FE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8288604C-C490-4533-AA80-11F92325C79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638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9220CFE-A3C6-448E-A8C7-CEAED9325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3A9162D-0D43-33EB-D6F3-FDF91C96B882}"/>
              </a:ext>
            </a:extLst>
          </p:cNvPr>
          <p:cNvSpPr>
            <a:spLocks noGrp="1"/>
          </p:cNvSpPr>
          <p:nvPr>
            <p:ph type="title"/>
          </p:nvPr>
        </p:nvSpPr>
        <p:spPr>
          <a:xfrm>
            <a:off x="4661860" y="4487332"/>
            <a:ext cx="5627258" cy="1507067"/>
          </a:xfrm>
        </p:spPr>
        <p:txBody>
          <a:bodyPr>
            <a:normAutofit/>
          </a:bodyPr>
          <a:lstStyle/>
          <a:p>
            <a:r>
              <a:rPr lang="fi-FI" sz="3300" dirty="0"/>
              <a:t>Nykyaikaisen valokuidun alkuvaiheet</a:t>
            </a:r>
            <a:endParaRPr lang="en-US" sz="3300" dirty="0"/>
          </a:p>
        </p:txBody>
      </p:sp>
      <p:sp>
        <p:nvSpPr>
          <p:cNvPr id="22" name="Snip Diagonal Corner Rectangle 25">
            <a:extLst>
              <a:ext uri="{FF2B5EF4-FFF2-40B4-BE49-F238E27FC236}">
                <a16:creationId xmlns:a16="http://schemas.microsoft.com/office/drawing/2014/main" id="{2E91ED80-632C-4328-8E5C-0CAF33E77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1" y="620722"/>
            <a:ext cx="3670674" cy="5286838"/>
          </a:xfrm>
          <a:prstGeom prst="snip2DiagRect">
            <a:avLst>
              <a:gd name="adj1" fmla="val 11518"/>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a:extLst>
              <a:ext uri="{FF2B5EF4-FFF2-40B4-BE49-F238E27FC236}">
                <a16:creationId xmlns:a16="http://schemas.microsoft.com/office/drawing/2014/main" id="{9850F58B-3805-A8BE-8157-F3FB7B697ED6}"/>
              </a:ext>
            </a:extLst>
          </p:cNvPr>
          <p:cNvPicPr>
            <a:picLocks noChangeAspect="1"/>
          </p:cNvPicPr>
          <p:nvPr/>
        </p:nvPicPr>
        <p:blipFill rotWithShape="1">
          <a:blip r:embed="rId3"/>
          <a:srcRect l="3674" r="9612" b="2"/>
          <a:stretch/>
        </p:blipFill>
        <p:spPr>
          <a:xfrm>
            <a:off x="800558" y="786117"/>
            <a:ext cx="3337560" cy="4956048"/>
          </a:xfrm>
          <a:custGeom>
            <a:avLst/>
            <a:gdLst/>
            <a:ahLst/>
            <a:cxnLst/>
            <a:rect l="l" t="t" r="r" b="b"/>
            <a:pathLst>
              <a:path w="3337560" h="4956048">
                <a:moveTo>
                  <a:pt x="384420" y="0"/>
                </a:moveTo>
                <a:lnTo>
                  <a:pt x="3337560" y="0"/>
                </a:lnTo>
                <a:lnTo>
                  <a:pt x="3337560" y="4571628"/>
                </a:lnTo>
                <a:lnTo>
                  <a:pt x="2953140" y="4956048"/>
                </a:lnTo>
                <a:lnTo>
                  <a:pt x="0" y="4956048"/>
                </a:lnTo>
                <a:lnTo>
                  <a:pt x="0" y="384420"/>
                </a:lnTo>
                <a:close/>
              </a:path>
            </a:pathLst>
          </a:custGeom>
        </p:spPr>
      </p:pic>
      <p:sp>
        <p:nvSpPr>
          <p:cNvPr id="3" name="Sisällön paikkamerkki 2">
            <a:extLst>
              <a:ext uri="{FF2B5EF4-FFF2-40B4-BE49-F238E27FC236}">
                <a16:creationId xmlns:a16="http://schemas.microsoft.com/office/drawing/2014/main" id="{E79A91D2-C2D0-8057-659C-6E483E453250}"/>
              </a:ext>
            </a:extLst>
          </p:cNvPr>
          <p:cNvSpPr>
            <a:spLocks noGrp="1"/>
          </p:cNvSpPr>
          <p:nvPr>
            <p:ph idx="1"/>
          </p:nvPr>
        </p:nvSpPr>
        <p:spPr>
          <a:xfrm>
            <a:off x="4661860" y="685800"/>
            <a:ext cx="6253792" cy="3615267"/>
          </a:xfrm>
        </p:spPr>
        <p:txBody>
          <a:bodyPr>
            <a:normAutofit/>
          </a:bodyPr>
          <a:lstStyle/>
          <a:p>
            <a:r>
              <a:rPr lang="fi-FI" sz="2400" dirty="0">
                <a:effectLst/>
                <a:latin typeface="Arial" panose="020B0604020202020204" pitchFamily="34" charset="0"/>
                <a:ea typeface="Times New Roman" panose="02020603050405020304" pitchFamily="18" charset="0"/>
                <a:cs typeface="Arial" panose="020B0604020202020204" pitchFamily="34" charset="0"/>
              </a:rPr>
              <a:t>1956 Narinder Singh Kapany (1926-2020) loi termin ”kuituoptiikka”. </a:t>
            </a:r>
          </a:p>
          <a:p>
            <a:r>
              <a:rPr lang="fi-FI" sz="2400" dirty="0">
                <a:effectLst/>
                <a:latin typeface="Arial" panose="020B0604020202020204" pitchFamily="34" charset="0"/>
                <a:ea typeface="Times New Roman" panose="02020603050405020304" pitchFamily="18" charset="0"/>
                <a:cs typeface="Arial" panose="020B0604020202020204" pitchFamily="34" charset="0"/>
              </a:rPr>
              <a:t>Optisia kuituja ei siihen saakka käytetty viestintävälineenä, vaan kuituja käytettiin lähinnä lääketieteellisissä tarkoituksissa ihmiskehon kuvantamisessa. </a:t>
            </a:r>
            <a:endParaRPr lang="en-US" sz="2400" dirty="0">
              <a:latin typeface="Arial" panose="020B0604020202020204" pitchFamily="34" charset="0"/>
              <a:cs typeface="Arial" panose="020B0604020202020204" pitchFamily="34" charset="0"/>
            </a:endParaRPr>
          </a:p>
        </p:txBody>
      </p:sp>
      <p:grpSp>
        <p:nvGrpSpPr>
          <p:cNvPr id="24" name="Group 23">
            <a:extLst>
              <a:ext uri="{FF2B5EF4-FFF2-40B4-BE49-F238E27FC236}">
                <a16:creationId xmlns:a16="http://schemas.microsoft.com/office/drawing/2014/main" id="{13A271B6-83F2-4E87-A6AD-450F042D3D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5" name="Straight Connector 24">
              <a:extLst>
                <a:ext uri="{FF2B5EF4-FFF2-40B4-BE49-F238E27FC236}">
                  <a16:creationId xmlns:a16="http://schemas.microsoft.com/office/drawing/2014/main" id="{9A433C90-9936-4ABD-B763-2CD6C42165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6D1147B-1DF4-4FA0-9601-3AB638E3BF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9E30F5C-D28E-4B06-847C-1104626FCF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1B65F81-D52E-422A-BA2A-0E3294D0CD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992E9D3-9DB7-4C46-8AFB-E50194C893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4190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220CFE-A3C6-448E-A8C7-CEAED9325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3A9162D-0D43-33EB-D6F3-FDF91C96B882}"/>
              </a:ext>
            </a:extLst>
          </p:cNvPr>
          <p:cNvSpPr>
            <a:spLocks noGrp="1"/>
          </p:cNvSpPr>
          <p:nvPr>
            <p:ph type="title"/>
          </p:nvPr>
        </p:nvSpPr>
        <p:spPr>
          <a:xfrm>
            <a:off x="4661860" y="4487332"/>
            <a:ext cx="5627258" cy="1507067"/>
          </a:xfrm>
        </p:spPr>
        <p:txBody>
          <a:bodyPr>
            <a:normAutofit/>
          </a:bodyPr>
          <a:lstStyle/>
          <a:p>
            <a:r>
              <a:rPr lang="fi-FI" sz="3300" dirty="0"/>
              <a:t>Nykyaikaisen valokuidun alkuvaiheet</a:t>
            </a:r>
            <a:endParaRPr lang="en-US" sz="3300" dirty="0"/>
          </a:p>
        </p:txBody>
      </p:sp>
      <p:sp>
        <p:nvSpPr>
          <p:cNvPr id="36" name="Snip Diagonal Corner Rectangle 25">
            <a:extLst>
              <a:ext uri="{FF2B5EF4-FFF2-40B4-BE49-F238E27FC236}">
                <a16:creationId xmlns:a16="http://schemas.microsoft.com/office/drawing/2014/main" id="{2E91ED80-632C-4328-8E5C-0CAF33E77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1" y="620722"/>
            <a:ext cx="3670674" cy="5286838"/>
          </a:xfrm>
          <a:prstGeom prst="snip2DiagRect">
            <a:avLst>
              <a:gd name="adj1" fmla="val 11518"/>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a:extLst>
              <a:ext uri="{FF2B5EF4-FFF2-40B4-BE49-F238E27FC236}">
                <a16:creationId xmlns:a16="http://schemas.microsoft.com/office/drawing/2014/main" id="{E85B0528-2D00-5E68-ADA0-7FF3F59E5207}"/>
              </a:ext>
            </a:extLst>
          </p:cNvPr>
          <p:cNvPicPr>
            <a:picLocks noChangeAspect="1"/>
          </p:cNvPicPr>
          <p:nvPr/>
        </p:nvPicPr>
        <p:blipFill rotWithShape="1">
          <a:blip r:embed="rId3"/>
          <a:srcRect l="15661" r="4753" b="1"/>
          <a:stretch/>
        </p:blipFill>
        <p:spPr>
          <a:xfrm>
            <a:off x="800558" y="786117"/>
            <a:ext cx="3337560" cy="4956048"/>
          </a:xfrm>
          <a:custGeom>
            <a:avLst/>
            <a:gdLst/>
            <a:ahLst/>
            <a:cxnLst/>
            <a:rect l="l" t="t" r="r" b="b"/>
            <a:pathLst>
              <a:path w="3337560" h="4956048">
                <a:moveTo>
                  <a:pt x="384420" y="0"/>
                </a:moveTo>
                <a:lnTo>
                  <a:pt x="3337560" y="0"/>
                </a:lnTo>
                <a:lnTo>
                  <a:pt x="3337560" y="4571628"/>
                </a:lnTo>
                <a:lnTo>
                  <a:pt x="2953140" y="4956048"/>
                </a:lnTo>
                <a:lnTo>
                  <a:pt x="0" y="4956048"/>
                </a:lnTo>
                <a:lnTo>
                  <a:pt x="0" y="384420"/>
                </a:lnTo>
                <a:close/>
              </a:path>
            </a:pathLst>
          </a:custGeom>
        </p:spPr>
      </p:pic>
      <p:sp>
        <p:nvSpPr>
          <p:cNvPr id="3" name="Sisällön paikkamerkki 2">
            <a:extLst>
              <a:ext uri="{FF2B5EF4-FFF2-40B4-BE49-F238E27FC236}">
                <a16:creationId xmlns:a16="http://schemas.microsoft.com/office/drawing/2014/main" id="{E79A91D2-C2D0-8057-659C-6E483E453250}"/>
              </a:ext>
            </a:extLst>
          </p:cNvPr>
          <p:cNvSpPr>
            <a:spLocks noGrp="1"/>
          </p:cNvSpPr>
          <p:nvPr>
            <p:ph idx="1"/>
          </p:nvPr>
        </p:nvSpPr>
        <p:spPr>
          <a:xfrm>
            <a:off x="4661860" y="685800"/>
            <a:ext cx="6253792" cy="3615267"/>
          </a:xfrm>
        </p:spPr>
        <p:txBody>
          <a:bodyPr>
            <a:normAutofit/>
          </a:bodyPr>
          <a:lstStyle/>
          <a:p>
            <a:r>
              <a:rPr lang="fi-FI" sz="2400" dirty="0">
                <a:effectLst/>
                <a:latin typeface="Arial" panose="020B0604020202020204" pitchFamily="34" charset="0"/>
                <a:ea typeface="Times New Roman" panose="02020603050405020304" pitchFamily="18" charset="0"/>
                <a:cs typeface="Arial" panose="020B0604020202020204" pitchFamily="34" charset="0"/>
              </a:rPr>
              <a:t>1966 Charles K. Kao työryhmineen julkaisi tutkimuksen, jossa hän osoitti, että lasi viestintävälineenä pystyisi kuljettamaan tietoa valon avulla pitkiäkin matkoja. </a:t>
            </a:r>
          </a:p>
          <a:p>
            <a:r>
              <a:rPr lang="fi-FI" sz="2400" dirty="0">
                <a:effectLst/>
                <a:latin typeface="Arial" panose="020B0604020202020204" pitchFamily="34" charset="0"/>
                <a:ea typeface="Times New Roman" panose="02020603050405020304" pitchFamily="18" charset="0"/>
                <a:cs typeface="Arial" panose="020B0604020202020204" pitchFamily="34" charset="0"/>
              </a:rPr>
              <a:t>Hän totesi, että signaalihäviöt lasikuidussa eivät johtuneet lasin luontaisista puutteista vaan ainoastaan kuidun valmistuksessa ja niiden prosessien heikkoudesta.</a:t>
            </a:r>
            <a:endParaRPr lang="en-US" sz="2400" dirty="0">
              <a:latin typeface="Arial" panose="020B0604020202020204" pitchFamily="34" charset="0"/>
              <a:cs typeface="Arial" panose="020B0604020202020204" pitchFamily="34" charset="0"/>
            </a:endParaRPr>
          </a:p>
        </p:txBody>
      </p:sp>
      <p:grpSp>
        <p:nvGrpSpPr>
          <p:cNvPr id="38" name="Group 37">
            <a:extLst>
              <a:ext uri="{FF2B5EF4-FFF2-40B4-BE49-F238E27FC236}">
                <a16:creationId xmlns:a16="http://schemas.microsoft.com/office/drawing/2014/main" id="{13A271B6-83F2-4E87-A6AD-450F042D3D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9" name="Straight Connector 38">
              <a:extLst>
                <a:ext uri="{FF2B5EF4-FFF2-40B4-BE49-F238E27FC236}">
                  <a16:creationId xmlns:a16="http://schemas.microsoft.com/office/drawing/2014/main" id="{9A433C90-9936-4ABD-B763-2CD6C42165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06D1147B-1DF4-4FA0-9601-3AB638E3BF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89E30F5C-D28E-4B06-847C-1104626FCF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11B65F81-D52E-422A-BA2A-0E3294D0CD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992E9D3-9DB7-4C46-8AFB-E50194C893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519987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742878" y="177800"/>
            <a:ext cx="6148310" cy="1371600"/>
          </a:xfrm>
        </p:spPr>
        <p:txBody>
          <a:bodyPr>
            <a:normAutofit/>
          </a:bodyPr>
          <a:lstStyle/>
          <a:p>
            <a:r>
              <a:rPr lang="en-US" sz="3600" dirty="0" err="1"/>
              <a:t>Virstanpylväät</a:t>
            </a:r>
            <a:endParaRPr lang="en-US" sz="3600" dirty="0"/>
          </a:p>
        </p:txBody>
      </p:sp>
      <p:sp>
        <p:nvSpPr>
          <p:cNvPr id="6" name="Sisällön paikkamerkki 5">
            <a:extLst>
              <a:ext uri="{FF2B5EF4-FFF2-40B4-BE49-F238E27FC236}">
                <a16:creationId xmlns:a16="http://schemas.microsoft.com/office/drawing/2014/main" id="{AE736395-0F89-BB87-0CF4-5F005EA26897}"/>
              </a:ext>
            </a:extLst>
          </p:cNvPr>
          <p:cNvSpPr>
            <a:spLocks noGrp="1"/>
          </p:cNvSpPr>
          <p:nvPr>
            <p:ph idx="1"/>
          </p:nvPr>
        </p:nvSpPr>
        <p:spPr/>
        <p:txBody>
          <a:bodyPr/>
          <a:lstStyle/>
          <a:p>
            <a:endParaRPr lang="en-US" dirty="0"/>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type="body" sz="half" idx="2"/>
          </p:nvPr>
        </p:nvSpPr>
        <p:spPr/>
        <p:txBody>
          <a:bodyPr>
            <a:normAutofit/>
          </a:bodyPr>
          <a:lstStyle/>
          <a:p>
            <a:r>
              <a:rPr lang="fi-FI" sz="2400">
                <a:latin typeface="Arial" panose="020B0604020202020204" pitchFamily="34" charset="0"/>
                <a:cs typeface="Arial" panose="020B0604020202020204" pitchFamily="34" charset="0"/>
              </a:rPr>
              <a:t>Valokuitujen kehitys jaetaan yleisesti viiteen kehityksen/sukupolven jaksoon</a:t>
            </a:r>
            <a:endParaRPr lang="en-US" sz="2400" dirty="0">
              <a:latin typeface="Arial" panose="020B0604020202020204" pitchFamily="34" charset="0"/>
              <a:cs typeface="Arial" panose="020B0604020202020204" pitchFamily="34" charset="0"/>
            </a:endParaRPr>
          </a:p>
        </p:txBody>
      </p:sp>
      <p:pic>
        <p:nvPicPr>
          <p:cNvPr id="7" name="Kuva 6" descr="A table with text and numbers&#10;&#10;Description automatically generated">
            <a:extLst>
              <a:ext uri="{FF2B5EF4-FFF2-40B4-BE49-F238E27FC236}">
                <a16:creationId xmlns:a16="http://schemas.microsoft.com/office/drawing/2014/main" id="{737952BA-966C-3D58-1D93-3C4D48160F33}"/>
              </a:ext>
            </a:extLst>
          </p:cNvPr>
          <p:cNvPicPr>
            <a:picLocks noChangeAspect="1"/>
          </p:cNvPicPr>
          <p:nvPr/>
        </p:nvPicPr>
        <p:blipFill>
          <a:blip r:embed="rId3"/>
          <a:stretch>
            <a:fillRect/>
          </a:stretch>
        </p:blipFill>
        <p:spPr>
          <a:xfrm>
            <a:off x="471940" y="2209799"/>
            <a:ext cx="6368143" cy="2971800"/>
          </a:xfrm>
          <a:prstGeom prst="rect">
            <a:avLst/>
          </a:prstGeom>
          <a:effectLst>
            <a:reflection blurRad="6350" stA="52000" endA="300" endPos="35000" dir="5400000" sy="-100000" algn="bl" rotWithShape="0"/>
          </a:effectLst>
        </p:spPr>
      </p:pic>
    </p:spTree>
    <p:extLst>
      <p:ext uri="{BB962C8B-B14F-4D97-AF65-F5344CB8AC3E}">
        <p14:creationId xmlns:p14="http://schemas.microsoft.com/office/powerpoint/2010/main" val="154060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p:txBody>
          <a:bodyPr>
            <a:normAutofit/>
          </a:bodyPr>
          <a:lstStyle/>
          <a:p>
            <a:r>
              <a:rPr lang="en-US" sz="3600" dirty="0" err="1"/>
              <a:t>Optiset</a:t>
            </a:r>
            <a:r>
              <a:rPr lang="en-US" sz="3600" dirty="0"/>
              <a:t> </a:t>
            </a:r>
            <a:r>
              <a:rPr lang="en-US" sz="3600" dirty="0" err="1"/>
              <a:t>kuidut</a:t>
            </a:r>
            <a:r>
              <a:rPr lang="en-US" sz="3600" dirty="0"/>
              <a:t> </a:t>
            </a:r>
            <a:br>
              <a:rPr lang="en-US" sz="3600" dirty="0"/>
            </a:br>
            <a:r>
              <a:rPr lang="en-US" sz="3600" dirty="0" err="1"/>
              <a:t>perusteet</a:t>
            </a:r>
            <a:endParaRPr lang="en-US" sz="3600" dirty="0"/>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398462" y="179615"/>
            <a:ext cx="8534400" cy="2735036"/>
          </a:xfrm>
        </p:spPr>
        <p:txBody>
          <a:bodyPr>
            <a:normAutofit/>
          </a:bodyPr>
          <a:lstStyle/>
          <a:p>
            <a:r>
              <a:rPr lang="fi-FI"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Kuitukaapelin ydin (core) on korkeamman taitekertoimen omaava materiaalia verrattuna kuitua ympäröivään vaippaan (cladding). </a:t>
            </a:r>
          </a:p>
        </p:txBody>
      </p:sp>
      <p:pic>
        <p:nvPicPr>
          <p:cNvPr id="5" name="Kuva 4">
            <a:extLst>
              <a:ext uri="{FF2B5EF4-FFF2-40B4-BE49-F238E27FC236}">
                <a16:creationId xmlns:a16="http://schemas.microsoft.com/office/drawing/2014/main" id="{C319806C-DA67-5CEE-B514-D6D850664292}"/>
              </a:ext>
            </a:extLst>
          </p:cNvPr>
          <p:cNvPicPr>
            <a:picLocks noChangeAspect="1"/>
          </p:cNvPicPr>
          <p:nvPr/>
        </p:nvPicPr>
        <p:blipFill>
          <a:blip r:embed="rId3"/>
          <a:stretch>
            <a:fillRect/>
          </a:stretch>
        </p:blipFill>
        <p:spPr>
          <a:xfrm>
            <a:off x="5299175" y="3614058"/>
            <a:ext cx="6608973" cy="2558142"/>
          </a:xfrm>
          <a:prstGeom prst="rect">
            <a:avLst/>
          </a:prstGeom>
          <a:effectLst>
            <a:softEdge rad="127000"/>
          </a:effectLst>
        </p:spPr>
      </p:pic>
    </p:spTree>
    <p:extLst>
      <p:ext uri="{BB962C8B-B14F-4D97-AF65-F5344CB8AC3E}">
        <p14:creationId xmlns:p14="http://schemas.microsoft.com/office/powerpoint/2010/main" val="110413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r>
              <a:rPr lang="en-US" sz="3600" dirty="0" err="1"/>
              <a:t>Optiset</a:t>
            </a:r>
            <a:r>
              <a:rPr lang="en-US" sz="3600" dirty="0"/>
              <a:t> </a:t>
            </a:r>
            <a:r>
              <a:rPr lang="en-US" sz="3600" dirty="0" err="1"/>
              <a:t>kuidut</a:t>
            </a:r>
            <a:r>
              <a:rPr lang="en-US" sz="3600" dirty="0"/>
              <a:t> </a:t>
            </a:r>
            <a:r>
              <a:rPr lang="en-US" sz="3600" dirty="0" err="1"/>
              <a:t>perusteet</a:t>
            </a:r>
            <a:endParaRPr lang="en-US" sz="3600" dirty="0"/>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407768" y="563034"/>
            <a:ext cx="8534400" cy="2415693"/>
          </a:xfrm>
        </p:spPr>
        <p:txBody>
          <a:bodyPr>
            <a:normAutofit/>
          </a:bodyPr>
          <a:lstStyle/>
          <a:p>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Valon kulku optisessa siirtotiessä noudattaa </a:t>
            </a:r>
            <a:r>
              <a:rPr lang="fi-FI" sz="24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Snellin</a:t>
            </a: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lakia. </a:t>
            </a:r>
            <a:r>
              <a:rPr lang="fi-FI" sz="24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Snellin</a:t>
            </a: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laki on fysiikan peruslaki, joka liittyy valon taittumiseen rajapinnassa kahden eri aineen välillä.</a:t>
            </a:r>
            <a:endParaRPr lang="en-US" sz="2400" dirty="0">
              <a:solidFill>
                <a:schemeClr val="bg1"/>
              </a:solidFill>
              <a:latin typeface="Arial" panose="020B0604020202020204" pitchFamily="34" charset="0"/>
              <a:cs typeface="Arial" panose="020B0604020202020204" pitchFamily="34" charset="0"/>
            </a:endParaRPr>
          </a:p>
        </p:txBody>
      </p:sp>
      <p:pic>
        <p:nvPicPr>
          <p:cNvPr id="5" name="Kuva 4">
            <a:extLst>
              <a:ext uri="{FF2B5EF4-FFF2-40B4-BE49-F238E27FC236}">
                <a16:creationId xmlns:a16="http://schemas.microsoft.com/office/drawing/2014/main" id="{306BD6F9-7CE4-4E9F-ED78-470E29C7BB4D}"/>
              </a:ext>
            </a:extLst>
          </p:cNvPr>
          <p:cNvPicPr>
            <a:picLocks noChangeAspect="1"/>
          </p:cNvPicPr>
          <p:nvPr/>
        </p:nvPicPr>
        <p:blipFill>
          <a:blip r:embed="rId3">
            <a:alphaModFix/>
          </a:blip>
          <a:stretch>
            <a:fillRect/>
          </a:stretch>
        </p:blipFill>
        <p:spPr>
          <a:xfrm>
            <a:off x="7682649" y="2182667"/>
            <a:ext cx="4101583" cy="3500966"/>
          </a:xfrm>
          <a:prstGeom prst="rect">
            <a:avLst/>
          </a:prstGeom>
          <a:effectLst>
            <a:reflection blurRad="6350" stA="52000" endA="300" endPos="35000" dir="5400000" sy="-100000" algn="bl" rotWithShape="0"/>
            <a:softEdge rad="127000"/>
          </a:effectLst>
        </p:spPr>
      </p:pic>
      <p:sp>
        <p:nvSpPr>
          <p:cNvPr id="7" name="Tekstiruutu 6">
            <a:extLst>
              <a:ext uri="{FF2B5EF4-FFF2-40B4-BE49-F238E27FC236}">
                <a16:creationId xmlns:a16="http://schemas.microsoft.com/office/drawing/2014/main" id="{BF5116E4-017F-33A2-C5FF-1A48EE115E7E}"/>
              </a:ext>
            </a:extLst>
          </p:cNvPr>
          <p:cNvSpPr txBox="1"/>
          <p:nvPr/>
        </p:nvSpPr>
        <p:spPr>
          <a:xfrm>
            <a:off x="7682649" y="6424080"/>
            <a:ext cx="4337423" cy="338554"/>
          </a:xfrm>
          <a:prstGeom prst="rect">
            <a:avLst/>
          </a:prstGeom>
          <a:noFill/>
        </p:spPr>
        <p:txBody>
          <a:bodyPr wrap="square">
            <a:spAutoFit/>
          </a:bodyPr>
          <a:lstStyle/>
          <a:p>
            <a:r>
              <a:rPr lang="en-US" sz="800" dirty="0"/>
              <a:t>https://peda.net/sastamala/peruskoulut/mouhijarven-yhteiskoulu/ol/oppiaineet/fysiikka/leena/fysiikka-7-d-2015/efysiikka-7/taittuminen</a:t>
            </a:r>
          </a:p>
        </p:txBody>
      </p:sp>
    </p:spTree>
    <p:extLst>
      <p:ext uri="{BB962C8B-B14F-4D97-AF65-F5344CB8AC3E}">
        <p14:creationId xmlns:p14="http://schemas.microsoft.com/office/powerpoint/2010/main" val="169397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r>
              <a:rPr lang="en-US" sz="3600" dirty="0" err="1"/>
              <a:t>Optiset</a:t>
            </a:r>
            <a:r>
              <a:rPr lang="en-US" sz="3600" dirty="0"/>
              <a:t> </a:t>
            </a:r>
            <a:r>
              <a:rPr lang="en-US" sz="3600" dirty="0" err="1"/>
              <a:t>kuidut</a:t>
            </a:r>
            <a:r>
              <a:rPr lang="en-US" sz="3600" dirty="0"/>
              <a:t> </a:t>
            </a:r>
            <a:br>
              <a:rPr lang="en-US" sz="3600" dirty="0"/>
            </a:br>
            <a:r>
              <a:rPr lang="en-US" sz="3600" dirty="0" err="1"/>
              <a:t>perusteet</a:t>
            </a:r>
            <a:endParaRPr lang="en-US" sz="3600" dirty="0"/>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407768" y="563034"/>
            <a:ext cx="8534400" cy="3615267"/>
          </a:xfrm>
        </p:spPr>
        <p:txBody>
          <a:bodyPr>
            <a:normAutofit fontScale="92500" lnSpcReduction="10000"/>
          </a:bodyPr>
          <a:lstStyle/>
          <a:p>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fi-FI" sz="36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Snellin</a:t>
            </a:r>
            <a:r>
              <a:rPr lang="fi-FI" sz="3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laki. </a:t>
            </a:r>
          </a:p>
          <a:p>
            <a:pPr lvl="5"/>
            <a:r>
              <a:rPr lang="fi-FI" sz="2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a:t>
            </a:r>
            <a:r>
              <a:rPr lang="fi-FI" sz="2600"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a:t>
            </a:r>
            <a:r>
              <a:rPr lang="fi-FI" sz="2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⋅sin(θ</a:t>
            </a:r>
            <a:r>
              <a:rPr lang="fi-FI" sz="2600"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a:t>
            </a:r>
            <a:r>
              <a:rPr lang="fi-FI" sz="2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=n</a:t>
            </a:r>
            <a:r>
              <a:rPr lang="fi-FI" sz="2600"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a:t>
            </a:r>
            <a:r>
              <a:rPr lang="fi-FI" sz="2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⋅sin(θ</a:t>
            </a:r>
            <a:r>
              <a:rPr lang="fi-FI" sz="2600"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a:t>
            </a:r>
            <a:r>
              <a:rPr lang="fi-FI" sz="2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p>
          <a:p>
            <a:pPr>
              <a:buFont typeface="Wingdings" panose="05000000000000000000" pitchFamily="2" charset="2"/>
              <a:buChar char="Ø"/>
            </a:pPr>
            <a:r>
              <a:rPr lang="fi-FI" sz="2400" dirty="0">
                <a:solidFill>
                  <a:schemeClr val="bg1"/>
                </a:solidFill>
                <a:latin typeface="Arial" panose="020B0604020202020204" pitchFamily="34" charset="0"/>
                <a:cs typeface="Arial" panose="020B0604020202020204" pitchFamily="34" charset="0"/>
              </a:rPr>
              <a:t>•	n1 on ensimmäisen aineen taitekerroin (taittumiskerroin).</a:t>
            </a:r>
          </a:p>
          <a:p>
            <a:pPr>
              <a:buFont typeface="Wingdings" panose="05000000000000000000" pitchFamily="2" charset="2"/>
              <a:buChar char="Ø"/>
            </a:pPr>
            <a:r>
              <a:rPr lang="fi-FI" sz="2400" dirty="0">
                <a:solidFill>
                  <a:schemeClr val="bg1"/>
                </a:solidFill>
                <a:latin typeface="Arial" panose="020B0604020202020204" pitchFamily="34" charset="0"/>
                <a:cs typeface="Arial" panose="020B0604020202020204" pitchFamily="34" charset="0"/>
              </a:rPr>
              <a:t>•	θ1 on lähestyvän valonsäteen kulma ensimmäisen aineen rajapinnan normaalin suhteen.</a:t>
            </a:r>
          </a:p>
          <a:p>
            <a:pPr>
              <a:buFont typeface="Wingdings" panose="05000000000000000000" pitchFamily="2" charset="2"/>
              <a:buChar char="Ø"/>
            </a:pPr>
            <a:r>
              <a:rPr lang="fi-FI" sz="2400" dirty="0">
                <a:solidFill>
                  <a:schemeClr val="bg1"/>
                </a:solidFill>
                <a:latin typeface="Arial" panose="020B0604020202020204" pitchFamily="34" charset="0"/>
                <a:cs typeface="Arial" panose="020B0604020202020204" pitchFamily="34" charset="0"/>
              </a:rPr>
              <a:t>•	n2 on toisen aineen taitekerroin.</a:t>
            </a:r>
          </a:p>
          <a:p>
            <a:pPr>
              <a:buFont typeface="Wingdings" panose="05000000000000000000" pitchFamily="2" charset="2"/>
              <a:buChar char="Ø"/>
            </a:pPr>
            <a:r>
              <a:rPr lang="fi-FI" sz="2400" dirty="0">
                <a:solidFill>
                  <a:schemeClr val="bg1"/>
                </a:solidFill>
                <a:latin typeface="Arial" panose="020B0604020202020204" pitchFamily="34" charset="0"/>
                <a:cs typeface="Arial" panose="020B0604020202020204" pitchFamily="34" charset="0"/>
              </a:rPr>
              <a:t>•	θ2 on taittuvan valonsäteen kulma toisen aineen rajapinnan normaalin suhteen.</a:t>
            </a:r>
          </a:p>
          <a:p>
            <a:endParaRPr lang="en-US" sz="2400" dirty="0">
              <a:solidFill>
                <a:schemeClr val="bg1"/>
              </a:solidFill>
              <a:latin typeface="Arial" panose="020B0604020202020204" pitchFamily="34" charset="0"/>
              <a:cs typeface="Arial" panose="020B0604020202020204" pitchFamily="34" charset="0"/>
            </a:endParaRPr>
          </a:p>
        </p:txBody>
      </p:sp>
      <p:pic>
        <p:nvPicPr>
          <p:cNvPr id="4" name="Kuva 3">
            <a:extLst>
              <a:ext uri="{FF2B5EF4-FFF2-40B4-BE49-F238E27FC236}">
                <a16:creationId xmlns:a16="http://schemas.microsoft.com/office/drawing/2014/main" id="{3DE71971-31AC-DA37-1F95-544B2F222F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53764" y="3518716"/>
            <a:ext cx="6371145" cy="2995080"/>
          </a:xfrm>
          <a:prstGeom prst="rect">
            <a:avLst/>
          </a:prstGeom>
          <a:noFill/>
          <a:effectLst>
            <a:softEdge rad="127000"/>
          </a:effectLst>
        </p:spPr>
      </p:pic>
    </p:spTree>
    <p:extLst>
      <p:ext uri="{BB962C8B-B14F-4D97-AF65-F5344CB8AC3E}">
        <p14:creationId xmlns:p14="http://schemas.microsoft.com/office/powerpoint/2010/main" val="2558189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6D7F895E-50A4-1452-9474-4D1CB9EA120F}"/>
              </a:ext>
            </a:extLst>
          </p:cNvPr>
          <p:cNvPicPr>
            <a:picLocks noChangeAspect="1"/>
          </p:cNvPicPr>
          <p:nvPr/>
        </p:nvPicPr>
        <p:blipFill>
          <a:blip r:embed="rId3">
            <a:alphaModFix/>
          </a:blip>
          <a:stretch>
            <a:fillRect/>
          </a:stretch>
        </p:blipFill>
        <p:spPr>
          <a:xfrm>
            <a:off x="5378825" y="2138603"/>
            <a:ext cx="6580946" cy="2981991"/>
          </a:xfrm>
          <a:prstGeom prst="rect">
            <a:avLst/>
          </a:prstGeom>
          <a:effectLst>
            <a:reflection blurRad="6350" stA="50000" endA="300" endPos="55500" dist="50800" dir="5400000" sy="-100000" algn="bl" rotWithShape="0"/>
            <a:softEdge rad="127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457200" lvl="1" fontAlgn="base">
              <a:lnSpc>
                <a:spcPct val="150000"/>
              </a:lnSpc>
              <a:spcAft>
                <a:spcPts val="1200"/>
              </a:spcAft>
              <a:buClr>
                <a:srgbClr val="000000"/>
              </a:buClr>
            </a:pPr>
            <a:r>
              <a:rPr lang="fi-FI" sz="3600" b="1" u="none" strike="noStrike" kern="0" spc="0" dirty="0">
                <a:solidFill>
                  <a:schemeClr val="tx1"/>
                </a:solidFill>
                <a:effectLst/>
                <a:latin typeface="Arial" panose="020B0604020202020204" pitchFamily="34" charset="0"/>
                <a:cs typeface="Arial" panose="020B0604020202020204" pitchFamily="34" charset="0"/>
              </a:rPr>
              <a:t>Kuitujen perustyypit</a:t>
            </a:r>
            <a:endParaRPr lang="en-US" sz="3600" b="1" u="none" strike="noStrike" kern="0" spc="0" dirty="0">
              <a:solidFill>
                <a:schemeClr val="tx1"/>
              </a:solidFill>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marL="342900" lvl="0" indent="-342900" algn="just">
              <a:buFont typeface="Symbol" panose="05050102010706020507" pitchFamily="18" charset="2"/>
              <a:buChar char=""/>
            </a:pPr>
            <a:r>
              <a:rPr lang="fi-FI"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Asteittais-taitekertoiminen monimuotokuitu</a:t>
            </a:r>
            <a:endParaRPr lang="en-US" sz="36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spcAft>
                <a:spcPts val="1200"/>
              </a:spcAft>
              <a:buFont typeface="Symbol" panose="05050102010706020507" pitchFamily="18" charset="2"/>
              <a:buChar char=""/>
            </a:pPr>
            <a:r>
              <a:rPr lang="fi-FI"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Yksimuotokuitu</a:t>
            </a:r>
            <a:endParaRPr lang="en-US" sz="36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4347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E263E2DD-00F4-44EA-0B05-1D4279270C11}"/>
              </a:ext>
            </a:extLst>
          </p:cNvPr>
          <p:cNvPicPr>
            <a:picLocks noChangeAspect="1"/>
          </p:cNvPicPr>
          <p:nvPr/>
        </p:nvPicPr>
        <p:blipFill>
          <a:blip r:embed="rId3"/>
          <a:stretch>
            <a:fillRect/>
          </a:stretch>
        </p:blipFill>
        <p:spPr>
          <a:xfrm>
            <a:off x="6404719" y="3104515"/>
            <a:ext cx="5268686" cy="3024264"/>
          </a:xfrm>
          <a:prstGeom prst="rect">
            <a:avLst/>
          </a:prstGeom>
          <a:effectLst>
            <a:reflection blurRad="6350" stA="52000" endA="300" endPos="35000" dir="5400000" sy="-100000" algn="bl" rotWithShape="0"/>
            <a:softEdge rad="127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fontScale="90000"/>
          </a:bodyPr>
          <a:lstStyle/>
          <a:p>
            <a:pPr marL="914400" lvl="2">
              <a:lnSpc>
                <a:spcPct val="150000"/>
              </a:lnSpc>
              <a:spcAft>
                <a:spcPts val="1200"/>
              </a:spcAft>
            </a:pPr>
            <a:r>
              <a:rPr lang="fi-FI" sz="3200" b="1" dirty="0" err="1">
                <a:solidFill>
                  <a:schemeClr val="tx1"/>
                </a:solidFill>
                <a:effectLst/>
                <a:latin typeface="Calibri" panose="020F0502020204030204" pitchFamily="34" charset="0"/>
                <a:cs typeface="Times New Roman" panose="02020603050405020304" pitchFamily="18" charset="0"/>
              </a:rPr>
              <a:t>A</a:t>
            </a:r>
            <a:r>
              <a:rPr lang="fi-FI" sz="3600" b="1" dirty="0" err="1">
                <a:solidFill>
                  <a:schemeClr val="tx1"/>
                </a:solidFill>
                <a:effectLst/>
                <a:latin typeface="Calibri" panose="020F0502020204030204" pitchFamily="34" charset="0"/>
                <a:cs typeface="Times New Roman" panose="02020603050405020304" pitchFamily="18" charset="0"/>
              </a:rPr>
              <a:t>stettais</a:t>
            </a:r>
            <a:r>
              <a:rPr lang="fi-FI" sz="3600" b="1" dirty="0">
                <a:solidFill>
                  <a:schemeClr val="tx1"/>
                </a:solidFill>
                <a:effectLst/>
                <a:latin typeface="Calibri" panose="020F0502020204030204" pitchFamily="34" charset="0"/>
                <a:cs typeface="Times New Roman" panose="02020603050405020304" pitchFamily="18" charset="0"/>
              </a:rPr>
              <a:t>-taitekertoiminen </a:t>
            </a:r>
            <a:br>
              <a:rPr lang="fi-FI" sz="3600" b="1" dirty="0">
                <a:solidFill>
                  <a:schemeClr val="tx1"/>
                </a:solidFill>
                <a:effectLst/>
                <a:latin typeface="Calibri" panose="020F0502020204030204" pitchFamily="34" charset="0"/>
                <a:cs typeface="Times New Roman" panose="02020603050405020304" pitchFamily="18" charset="0"/>
              </a:rPr>
            </a:br>
            <a:r>
              <a:rPr lang="fi-FI" sz="3600" b="1" dirty="0">
                <a:solidFill>
                  <a:schemeClr val="tx1"/>
                </a:solidFill>
                <a:effectLst/>
                <a:latin typeface="Calibri" panose="020F0502020204030204" pitchFamily="34" charset="0"/>
                <a:cs typeface="Times New Roman" panose="02020603050405020304" pitchFamily="18" charset="0"/>
              </a:rPr>
              <a:t>monimuotokuitu</a:t>
            </a:r>
            <a:endParaRPr lang="en-US" sz="3600" b="1" dirty="0">
              <a:solidFill>
                <a:schemeClr val="tx1"/>
              </a:solidFill>
              <a:effectLst/>
              <a:latin typeface="Calibri" panose="020F0502020204030204" pitchFamily="34" charset="0"/>
              <a:cs typeface="Times New Roman" panose="02020603050405020304" pitchFamily="18"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lgn="just">
              <a:spcAft>
                <a:spcPts val="1200"/>
              </a:spcAft>
            </a:pPr>
            <a:r>
              <a:rPr lang="fi-FI"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Kategoria OM3, 50/125 μm (IEC/EN 60793-2-10, A1-OM3)</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a:spcAft>
                <a:spcPts val="1200"/>
              </a:spcAft>
            </a:pPr>
            <a:r>
              <a:rPr lang="fi-FI"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Kategoria OM4, 50/125 μm (IEC/EN 60793-2-10, A1-OM4)</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a:spcAft>
                <a:spcPts val="1200"/>
              </a:spcAft>
            </a:pPr>
            <a:r>
              <a:rPr lang="fi-FI"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Kategoria OM5, 50/125 μm (IEC/EN 60793-2-10, A1-OM5)</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Symbol" panose="05050102010706020507" pitchFamily="18" charset="2"/>
              <a:buChar char=""/>
            </a:pPr>
            <a:endParaRPr lang="en-US" sz="36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76778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Yksimuotokuidut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lgn="just">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Yksimuotokuidut ovat yleiskaapelointistandardissa EN 50173-1 jaettu kahteen kategoriaan: OS1 ja OS2. Erona on kuidun vaimennusta koskevat vaatimukset.</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Symbol" panose="05050102010706020507" pitchFamily="18" charset="2"/>
              <a:buChar char=""/>
            </a:pPr>
            <a:r>
              <a:rPr lang="en-US" sz="2400" dirty="0">
                <a:effectLst/>
                <a:latin typeface="Arial" panose="020B0604020202020204" pitchFamily="34" charset="0"/>
                <a:ea typeface="Times New Roman" panose="02020603050405020304" pitchFamily="18" charset="0"/>
                <a:cs typeface="Arial" panose="020B0604020202020204" pitchFamily="34" charset="0"/>
              </a:rPr>
              <a:t>OS2 </a:t>
            </a:r>
            <a:r>
              <a:rPr lang="en-US" sz="2400" dirty="0" err="1">
                <a:effectLst/>
                <a:latin typeface="Arial" panose="020B0604020202020204" pitchFamily="34" charset="0"/>
                <a:ea typeface="Times New Roman" panose="02020603050405020304" pitchFamily="18" charset="0"/>
                <a:cs typeface="Arial" panose="020B0604020202020204" pitchFamily="34" charset="0"/>
              </a:rPr>
              <a:t>Kolme</a:t>
            </a:r>
            <a:r>
              <a:rPr lang="en-US" sz="2400" dirty="0">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effectLst/>
                <a:latin typeface="Arial" panose="020B0604020202020204" pitchFamily="34" charset="0"/>
                <a:ea typeface="Times New Roman" panose="02020603050405020304" pitchFamily="18" charset="0"/>
                <a:cs typeface="Arial" panose="020B0604020202020204" pitchFamily="34" charset="0"/>
              </a:rPr>
              <a:t>standardia</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lvl="0" algn="just">
              <a:buFont typeface="Wingdings" panose="05000000000000000000" pitchFamily="2" charset="2"/>
              <a:buChar char="Ø"/>
            </a:pPr>
            <a:r>
              <a:rPr lang="fi-FI"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Yksimuotokuitu (SM)ITU-T G.652.D:</a:t>
            </a:r>
          </a:p>
          <a:p>
            <a:pPr algn="just">
              <a:buFont typeface="Wingdings" panose="05000000000000000000" pitchFamily="2" charset="2"/>
              <a:buChar char="Ø"/>
            </a:pPr>
            <a:r>
              <a:rPr lang="fi-FI"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Taivutussietoinen yksimuotokuitu (SM) ITU-T G.657:</a:t>
            </a:r>
          </a:p>
          <a:p>
            <a:pPr algn="just">
              <a:buFont typeface="Wingdings" panose="05000000000000000000" pitchFamily="2" charset="2"/>
              <a:buChar char="Ø"/>
            </a:pPr>
            <a:r>
              <a:rPr lang="fi-FI" sz="1600" kern="0"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Alhaisen dispersion yksimuotokuidut (NZDS) ITU-T G.655 ja ITU-T G.656:</a:t>
            </a:r>
            <a:endParaRPr lang="en-US" sz="1600" kern="100" spc="75"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buFont typeface="Symbol" panose="05050102010706020507" pitchFamily="18" charset="2"/>
              <a:buChar cha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Kuva 4">
            <a:extLst>
              <a:ext uri="{FF2B5EF4-FFF2-40B4-BE49-F238E27FC236}">
                <a16:creationId xmlns:a16="http://schemas.microsoft.com/office/drawing/2014/main" id="{61528788-D816-E7EC-64D0-6918B0D9D3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9188" y="3278642"/>
            <a:ext cx="4874217" cy="1999940"/>
          </a:xfrm>
          <a:prstGeom prst="rect">
            <a:avLst/>
          </a:prstGeom>
          <a:noFill/>
          <a:effectLst>
            <a:reflection blurRad="6350" stA="52000" endA="300" endPos="35000" dir="5400000" sy="-100000" algn="bl" rotWithShape="0"/>
          </a:effectLst>
        </p:spPr>
      </p:pic>
    </p:spTree>
    <p:extLst>
      <p:ext uri="{BB962C8B-B14F-4D97-AF65-F5344CB8AC3E}">
        <p14:creationId xmlns:p14="http://schemas.microsoft.com/office/powerpoint/2010/main" val="393064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Valokuitukaapelit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Valokuitukaapeli rakentuu erilaisista suojarakenteista, ensiö- ja toisiopäällysteistä. Kuitukaapelin käyttötarkoituksen mukaan. </a:t>
            </a:r>
          </a:p>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Kuitukaapelin on kestettävä varastoinnin, asennuksen ja käytön aikaiset rasitukset. Fyysisen kaapelin on suunniteltu kestävän ainakin 30 v. ja kaapelin täytyy säilyttää elinkaarensa aikana myös siirto ominaisuutensa</a:t>
            </a:r>
            <a:endParaRPr lang="en-US"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Symbol" panose="05050102010706020507" pitchFamily="18" charset="2"/>
              <a:buChar char=""/>
            </a:pP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4" name="Kuva 3">
            <a:extLst>
              <a:ext uri="{FF2B5EF4-FFF2-40B4-BE49-F238E27FC236}">
                <a16:creationId xmlns:a16="http://schemas.microsoft.com/office/drawing/2014/main" id="{B5234227-C5D6-5B9D-A270-7B3A303A6280}"/>
              </a:ext>
            </a:extLst>
          </p:cNvPr>
          <p:cNvPicPr>
            <a:picLocks noChangeAspect="1"/>
          </p:cNvPicPr>
          <p:nvPr/>
        </p:nvPicPr>
        <p:blipFill>
          <a:blip r:embed="rId3">
            <a:alphaModFix amt="35000"/>
          </a:blip>
          <a:stretch>
            <a:fillRect/>
          </a:stretch>
        </p:blipFill>
        <p:spPr>
          <a:xfrm>
            <a:off x="5047253" y="2056730"/>
            <a:ext cx="7144747" cy="4801270"/>
          </a:xfrm>
          <a:prstGeom prst="rect">
            <a:avLst/>
          </a:prstGeom>
          <a:effectLst>
            <a:softEdge rad="1270000"/>
          </a:effectLst>
        </p:spPr>
      </p:pic>
    </p:spTree>
    <p:extLst>
      <p:ext uri="{BB962C8B-B14F-4D97-AF65-F5344CB8AC3E}">
        <p14:creationId xmlns:p14="http://schemas.microsoft.com/office/powerpoint/2010/main" val="336990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5047253" y="2056730"/>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a:effectLst/>
                <a:latin typeface="Arial" panose="020B0604020202020204" pitchFamily="34" charset="0"/>
                <a:cs typeface="Arial" panose="020B0604020202020204" pitchFamily="34" charset="0"/>
              </a:rPr>
              <a:t>Valokuitukaapelit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151272" y="1075713"/>
            <a:ext cx="8534400" cy="3615267"/>
          </a:xfrm>
        </p:spPr>
        <p:txBody>
          <a:bodyPr>
            <a:noAutofit/>
          </a:bodyPr>
          <a:lstStyle/>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Sekä valokuidun ydin että kuori on valmistettu erittäin puhdistetusta piidioksidilasista.  </a:t>
            </a:r>
          </a:p>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Optinen kuitu valmistetaan piidioksidista kahdella menetelmällä. </a:t>
            </a:r>
          </a:p>
          <a:p>
            <a:pPr>
              <a:spcAft>
                <a:spcPts val="1200"/>
              </a:spcAft>
            </a:pPr>
            <a:r>
              <a:rPr lang="fi-FI" sz="2400" dirty="0">
                <a:solidFill>
                  <a:schemeClr val="bg1"/>
                </a:solidFill>
                <a:latin typeface="Arial" panose="020B0604020202020204" pitchFamily="34" charset="0"/>
                <a:ea typeface="Times New Roman" panose="02020603050405020304" pitchFamily="18" charset="0"/>
                <a:cs typeface="Arial" panose="020B0604020202020204" pitchFamily="34" charset="0"/>
              </a:rPr>
              <a:t>U</a:t>
            </a: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pokasmenetelmä, jossa jauhemaista piidioksidia sulatetaan, tuottaa rasvaisempia </a:t>
            </a:r>
            <a:r>
              <a:rPr lang="fi-FI" sz="2400" u="sng"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monimuotokuituja</a:t>
            </a:r>
          </a:p>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Höyrypinnoitusprosessi, joka luo kiinteän ytimen, ja vaipan, joka sitten kuumennetaan ja työstetään ohuemmaksi </a:t>
            </a:r>
            <a:r>
              <a:rPr lang="fi-FI" sz="2400" u="sng"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yksimuotokuiduksi</a:t>
            </a:r>
          </a:p>
          <a:p>
            <a:pPr>
              <a:spcAft>
                <a:spcPts val="1200"/>
              </a:spcAft>
            </a:pPr>
            <a:endParaRPr lang="fi-FI" sz="2400" u="sng"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spcAft>
                <a:spcPts val="1200"/>
              </a:spcAft>
            </a:pPr>
            <a:endPar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Tekstiruutu 5">
            <a:extLst>
              <a:ext uri="{FF2B5EF4-FFF2-40B4-BE49-F238E27FC236}">
                <a16:creationId xmlns:a16="http://schemas.microsoft.com/office/drawing/2014/main" id="{3CB7AC52-B160-286B-ACFC-3223A25776E9}"/>
              </a:ext>
            </a:extLst>
          </p:cNvPr>
          <p:cNvSpPr txBox="1"/>
          <p:nvPr/>
        </p:nvSpPr>
        <p:spPr>
          <a:xfrm>
            <a:off x="57487" y="6415650"/>
            <a:ext cx="7031066" cy="276999"/>
          </a:xfrm>
          <a:prstGeom prst="rect">
            <a:avLst/>
          </a:prstGeom>
          <a:noFill/>
        </p:spPr>
        <p:txBody>
          <a:bodyPr wrap="square">
            <a:spAutoFit/>
          </a:bodyPr>
          <a:lstStyle/>
          <a:p>
            <a:r>
              <a:rPr lang="fi-FI" sz="1200" dirty="0"/>
              <a:t>http://www.madehow.com/Volume-1/Optical-Fiber.html</a:t>
            </a:r>
          </a:p>
        </p:txBody>
      </p:sp>
      <p:pic>
        <p:nvPicPr>
          <p:cNvPr id="8" name="Kuva 7">
            <a:extLst>
              <a:ext uri="{FF2B5EF4-FFF2-40B4-BE49-F238E27FC236}">
                <a16:creationId xmlns:a16="http://schemas.microsoft.com/office/drawing/2014/main" id="{2B871381-4A9D-12C6-B2EF-5CE0C900EFE1}"/>
              </a:ext>
            </a:extLst>
          </p:cNvPr>
          <p:cNvPicPr>
            <a:picLocks noChangeAspect="1"/>
          </p:cNvPicPr>
          <p:nvPr/>
        </p:nvPicPr>
        <p:blipFill>
          <a:blip r:embed="rId4"/>
          <a:stretch>
            <a:fillRect/>
          </a:stretch>
        </p:blipFill>
        <p:spPr>
          <a:xfrm>
            <a:off x="7752861" y="175691"/>
            <a:ext cx="2771682" cy="2781062"/>
          </a:xfrm>
          <a:prstGeom prst="rect">
            <a:avLst/>
          </a:prstGeom>
          <a:effectLst>
            <a:softEdge rad="76200"/>
          </a:effectLst>
        </p:spPr>
      </p:pic>
      <p:pic>
        <p:nvPicPr>
          <p:cNvPr id="10" name="Kuva 9">
            <a:extLst>
              <a:ext uri="{FF2B5EF4-FFF2-40B4-BE49-F238E27FC236}">
                <a16:creationId xmlns:a16="http://schemas.microsoft.com/office/drawing/2014/main" id="{6B9BB0BA-EC86-3EF8-CC5C-881CDF5F8985}"/>
              </a:ext>
            </a:extLst>
          </p:cNvPr>
          <p:cNvPicPr>
            <a:picLocks noChangeAspect="1"/>
          </p:cNvPicPr>
          <p:nvPr/>
        </p:nvPicPr>
        <p:blipFill>
          <a:blip r:embed="rId5"/>
          <a:stretch>
            <a:fillRect/>
          </a:stretch>
        </p:blipFill>
        <p:spPr>
          <a:xfrm>
            <a:off x="8507770" y="3229385"/>
            <a:ext cx="3254914" cy="3216813"/>
          </a:xfrm>
          <a:prstGeom prst="rect">
            <a:avLst/>
          </a:prstGeom>
          <a:effectLst>
            <a:softEdge rad="50800"/>
          </a:effectLst>
        </p:spPr>
      </p:pic>
    </p:spTree>
    <p:extLst>
      <p:ext uri="{BB962C8B-B14F-4D97-AF65-F5344CB8AC3E}">
        <p14:creationId xmlns:p14="http://schemas.microsoft.com/office/powerpoint/2010/main" val="22857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5047253" y="2056730"/>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Valokuitukaapelit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Optinen kuitu suojataan heti valmistuksen yhteydessä ensiöpäällysteellä, yleensä akrylaattimuovilla. </a:t>
            </a:r>
          </a:p>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Ensiöpäällysteen tarkoitus on ensisijaisesti suojata valmistettua kuitua naarmuilta ja lialta. </a:t>
            </a:r>
          </a:p>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Ensiöpäällyste myös värjätään tässä vaiheessa, jotta kuitujen tunnistaminen olisi myöhemmässä vaiheessa helpompaa.</a:t>
            </a:r>
            <a:endParaRPr lang="en-US"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8284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5047253" y="2056730"/>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Valokuitukaapelit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Valokaapelit voidaan jakaa karkeasti kahteen pääluokkaan. Maahan asennettavat kaapelit ja sisätiloihin asennettavat kaapelit. </a:t>
            </a:r>
          </a:p>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Maakaapelit:</a:t>
            </a:r>
          </a:p>
          <a:p>
            <a:pPr>
              <a:spcAft>
                <a:spcPts val="1200"/>
              </a:spcAft>
              <a:buFont typeface="Wingdings" panose="05000000000000000000" pitchFamily="2" charset="2"/>
              <a:buChar char="Ø"/>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suoraan maahan asennettavat kaapelit</a:t>
            </a:r>
          </a:p>
          <a:p>
            <a:pPr>
              <a:spcAft>
                <a:spcPts val="1200"/>
              </a:spcAft>
              <a:buFont typeface="Wingdings" panose="05000000000000000000" pitchFamily="2" charset="2"/>
              <a:buChar char="Ø"/>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kanavakaapelit ja mikrokanavakaapelit</a:t>
            </a:r>
          </a:p>
          <a:p>
            <a:pPr>
              <a:spcAft>
                <a:spcPts val="1200"/>
              </a:spcAft>
              <a:buFont typeface="Wingdings" panose="05000000000000000000" pitchFamily="2" charset="2"/>
              <a:buChar char="Ø"/>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ilmakaapelit</a:t>
            </a:r>
          </a:p>
          <a:p>
            <a:pPr>
              <a:spcAft>
                <a:spcPts val="1200"/>
              </a:spcAft>
              <a:buFont typeface="Wingdings" panose="05000000000000000000" pitchFamily="2" charset="2"/>
              <a:buChar char="Ø"/>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vesistökaapelit</a:t>
            </a:r>
          </a:p>
        </p:txBody>
      </p:sp>
    </p:spTree>
    <p:extLst>
      <p:ext uri="{BB962C8B-B14F-4D97-AF65-F5344CB8AC3E}">
        <p14:creationId xmlns:p14="http://schemas.microsoft.com/office/powerpoint/2010/main" val="309976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Maakaapelit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160120"/>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Yleisesti maahan asennettavat kaapelit ovat rakenteeltaan hyvin maahan kaivuuta tai auraamista kestäviä kaapeleita.</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 Lujuus saavutetaan sopivilla kaapelin vaipparakenteilla, esim. keskiputkirakenne, poimutettu teräsnauhakerros ja teräslankaiset vetoelementit. (esim. FYOVD2PMU)</a:t>
            </a:r>
            <a:endPar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4" name="Kuva 3">
            <a:extLst>
              <a:ext uri="{FF2B5EF4-FFF2-40B4-BE49-F238E27FC236}">
                <a16:creationId xmlns:a16="http://schemas.microsoft.com/office/drawing/2014/main" id="{52111941-A5A2-CB1D-1C24-73474032337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510587"/>
            <a:ext cx="5887546" cy="2407361"/>
          </a:xfrm>
          <a:prstGeom prst="rect">
            <a:avLst/>
          </a:prstGeom>
          <a:noFill/>
          <a:effectLst>
            <a:softEdge rad="127000"/>
          </a:effectLst>
        </p:spPr>
      </p:pic>
    </p:spTree>
    <p:extLst>
      <p:ext uri="{BB962C8B-B14F-4D97-AF65-F5344CB8AC3E}">
        <p14:creationId xmlns:p14="http://schemas.microsoft.com/office/powerpoint/2010/main" val="650873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Kanavakaapelit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Kanavaan- tai muuhun maanalaiseen putkitukseen asennettavat kaapelityypit ovat pääsääntöisesti ilman metallivahvikkeita.</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Kerratuissa ja urarunkorakenteisissa kaapeleissa vetoelementit ovat yleensä metallittomia ja kaapelisydämen keskellä on tyypillisesti lasikuidulla vahvistetusta muovista valmistettu vahvike</a:t>
            </a:r>
            <a:endPar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Kuva 5">
            <a:extLst>
              <a:ext uri="{FF2B5EF4-FFF2-40B4-BE49-F238E27FC236}">
                <a16:creationId xmlns:a16="http://schemas.microsoft.com/office/drawing/2014/main" id="{58A06879-00DF-B03B-3805-D51E5943D535}"/>
              </a:ext>
            </a:extLst>
          </p:cNvPr>
          <p:cNvPicPr>
            <a:picLocks noChangeAspect="1"/>
          </p:cNvPicPr>
          <p:nvPr/>
        </p:nvPicPr>
        <p:blipFill>
          <a:blip r:embed="rId4"/>
          <a:stretch>
            <a:fillRect/>
          </a:stretch>
        </p:blipFill>
        <p:spPr>
          <a:xfrm>
            <a:off x="5534301" y="3786792"/>
            <a:ext cx="6253404" cy="1915172"/>
          </a:xfrm>
          <a:prstGeom prst="rect">
            <a:avLst/>
          </a:prstGeom>
          <a:effectLst>
            <a:softEdge rad="127000"/>
          </a:effectLst>
        </p:spPr>
      </p:pic>
    </p:spTree>
    <p:extLst>
      <p:ext uri="{BB962C8B-B14F-4D97-AF65-F5344CB8AC3E}">
        <p14:creationId xmlns:p14="http://schemas.microsoft.com/office/powerpoint/2010/main" val="9467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Ilmakaapelit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Ilmakaapeleissa vetoelementtinä toimii perinteisesti kannatinköysi. Se on sinkitystä teräslangasta valmistettu vaijeri. </a:t>
            </a:r>
          </a:p>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Esimerkkinä FYOHBMUK tai FYOMUK (K=”killu”), molemmat kaapelit ovat ns. 8-rakenteisia, kaapelin nimitys tulee kaapelin ulkomuodosta. </a:t>
            </a:r>
          </a:p>
          <a:p>
            <a:pPr>
              <a:spcAft>
                <a:spcPts val="1200"/>
              </a:spcAft>
            </a:pPr>
            <a:r>
              <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Nykyään käytetään myös itsekantavaa metallitonta kuitukaapelia ADDS (All Dielectrig Self Supporting), joka kestää 50–100 m pylväsvälin.</a:t>
            </a:r>
          </a:p>
        </p:txBody>
      </p:sp>
      <p:pic>
        <p:nvPicPr>
          <p:cNvPr id="4" name="Kuva 3">
            <a:extLst>
              <a:ext uri="{FF2B5EF4-FFF2-40B4-BE49-F238E27FC236}">
                <a16:creationId xmlns:a16="http://schemas.microsoft.com/office/drawing/2014/main" id="{24977388-C7B4-D044-4276-A5D481251625}"/>
              </a:ext>
            </a:extLst>
          </p:cNvPr>
          <p:cNvPicPr>
            <a:picLocks noChangeAspect="1"/>
          </p:cNvPicPr>
          <p:nvPr/>
        </p:nvPicPr>
        <p:blipFill>
          <a:blip r:embed="rId4"/>
          <a:stretch>
            <a:fillRect/>
          </a:stretch>
        </p:blipFill>
        <p:spPr>
          <a:xfrm>
            <a:off x="6660842" y="4026673"/>
            <a:ext cx="4969768" cy="1967726"/>
          </a:xfrm>
          <a:prstGeom prst="rect">
            <a:avLst/>
          </a:prstGeom>
          <a:effectLst>
            <a:softEdge rad="127000"/>
          </a:effectLst>
        </p:spPr>
      </p:pic>
    </p:spTree>
    <p:extLst>
      <p:ext uri="{BB962C8B-B14F-4D97-AF65-F5344CB8AC3E}">
        <p14:creationId xmlns:p14="http://schemas.microsoft.com/office/powerpoint/2010/main" val="267928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Vesistökaapelit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Vesistökaapelit ovat rakenteeltaan hyvin vedeltä ja veden paineelta suojattuja, vaikka vikatapauksissa vettä pyrkisikin kaapelirakenteen sisälle.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Vesitiiviysrakenteet eli paisuva-aineiset rakenteet, nauhat ja langat ovatkin syrjäyttäneet vanhat geeli ja rasva täytteiset kaapelit.</a:t>
            </a:r>
            <a:endParaRPr lang="fi-FI"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Kuva 5">
            <a:extLst>
              <a:ext uri="{FF2B5EF4-FFF2-40B4-BE49-F238E27FC236}">
                <a16:creationId xmlns:a16="http://schemas.microsoft.com/office/drawing/2014/main" id="{2C32823A-58BC-56F7-B27A-853B62CE47D0}"/>
              </a:ext>
            </a:extLst>
          </p:cNvPr>
          <p:cNvPicPr>
            <a:picLocks noChangeAspect="1"/>
          </p:cNvPicPr>
          <p:nvPr/>
        </p:nvPicPr>
        <p:blipFill>
          <a:blip r:embed="rId4"/>
          <a:stretch>
            <a:fillRect/>
          </a:stretch>
        </p:blipFill>
        <p:spPr>
          <a:xfrm>
            <a:off x="6227328" y="3918373"/>
            <a:ext cx="5651334" cy="1137917"/>
          </a:xfrm>
          <a:prstGeom prst="rect">
            <a:avLst/>
          </a:prstGeom>
          <a:effectLst>
            <a:softEdge rad="127000"/>
          </a:effectLst>
        </p:spPr>
      </p:pic>
    </p:spTree>
    <p:extLst>
      <p:ext uri="{BB962C8B-B14F-4D97-AF65-F5344CB8AC3E}">
        <p14:creationId xmlns:p14="http://schemas.microsoft.com/office/powerpoint/2010/main" val="293599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effectLst/>
                <a:latin typeface="Arial" panose="020B0604020202020204" pitchFamily="34" charset="0"/>
                <a:cs typeface="Arial" panose="020B0604020202020204" pitchFamily="34" charset="0"/>
              </a:rPr>
              <a:t>Mikrokanavakaapelit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Mikrokanavakaapelit ovat tarkoitettu puhallettavaksi niille tarkoitettuihin ja mitoitettuihin mikrokanavaputkiin.</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Kaapelin läpimitta yleisesti  n. 1,1-3,5mm.</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Kuidun pinnalla piioksidiakrylaatti. Ensiopäällyste UV-kovettuva akrylaatti ja kuidun vaippa matalakitkainen polyolefiini.</a:t>
            </a:r>
          </a:p>
        </p:txBody>
      </p:sp>
      <p:pic>
        <p:nvPicPr>
          <p:cNvPr id="4" name="Kuva 3" descr="Image with no description">
            <a:extLst>
              <a:ext uri="{FF2B5EF4-FFF2-40B4-BE49-F238E27FC236}">
                <a16:creationId xmlns:a16="http://schemas.microsoft.com/office/drawing/2014/main" id="{7F0627BE-E335-2D32-D1C2-E55939981E2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86738" y="3121075"/>
            <a:ext cx="2732514" cy="2732514"/>
          </a:xfrm>
          <a:prstGeom prst="rect">
            <a:avLst/>
          </a:prstGeom>
          <a:noFill/>
          <a:ln>
            <a:noFill/>
          </a:ln>
          <a:effectLst>
            <a:softEdge rad="127000"/>
          </a:effectLst>
        </p:spPr>
      </p:pic>
    </p:spTree>
    <p:extLst>
      <p:ext uri="{BB962C8B-B14F-4D97-AF65-F5344CB8AC3E}">
        <p14:creationId xmlns:p14="http://schemas.microsoft.com/office/powerpoint/2010/main" val="222985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fontScale="90000"/>
          </a:bodyPr>
          <a:lstStyle/>
          <a:p>
            <a:pPr marL="914400" lvl="2">
              <a:lnSpc>
                <a:spcPct val="150000"/>
              </a:lnSpc>
              <a:spcAft>
                <a:spcPts val="1200"/>
              </a:spcAft>
            </a:pPr>
            <a:r>
              <a:rPr lang="fi-FI" sz="3600" b="1">
                <a:effectLst/>
                <a:latin typeface="Arial" panose="020B0604020202020204" pitchFamily="34" charset="0"/>
                <a:cs typeface="Arial" panose="020B0604020202020204" pitchFamily="34" charset="0"/>
              </a:rPr>
              <a:t>Mikroputkitekniikka, </a:t>
            </a:r>
            <a:br>
              <a:rPr lang="fi-FI" sz="3600" b="1">
                <a:effectLst/>
                <a:latin typeface="Arial" panose="020B0604020202020204" pitchFamily="34" charset="0"/>
                <a:cs typeface="Arial" panose="020B0604020202020204" pitchFamily="34" charset="0"/>
              </a:rPr>
            </a:br>
            <a:r>
              <a:rPr lang="fi-FI" sz="3600" b="1">
                <a:effectLst/>
                <a:latin typeface="Arial" panose="020B0604020202020204" pitchFamily="34" charset="0"/>
                <a:cs typeface="Arial" panose="020B0604020202020204" pitchFamily="34" charset="0"/>
              </a:rPr>
              <a:t>mikroputket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Mikroputket ovat tyypillisesti</a:t>
            </a:r>
            <a:r>
              <a:rPr lang="fi-FI" sz="2400" i="1" dirty="0">
                <a:effectLst/>
                <a:latin typeface="Arial" panose="020B0604020202020204" pitchFamily="34" charset="0"/>
                <a:ea typeface="Times New Roman" panose="02020603050405020304" pitchFamily="18" charset="0"/>
                <a:cs typeface="Arial" panose="020B0604020202020204" pitchFamily="34" charset="0"/>
              </a:rPr>
              <a:t> </a:t>
            </a:r>
            <a:r>
              <a:rPr lang="fi-FI" sz="2400" dirty="0">
                <a:effectLst/>
                <a:latin typeface="Arial" panose="020B0604020202020204" pitchFamily="34" charset="0"/>
                <a:ea typeface="Times New Roman" panose="02020603050405020304" pitchFamily="18" charset="0"/>
                <a:cs typeface="Arial" panose="020B0604020202020204" pitchFamily="34" charset="0"/>
              </a:rPr>
              <a:t>ulkomitoiltaan 5–25 mm ja putken sisähalkaisijan ollessa 2,5-20mm.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Mikrokuidut asennetaankin yleisesti 1-24 putkea sisältäviin putkinippuihin.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Putkinipun toinen pää asennetaan ensiöjakamoon, siitä toisiojakamoon/katukaappiin, josta sitten putkinipusta jaetaan oma putki kiinteistöihin.</a:t>
            </a:r>
          </a:p>
        </p:txBody>
      </p:sp>
      <p:pic>
        <p:nvPicPr>
          <p:cNvPr id="6" name="Kuva 5">
            <a:extLst>
              <a:ext uri="{FF2B5EF4-FFF2-40B4-BE49-F238E27FC236}">
                <a16:creationId xmlns:a16="http://schemas.microsoft.com/office/drawing/2014/main" id="{AC48E7E2-5B36-8120-C7C0-4D907F831A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90954" y="3429000"/>
            <a:ext cx="3324081" cy="2885405"/>
          </a:xfrm>
          <a:prstGeom prst="rect">
            <a:avLst/>
          </a:prstGeom>
          <a:noFill/>
          <a:effectLst>
            <a:softEdge rad="127000"/>
          </a:effectLst>
        </p:spPr>
      </p:pic>
    </p:spTree>
    <p:extLst>
      <p:ext uri="{BB962C8B-B14F-4D97-AF65-F5344CB8AC3E}">
        <p14:creationId xmlns:p14="http://schemas.microsoft.com/office/powerpoint/2010/main" val="51057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Mikrokaapelin puhaltaminen</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Mikrokanavatekniikka soveltuu parhaiten tyypillisesti alueisiin ja kohteisiin, joissa lopullisten asiakkaiden tai kiinteistöjen määrää on vaikea arvioida etukäteen.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Myös verkon laajennustoimenpiteet ovat helpompia esim. laajennettaessa verkkoa eteenpäin</a:t>
            </a:r>
            <a:r>
              <a:rPr lang="fi-FI" sz="1800" dirty="0">
                <a:effectLst/>
                <a:latin typeface="Arial" panose="020B0604020202020204" pitchFamily="34" charset="0"/>
                <a:ea typeface="Times New Roman" panose="02020603050405020304" pitchFamily="18" charset="0"/>
                <a:cs typeface="Arial" panose="020B0604020202020204" pitchFamily="34" charset="0"/>
              </a:rPr>
              <a:t>. </a:t>
            </a:r>
            <a:endParaRPr lang="fi-FI"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5799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Mikrokaapelin puhaltaminen</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Kuituputkiniput kaivetaan kaivinkonetta käyttäen suoraan kaivettuun kaapeliojaan tai auraamalla.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Puhallustekniikka soveltuu hyvin erikokoisten kaapeleiden asentamiseen ja käytännössä kuidun puhaltaminen voidaan suorittaa mihin vuodenaikaan tahansa</a:t>
            </a:r>
            <a:r>
              <a:rPr lang="fi-FI" sz="2400" dirty="0">
                <a:latin typeface="Arial" panose="020B0604020202020204" pitchFamily="34" charset="0"/>
                <a:ea typeface="Times New Roman" panose="02020603050405020304" pitchFamily="18" charset="0"/>
                <a:cs typeface="Arial" panose="020B0604020202020204" pitchFamily="34" charset="0"/>
              </a:rPr>
              <a:t> </a:t>
            </a:r>
            <a:r>
              <a:rPr lang="fi-FI" sz="2400" dirty="0">
                <a:effectLst/>
                <a:latin typeface="Arial" panose="020B0604020202020204" pitchFamily="34" charset="0"/>
                <a:ea typeface="Times New Roman" panose="02020603050405020304" pitchFamily="18" charset="0"/>
                <a:cs typeface="Arial" panose="020B0604020202020204" pitchFamily="34" charset="0"/>
              </a:rPr>
              <a:t>ottaen kuitenkin huomioon kuitujen asennus lämpötilat.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Mikrokanavatekniikka on yleistynyt viimevuosina juuri ”kuitu kotiin” eli FTTH-asennusten yleistyttyä.</a:t>
            </a:r>
          </a:p>
        </p:txBody>
      </p:sp>
    </p:spTree>
    <p:extLst>
      <p:ext uri="{BB962C8B-B14F-4D97-AF65-F5344CB8AC3E}">
        <p14:creationId xmlns:p14="http://schemas.microsoft.com/office/powerpoint/2010/main" val="356527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Mikrokaapelin puhaltaminen</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669216" y="-774598"/>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Puhallustekniikan periaate</a:t>
            </a:r>
          </a:p>
        </p:txBody>
      </p:sp>
      <p:pic>
        <p:nvPicPr>
          <p:cNvPr id="4" name="Kuva 3">
            <a:extLst>
              <a:ext uri="{FF2B5EF4-FFF2-40B4-BE49-F238E27FC236}">
                <a16:creationId xmlns:a16="http://schemas.microsoft.com/office/drawing/2014/main" id="{A9F41B6F-92B1-65B6-3F30-05941BFBB4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0488" y="1537927"/>
            <a:ext cx="8905025" cy="3466679"/>
          </a:xfrm>
          <a:prstGeom prst="rect">
            <a:avLst/>
          </a:prstGeom>
          <a:noFill/>
          <a:effectLst>
            <a:softEdge rad="127000"/>
          </a:effectLst>
        </p:spPr>
      </p:pic>
    </p:spTree>
    <p:extLst>
      <p:ext uri="{BB962C8B-B14F-4D97-AF65-F5344CB8AC3E}">
        <p14:creationId xmlns:p14="http://schemas.microsoft.com/office/powerpoint/2010/main" val="206694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Sisäkaapelit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Sisäkaapelit ovat ensiö- ja toisiovaipaltaan kevytrakenteisimpia kuin ulkokaapelit.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Näiden kaapeleiden rakenteet ovat usein sellaiset, että ne voidaan päättää suoraan esimerkiksi kiinteistön teletilan paneeleihin tai muihin päätekoteloihin.</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Sisäkaapeleiden paloluokka on tiukempi.</a:t>
            </a:r>
          </a:p>
        </p:txBody>
      </p:sp>
      <p:pic>
        <p:nvPicPr>
          <p:cNvPr id="4" name="Kuva 3" descr="Close-up of several cables&#10;&#10;Description automatically generated">
            <a:extLst>
              <a:ext uri="{FF2B5EF4-FFF2-40B4-BE49-F238E27FC236}">
                <a16:creationId xmlns:a16="http://schemas.microsoft.com/office/drawing/2014/main" id="{A8503AA1-EECA-3E90-A737-C3BED93379DE}"/>
              </a:ext>
            </a:extLst>
          </p:cNvPr>
          <p:cNvPicPr>
            <a:picLocks noChangeAspect="1"/>
          </p:cNvPicPr>
          <p:nvPr/>
        </p:nvPicPr>
        <p:blipFill>
          <a:blip r:embed="rId4"/>
          <a:stretch>
            <a:fillRect/>
          </a:stretch>
        </p:blipFill>
        <p:spPr>
          <a:xfrm>
            <a:off x="5827656" y="3562722"/>
            <a:ext cx="5362265" cy="1849220"/>
          </a:xfrm>
          <a:prstGeom prst="rect">
            <a:avLst/>
          </a:prstGeom>
          <a:effectLst>
            <a:softEdge rad="127000"/>
          </a:effectLst>
        </p:spPr>
      </p:pic>
    </p:spTree>
    <p:extLst>
      <p:ext uri="{BB962C8B-B14F-4D97-AF65-F5344CB8AC3E}">
        <p14:creationId xmlns:p14="http://schemas.microsoft.com/office/powerpoint/2010/main" val="3833659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reflection blurRad="6350" stA="52000" endA="300" endPos="35000" dir="5400000" sy="-100000" algn="bl" rotWithShape="0"/>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110837" y="4948430"/>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Liittimet häntä- ja kytkentäkuiduissa</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404295" y="279063"/>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Kuituliittimiä käytetään kohteissa, joissa kytkentää joudutaan toistuvasti tai ajoittain avaamaan.</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Tyypillisesti liitosvaimennus on yksimuoto- ja monimuotokuiduilla alle 0.20 dB.</a:t>
            </a:r>
          </a:p>
        </p:txBody>
      </p:sp>
      <p:pic>
        <p:nvPicPr>
          <p:cNvPr id="6" name="Kuva 5">
            <a:extLst>
              <a:ext uri="{FF2B5EF4-FFF2-40B4-BE49-F238E27FC236}">
                <a16:creationId xmlns:a16="http://schemas.microsoft.com/office/drawing/2014/main" id="{D7E4EBA5-0E2E-F372-9C16-48A1B2F32E56}"/>
              </a:ext>
            </a:extLst>
          </p:cNvPr>
          <p:cNvPicPr>
            <a:picLocks noChangeAspect="1"/>
          </p:cNvPicPr>
          <p:nvPr/>
        </p:nvPicPr>
        <p:blipFill>
          <a:blip r:embed="rId4"/>
          <a:stretch>
            <a:fillRect/>
          </a:stretch>
        </p:blipFill>
        <p:spPr>
          <a:xfrm>
            <a:off x="6487890" y="2930986"/>
            <a:ext cx="4901609" cy="2152075"/>
          </a:xfrm>
          <a:prstGeom prst="rect">
            <a:avLst/>
          </a:prstGeom>
          <a:effectLst>
            <a:reflection blurRad="6350" stA="52000" endA="300" endPos="35000" dir="5400000" sy="-100000" algn="bl" rotWithShape="0"/>
            <a:softEdge rad="63500"/>
          </a:effectLst>
        </p:spPr>
      </p:pic>
    </p:spTree>
    <p:extLst>
      <p:ext uri="{BB962C8B-B14F-4D97-AF65-F5344CB8AC3E}">
        <p14:creationId xmlns:p14="http://schemas.microsoft.com/office/powerpoint/2010/main" val="402875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reflection blurRad="6350" stA="52000" endA="300" endPos="35000" dir="5400000" sy="-100000" algn="bl" rotWithShape="0"/>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110837" y="4948430"/>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Liittimet häntä- ja kytkentäkuiduissa</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404295" y="279063"/>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Optinen liitos muodostuu kahdesta liittimestä, jotka kohdistettaessa liitinadapterin avulla lukittuvat paikoilleen ja muodostavat vastakkain asettuessaan tiiviin liitoksen.</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Yleisin liittimen perusrakenne on holkkiliitin</a:t>
            </a:r>
          </a:p>
        </p:txBody>
      </p:sp>
      <p:pic>
        <p:nvPicPr>
          <p:cNvPr id="4" name="Kuva 3">
            <a:extLst>
              <a:ext uri="{FF2B5EF4-FFF2-40B4-BE49-F238E27FC236}">
                <a16:creationId xmlns:a16="http://schemas.microsoft.com/office/drawing/2014/main" id="{DDB32ACF-792E-15B4-23E8-A216FA994618}"/>
              </a:ext>
            </a:extLst>
          </p:cNvPr>
          <p:cNvPicPr>
            <a:picLocks noChangeAspect="1"/>
          </p:cNvPicPr>
          <p:nvPr/>
        </p:nvPicPr>
        <p:blipFill>
          <a:blip r:embed="rId4"/>
          <a:stretch>
            <a:fillRect/>
          </a:stretch>
        </p:blipFill>
        <p:spPr>
          <a:xfrm>
            <a:off x="6884165" y="2766472"/>
            <a:ext cx="4109060" cy="2255716"/>
          </a:xfrm>
          <a:prstGeom prst="rect">
            <a:avLst/>
          </a:prstGeom>
          <a:effectLst>
            <a:reflection blurRad="6350" stA="52000" endA="300" endPos="35000" dir="5400000" sy="-100000" algn="bl" rotWithShape="0"/>
            <a:softEdge rad="63500"/>
          </a:effectLst>
        </p:spPr>
      </p:pic>
    </p:spTree>
    <p:extLst>
      <p:ext uri="{BB962C8B-B14F-4D97-AF65-F5344CB8AC3E}">
        <p14:creationId xmlns:p14="http://schemas.microsoft.com/office/powerpoint/2010/main" val="4037403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reflection blurRad="6350" stA="52000" endA="300" endPos="35000" dir="5400000" sy="-100000" algn="bl" rotWithShape="0"/>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110837" y="4948430"/>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Liittimet häntä- ja kytkentäkuiduissa</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404295" y="279063"/>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Ferrulen hiontatapoja on nykyään optisissa kaapelointijärjestelmissä olemassa neljä, mutta käytännössä vain näitä kahta käytetään:</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 Ultra PC-hionta (UPC)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Angeled PC-hionta (APC).</a:t>
            </a:r>
          </a:p>
        </p:txBody>
      </p:sp>
      <p:pic>
        <p:nvPicPr>
          <p:cNvPr id="6" name="Kuva 5">
            <a:extLst>
              <a:ext uri="{FF2B5EF4-FFF2-40B4-BE49-F238E27FC236}">
                <a16:creationId xmlns:a16="http://schemas.microsoft.com/office/drawing/2014/main" id="{967BE29C-03E2-020D-4DB0-0E153C536B06}"/>
              </a:ext>
            </a:extLst>
          </p:cNvPr>
          <p:cNvPicPr>
            <a:picLocks noChangeAspect="1"/>
          </p:cNvPicPr>
          <p:nvPr/>
        </p:nvPicPr>
        <p:blipFill>
          <a:blip r:embed="rId4"/>
          <a:stretch>
            <a:fillRect/>
          </a:stretch>
        </p:blipFill>
        <p:spPr>
          <a:xfrm>
            <a:off x="6417780" y="2412533"/>
            <a:ext cx="4797794" cy="1102274"/>
          </a:xfrm>
          <a:prstGeom prst="rect">
            <a:avLst/>
          </a:prstGeom>
          <a:effectLst>
            <a:reflection blurRad="6350" stA="52000" endA="300" endPos="35000" dir="5400000" sy="-100000" algn="bl" rotWithShape="0"/>
            <a:softEdge rad="38100"/>
          </a:effectLst>
        </p:spPr>
      </p:pic>
      <p:pic>
        <p:nvPicPr>
          <p:cNvPr id="7" name="Kuva 6">
            <a:extLst>
              <a:ext uri="{FF2B5EF4-FFF2-40B4-BE49-F238E27FC236}">
                <a16:creationId xmlns:a16="http://schemas.microsoft.com/office/drawing/2014/main" id="{40DB7BC4-4FD8-7829-675D-1F81310960F4}"/>
              </a:ext>
            </a:extLst>
          </p:cNvPr>
          <p:cNvPicPr>
            <a:picLocks noChangeAspect="1"/>
          </p:cNvPicPr>
          <p:nvPr/>
        </p:nvPicPr>
        <p:blipFill>
          <a:blip r:embed="rId5"/>
          <a:stretch>
            <a:fillRect/>
          </a:stretch>
        </p:blipFill>
        <p:spPr>
          <a:xfrm>
            <a:off x="6417780" y="4043815"/>
            <a:ext cx="4791871" cy="1347333"/>
          </a:xfrm>
          <a:prstGeom prst="rect">
            <a:avLst/>
          </a:prstGeom>
          <a:effectLst>
            <a:reflection blurRad="6350" stA="52000" endA="300" endPos="35000" dir="5400000" sy="-100000" algn="bl" rotWithShape="0"/>
            <a:softEdge rad="38100"/>
          </a:effectLst>
        </p:spPr>
      </p:pic>
    </p:spTree>
    <p:extLst>
      <p:ext uri="{BB962C8B-B14F-4D97-AF65-F5344CB8AC3E}">
        <p14:creationId xmlns:p14="http://schemas.microsoft.com/office/powerpoint/2010/main" val="79585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Valokuitukaapeleiden </a:t>
            </a:r>
            <a:br>
              <a:rPr lang="fi-FI" sz="3600" b="1" dirty="0">
                <a:latin typeface="Arial" panose="020B0604020202020204" pitchFamily="34" charset="0"/>
                <a:cs typeface="Arial" panose="020B0604020202020204" pitchFamily="34" charset="0"/>
              </a:rPr>
            </a:br>
            <a:r>
              <a:rPr lang="fi-FI" sz="3600" b="1" dirty="0">
                <a:latin typeface="Arial" panose="020B0604020202020204" pitchFamily="34" charset="0"/>
                <a:cs typeface="Arial" panose="020B0604020202020204" pitchFamily="34" charset="0"/>
              </a:rPr>
              <a:t>paloturvallisuus</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Standardissa EN 13501-6 on kaapelit määritelty seitsemään eri paloluokkaan:</a:t>
            </a:r>
          </a:p>
          <a:p>
            <a:pPr>
              <a:spcAft>
                <a:spcPts val="120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A</a:t>
            </a:r>
            <a:r>
              <a:rPr lang="en-US"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en-US" sz="2400" dirty="0">
                <a:effectLst/>
                <a:latin typeface="Arial" panose="020B0604020202020204" pitchFamily="34" charset="0"/>
                <a:ea typeface="Times New Roman" panose="02020603050405020304" pitchFamily="18" charset="0"/>
                <a:cs typeface="Arial" panose="020B0604020202020204" pitchFamily="34" charset="0"/>
              </a:rPr>
              <a:t>, B1</a:t>
            </a:r>
            <a:r>
              <a:rPr lang="en-US"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en-US" sz="2400" dirty="0">
                <a:effectLst/>
                <a:latin typeface="Arial" panose="020B0604020202020204" pitchFamily="34" charset="0"/>
                <a:ea typeface="Times New Roman" panose="02020603050405020304" pitchFamily="18" charset="0"/>
                <a:cs typeface="Arial" panose="020B0604020202020204" pitchFamily="34" charset="0"/>
              </a:rPr>
              <a:t>, B2</a:t>
            </a:r>
            <a:r>
              <a:rPr lang="en-US"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en-US" sz="2400" dirty="0">
                <a:effectLst/>
                <a:latin typeface="Arial" panose="020B0604020202020204" pitchFamily="34" charset="0"/>
                <a:ea typeface="Times New Roman" panose="02020603050405020304" pitchFamily="18" charset="0"/>
                <a:cs typeface="Arial" panose="020B0604020202020204" pitchFamily="34" charset="0"/>
              </a:rPr>
              <a:t>, C</a:t>
            </a:r>
            <a:r>
              <a:rPr lang="en-US"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en-US" sz="2400" dirty="0">
                <a:effectLst/>
                <a:latin typeface="Arial" panose="020B0604020202020204" pitchFamily="34" charset="0"/>
                <a:ea typeface="Times New Roman" panose="02020603050405020304" pitchFamily="18" charset="0"/>
                <a:cs typeface="Arial" panose="020B0604020202020204" pitchFamily="34" charset="0"/>
              </a:rPr>
              <a:t>, D</a:t>
            </a:r>
            <a:r>
              <a:rPr lang="en-US"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en-US" sz="2400" dirty="0">
                <a:effectLst/>
                <a:latin typeface="Arial" panose="020B0604020202020204" pitchFamily="34" charset="0"/>
                <a:ea typeface="Times New Roman" panose="02020603050405020304" pitchFamily="18" charset="0"/>
                <a:cs typeface="Arial" panose="020B0604020202020204" pitchFamily="34" charset="0"/>
              </a:rPr>
              <a:t>, E</a:t>
            </a:r>
            <a:r>
              <a:rPr lang="en-US"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en-US" sz="2400" dirty="0">
                <a:effectLst/>
                <a:latin typeface="Arial" panose="020B0604020202020204" pitchFamily="34" charset="0"/>
                <a:ea typeface="Times New Roman" panose="02020603050405020304" pitchFamily="18" charset="0"/>
                <a:cs typeface="Arial" panose="020B0604020202020204" pitchFamily="34" charset="0"/>
              </a:rPr>
              <a:t> ja F</a:t>
            </a:r>
            <a:r>
              <a:rPr lang="en-US" sz="2400" baseline="-25000" dirty="0">
                <a:effectLst/>
                <a:latin typeface="Arial" panose="020B0604020202020204" pitchFamily="34" charset="0"/>
                <a:ea typeface="Times New Roman" panose="02020603050405020304" pitchFamily="18" charset="0"/>
                <a:cs typeface="Arial" panose="020B0604020202020204" pitchFamily="34" charset="0"/>
              </a:rPr>
              <a:t>ca</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A</a:t>
            </a:r>
            <a:r>
              <a:rPr lang="fi-FI"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fi-FI" sz="2400" dirty="0">
                <a:effectLst/>
                <a:latin typeface="Arial" panose="020B0604020202020204" pitchFamily="34" charset="0"/>
                <a:ea typeface="Times New Roman" panose="02020603050405020304" pitchFamily="18" charset="0"/>
                <a:cs typeface="Arial" panose="020B0604020202020204" pitchFamily="34" charset="0"/>
              </a:rPr>
              <a:t>-luokka on näistä kaapeleiden paloluokista tiukin, lähes palamattomista aineista tehtyjä. F</a:t>
            </a:r>
            <a:r>
              <a:rPr lang="fi-FI"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fi-FI" sz="2400" dirty="0">
                <a:effectLst/>
                <a:latin typeface="Arial" panose="020B0604020202020204" pitchFamily="34" charset="0"/>
                <a:ea typeface="Times New Roman" panose="02020603050405020304" pitchFamily="18" charset="0"/>
                <a:cs typeface="Arial" panose="020B0604020202020204" pitchFamily="34" charset="0"/>
              </a:rPr>
              <a:t>-luokalle ei ole määritelty mitään erityisiä paloluokkavaatimuksia tai niitä ei tunneta tai se ei täytä luokan E</a:t>
            </a:r>
            <a:r>
              <a:rPr lang="fi-FI" sz="2400" baseline="-25000" dirty="0">
                <a:effectLst/>
                <a:latin typeface="Arial" panose="020B0604020202020204" pitchFamily="34" charset="0"/>
                <a:ea typeface="Times New Roman" panose="02020603050405020304" pitchFamily="18" charset="0"/>
                <a:cs typeface="Arial" panose="020B0604020202020204" pitchFamily="34" charset="0"/>
              </a:rPr>
              <a:t>ca</a:t>
            </a:r>
            <a:r>
              <a:rPr lang="fi-FI" sz="2400" dirty="0">
                <a:effectLst/>
                <a:latin typeface="Arial" panose="020B0604020202020204" pitchFamily="34" charset="0"/>
                <a:ea typeface="Times New Roman" panose="02020603050405020304" pitchFamily="18" charset="0"/>
                <a:cs typeface="Arial" panose="020B0604020202020204" pitchFamily="34" charset="0"/>
              </a:rPr>
              <a:t>-vaatimuksia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7" name="Kuva 6">
            <a:extLst>
              <a:ext uri="{FF2B5EF4-FFF2-40B4-BE49-F238E27FC236}">
                <a16:creationId xmlns:a16="http://schemas.microsoft.com/office/drawing/2014/main" id="{CB713227-251B-1D7B-7C08-39ADFDC116B3}"/>
              </a:ext>
            </a:extLst>
          </p:cNvPr>
          <p:cNvPicPr>
            <a:picLocks noChangeAspect="1"/>
          </p:cNvPicPr>
          <p:nvPr/>
        </p:nvPicPr>
        <p:blipFill>
          <a:blip r:embed="rId4"/>
          <a:stretch>
            <a:fillRect/>
          </a:stretch>
        </p:blipFill>
        <p:spPr>
          <a:xfrm>
            <a:off x="6407953" y="3721965"/>
            <a:ext cx="5290084" cy="2828539"/>
          </a:xfrm>
          <a:prstGeom prst="rect">
            <a:avLst/>
          </a:prstGeom>
          <a:effectLst>
            <a:softEdge rad="127000"/>
          </a:effectLst>
        </p:spPr>
      </p:pic>
    </p:spTree>
    <p:extLst>
      <p:ext uri="{BB962C8B-B14F-4D97-AF65-F5344CB8AC3E}">
        <p14:creationId xmlns:p14="http://schemas.microsoft.com/office/powerpoint/2010/main" val="674469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110837" y="3711297"/>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Valokuitukaapeleiden </a:t>
            </a:r>
            <a:br>
              <a:rPr lang="fi-FI" sz="3600" b="1" dirty="0">
                <a:latin typeface="Arial" panose="020B0604020202020204" pitchFamily="34" charset="0"/>
                <a:cs typeface="Arial" panose="020B0604020202020204" pitchFamily="34" charset="0"/>
              </a:rPr>
            </a:br>
            <a:r>
              <a:rPr lang="fi-FI" sz="3600" b="1" dirty="0">
                <a:latin typeface="Arial" panose="020B0604020202020204" pitchFamily="34" charset="0"/>
                <a:cs typeface="Arial" panose="020B0604020202020204" pitchFamily="34" charset="0"/>
              </a:rPr>
              <a:t>merkinnät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Valokuitukaapelin kuoreen on painettu kyseisen kaapelityypin tiedot.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Suomessa käytettävät tyyppimerkinnät muodostuvat kahdesta osasta:</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anose="05050102010706020507" pitchFamily="18" charset="2"/>
              <a:buChar char=""/>
            </a:pPr>
            <a:r>
              <a:rPr lang="fi-FI" sz="2400" dirty="0">
                <a:effectLst/>
                <a:latin typeface="Arial" panose="020B0604020202020204" pitchFamily="34" charset="0"/>
                <a:ea typeface="Times New Roman" panose="02020603050405020304" pitchFamily="18" charset="0"/>
                <a:cs typeface="Arial" panose="020B0604020202020204" pitchFamily="34" charset="0"/>
              </a:rPr>
              <a:t>kaapelirakenteen ilmoittava osa (F = Fiber)</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spcAft>
                <a:spcPts val="1200"/>
              </a:spcAft>
              <a:buFont typeface="Symbol" panose="05050102010706020507" pitchFamily="18" charset="2"/>
              <a:buChar char=""/>
            </a:pPr>
            <a:r>
              <a:rPr lang="fi-FI" sz="2400" dirty="0">
                <a:effectLst/>
                <a:latin typeface="Arial" panose="020B0604020202020204" pitchFamily="34" charset="0"/>
                <a:ea typeface="Times New Roman" panose="02020603050405020304" pitchFamily="18" charset="0"/>
                <a:cs typeface="Arial" panose="020B0604020202020204" pitchFamily="34" charset="0"/>
              </a:rPr>
              <a:t>kuitutiedot osoittava osa</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spcAft>
                <a:spcPts val="1200"/>
              </a:spcAft>
            </a:pP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Kuva 5" descr="Kuva, joka sisältää kohteen kaapeli, liitin, letku, piha-&#10;&#10;Kuvaus luotu automaattisesti">
            <a:extLst>
              <a:ext uri="{FF2B5EF4-FFF2-40B4-BE49-F238E27FC236}">
                <a16:creationId xmlns:a16="http://schemas.microsoft.com/office/drawing/2014/main" id="{32E704A4-39B5-7D01-95AD-82A21B6440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7532132" y="1811864"/>
            <a:ext cx="1675207" cy="6858000"/>
          </a:xfrm>
          <a:prstGeom prst="rect">
            <a:avLst/>
          </a:prstGeom>
          <a:effectLst>
            <a:softEdge rad="127000"/>
          </a:effectLst>
        </p:spPr>
      </p:pic>
      <p:pic>
        <p:nvPicPr>
          <p:cNvPr id="4" name="Kuva 3">
            <a:extLst>
              <a:ext uri="{FF2B5EF4-FFF2-40B4-BE49-F238E27FC236}">
                <a16:creationId xmlns:a16="http://schemas.microsoft.com/office/drawing/2014/main" id="{4165CAF1-734A-3CE4-1ACE-E28304F7C912}"/>
              </a:ext>
            </a:extLst>
          </p:cNvPr>
          <p:cNvPicPr>
            <a:picLocks noChangeAspect="1"/>
          </p:cNvPicPr>
          <p:nvPr/>
        </p:nvPicPr>
        <p:blipFill>
          <a:blip r:embed="rId5"/>
          <a:stretch>
            <a:fillRect/>
          </a:stretch>
        </p:blipFill>
        <p:spPr>
          <a:xfrm>
            <a:off x="6978654" y="2140303"/>
            <a:ext cx="4855824" cy="914624"/>
          </a:xfrm>
          <a:prstGeom prst="rect">
            <a:avLst/>
          </a:prstGeom>
        </p:spPr>
      </p:pic>
    </p:spTree>
    <p:extLst>
      <p:ext uri="{BB962C8B-B14F-4D97-AF65-F5344CB8AC3E}">
        <p14:creationId xmlns:p14="http://schemas.microsoft.com/office/powerpoint/2010/main" val="53743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Valokuitukaapeleiden </a:t>
            </a:r>
            <a:br>
              <a:rPr lang="fi-FI" sz="3600" b="1" dirty="0">
                <a:latin typeface="Arial" panose="020B0604020202020204" pitchFamily="34" charset="0"/>
                <a:cs typeface="Arial" panose="020B0604020202020204" pitchFamily="34" charset="0"/>
              </a:rPr>
            </a:br>
            <a:r>
              <a:rPr lang="fi-FI" sz="3600" b="1" dirty="0">
                <a:latin typeface="Arial" panose="020B0604020202020204" pitchFamily="34" charset="0"/>
                <a:cs typeface="Arial" panose="020B0604020202020204" pitchFamily="34" charset="0"/>
              </a:rPr>
              <a:t>merkinnät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Valokuitukaapelin kuoreen on painettu kyseisen kaapelityypin tiedot. Suomessa käytettävät tyyppimerkinnät muodostuvat kahdesta osasta:</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anose="05050102010706020507" pitchFamily="18" charset="2"/>
              <a:buChar char=""/>
            </a:pPr>
            <a:r>
              <a:rPr lang="fi-FI" sz="2400" dirty="0">
                <a:effectLst/>
                <a:latin typeface="Arial" panose="020B0604020202020204" pitchFamily="34" charset="0"/>
                <a:ea typeface="Times New Roman" panose="02020603050405020304" pitchFamily="18" charset="0"/>
                <a:cs typeface="Arial" panose="020B0604020202020204" pitchFamily="34" charset="0"/>
              </a:rPr>
              <a:t>kaapelirakenteen ilmoittava osa</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spcAft>
                <a:spcPts val="1200"/>
              </a:spcAft>
              <a:buFont typeface="Symbol" panose="05050102010706020507" pitchFamily="18" charset="2"/>
              <a:buChar char=""/>
            </a:pPr>
            <a:r>
              <a:rPr lang="fi-FI" sz="2400" dirty="0">
                <a:effectLst/>
                <a:latin typeface="Arial" panose="020B0604020202020204" pitchFamily="34" charset="0"/>
                <a:ea typeface="Times New Roman" panose="02020603050405020304" pitchFamily="18" charset="0"/>
                <a:cs typeface="Arial" panose="020B0604020202020204" pitchFamily="34" charset="0"/>
              </a:rPr>
              <a:t>kuitutiedot osoittava osa</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spcAft>
                <a:spcPts val="1200"/>
              </a:spcAft>
            </a:pP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Kuva 5" descr="Kuva, joka sisältää kohteen kaapeli, liitin, letku, piha-&#10;&#10;Kuvaus luotu automaattisesti">
            <a:extLst>
              <a:ext uri="{FF2B5EF4-FFF2-40B4-BE49-F238E27FC236}">
                <a16:creationId xmlns:a16="http://schemas.microsoft.com/office/drawing/2014/main" id="{32E704A4-39B5-7D01-95AD-82A21B644009}"/>
              </a:ext>
            </a:extLst>
          </p:cNvPr>
          <p:cNvPicPr>
            <a:picLocks noChangeAspect="1"/>
          </p:cNvPicPr>
          <p:nvPr/>
        </p:nvPicPr>
        <p:blipFill>
          <a:blip r:embed="rId4">
            <a:alphaModFix amt="47000"/>
            <a:extLst>
              <a:ext uri="{28A0092B-C50C-407E-A947-70E740481C1C}">
                <a14:useLocalDpi xmlns:a14="http://schemas.microsoft.com/office/drawing/2010/main" val="0"/>
              </a:ext>
            </a:extLst>
          </a:blip>
          <a:stretch>
            <a:fillRect/>
          </a:stretch>
        </p:blipFill>
        <p:spPr>
          <a:xfrm rot="16200000">
            <a:off x="7377193" y="348342"/>
            <a:ext cx="1675207" cy="6858000"/>
          </a:xfrm>
          <a:prstGeom prst="rect">
            <a:avLst/>
          </a:prstGeom>
          <a:effectLst>
            <a:softEdge rad="127000"/>
          </a:effectLst>
        </p:spPr>
      </p:pic>
      <p:pic>
        <p:nvPicPr>
          <p:cNvPr id="4" name="Kuva 3">
            <a:extLst>
              <a:ext uri="{FF2B5EF4-FFF2-40B4-BE49-F238E27FC236}">
                <a16:creationId xmlns:a16="http://schemas.microsoft.com/office/drawing/2014/main" id="{4165CAF1-734A-3CE4-1ACE-E28304F7C912}"/>
              </a:ext>
            </a:extLst>
          </p:cNvPr>
          <p:cNvPicPr>
            <a:picLocks noChangeAspect="1"/>
          </p:cNvPicPr>
          <p:nvPr/>
        </p:nvPicPr>
        <p:blipFill>
          <a:blip r:embed="rId5"/>
          <a:stretch>
            <a:fillRect/>
          </a:stretch>
        </p:blipFill>
        <p:spPr>
          <a:xfrm>
            <a:off x="7423428" y="2226454"/>
            <a:ext cx="3560373" cy="670618"/>
          </a:xfrm>
          <a:prstGeom prst="rect">
            <a:avLst/>
          </a:prstGeom>
        </p:spPr>
      </p:pic>
      <p:pic>
        <p:nvPicPr>
          <p:cNvPr id="7" name="Kuva 6">
            <a:extLst>
              <a:ext uri="{FF2B5EF4-FFF2-40B4-BE49-F238E27FC236}">
                <a16:creationId xmlns:a16="http://schemas.microsoft.com/office/drawing/2014/main" id="{B19CECD3-31E3-269E-D028-AA6469EBFF82}"/>
              </a:ext>
            </a:extLst>
          </p:cNvPr>
          <p:cNvPicPr>
            <a:picLocks noChangeAspect="1"/>
          </p:cNvPicPr>
          <p:nvPr/>
        </p:nvPicPr>
        <p:blipFill>
          <a:blip r:embed="rId6"/>
          <a:stretch>
            <a:fillRect/>
          </a:stretch>
        </p:blipFill>
        <p:spPr>
          <a:xfrm>
            <a:off x="7423428" y="4680755"/>
            <a:ext cx="3603048" cy="1609483"/>
          </a:xfrm>
          <a:prstGeom prst="rect">
            <a:avLst/>
          </a:prstGeom>
        </p:spPr>
      </p:pic>
    </p:spTree>
    <p:extLst>
      <p:ext uri="{BB962C8B-B14F-4D97-AF65-F5344CB8AC3E}">
        <p14:creationId xmlns:p14="http://schemas.microsoft.com/office/powerpoint/2010/main" val="138386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Valokuitukaapeleiden </a:t>
            </a:r>
            <a:br>
              <a:rPr lang="fi-FI" sz="3600" b="1" dirty="0">
                <a:latin typeface="Arial" panose="020B0604020202020204" pitchFamily="34" charset="0"/>
                <a:cs typeface="Arial" panose="020B0604020202020204" pitchFamily="34" charset="0"/>
              </a:rPr>
            </a:br>
            <a:r>
              <a:rPr lang="fi-FI" sz="3600" b="1" dirty="0">
                <a:latin typeface="Arial" panose="020B0604020202020204" pitchFamily="34" charset="0"/>
                <a:cs typeface="Arial" panose="020B0604020202020204" pitchFamily="34" charset="0"/>
              </a:rPr>
              <a:t>merkinnät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Tyyppimerkinnän toinen osa ilmoittaa kaapelissa olevien kuitujen määrän, kuitujen tyypin ja mahdollisesti ryhmärakenteen ja kuitujen siirto ominaisuudet. Kuitujen lohkojen määrä ja lohkossa olevien kuitujen määrä esim. 8x12. Kuidun tyyppimerkintä ilmoitetaan tämän merkinnän jälkeen</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Kuva 5" descr="Kuva, joka sisältää kohteen kaapeli, liitin, letku, piha-&#10;&#10;Kuvaus luotu automaattisesti">
            <a:extLst>
              <a:ext uri="{FF2B5EF4-FFF2-40B4-BE49-F238E27FC236}">
                <a16:creationId xmlns:a16="http://schemas.microsoft.com/office/drawing/2014/main" id="{32E704A4-39B5-7D01-95AD-82A21B6440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7377193" y="348342"/>
            <a:ext cx="1675207" cy="6858000"/>
          </a:xfrm>
          <a:prstGeom prst="rect">
            <a:avLst/>
          </a:prstGeom>
          <a:effectLst>
            <a:softEdge rad="127000"/>
          </a:effectLst>
        </p:spPr>
      </p:pic>
      <p:pic>
        <p:nvPicPr>
          <p:cNvPr id="8" name="Picture 1419734540">
            <a:extLst>
              <a:ext uri="{FF2B5EF4-FFF2-40B4-BE49-F238E27FC236}">
                <a16:creationId xmlns:a16="http://schemas.microsoft.com/office/drawing/2014/main" id="{82F3D560-F8E4-C8E1-5F40-5E7726E2195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83054" y="4868864"/>
            <a:ext cx="4739882" cy="1577731"/>
          </a:xfrm>
          <a:prstGeom prst="rect">
            <a:avLst/>
          </a:prstGeom>
          <a:noFill/>
          <a:ln>
            <a:noFill/>
          </a:ln>
        </p:spPr>
      </p:pic>
    </p:spTree>
    <p:extLst>
      <p:ext uri="{BB962C8B-B14F-4D97-AF65-F5344CB8AC3E}">
        <p14:creationId xmlns:p14="http://schemas.microsoft.com/office/powerpoint/2010/main" val="131123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Valokuitujen </a:t>
            </a:r>
            <a:br>
              <a:rPr lang="fi-FI" sz="3600" b="1" dirty="0">
                <a:latin typeface="Arial" panose="020B0604020202020204" pitchFamily="34" charset="0"/>
                <a:cs typeface="Arial" panose="020B0604020202020204" pitchFamily="34" charset="0"/>
              </a:rPr>
            </a:br>
            <a:r>
              <a:rPr lang="fi-FI" sz="3600" b="1" dirty="0">
                <a:latin typeface="Arial" panose="020B0604020202020204" pitchFamily="34" charset="0"/>
                <a:cs typeface="Arial" panose="020B0604020202020204" pitchFamily="34" charset="0"/>
              </a:rPr>
              <a:t>värijärjestelmät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352124" y="76418"/>
            <a:ext cx="8534400" cy="3615267"/>
          </a:xfrm>
        </p:spPr>
        <p:txBody>
          <a:bodyPr>
            <a:noAutofit/>
          </a:bodyPr>
          <a:lstStyle/>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Suomessa käytetään yleisesti FIN2012 12-värijärjestelmää kuitunippujen ja kuitujen erottelemiseksi toisistaan. </a:t>
            </a: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ANSI/TIA 598-C yhdysvaltalainen standardi on yleinen maailmalla käytetty värijärjestelmä</a:t>
            </a:r>
          </a:p>
        </p:txBody>
      </p:sp>
      <p:pic>
        <p:nvPicPr>
          <p:cNvPr id="4" name="Kuva 3">
            <a:extLst>
              <a:ext uri="{FF2B5EF4-FFF2-40B4-BE49-F238E27FC236}">
                <a16:creationId xmlns:a16="http://schemas.microsoft.com/office/drawing/2014/main" id="{322C68D5-14EC-0C93-19A5-5E702C754377}"/>
              </a:ext>
            </a:extLst>
          </p:cNvPr>
          <p:cNvPicPr>
            <a:picLocks noChangeAspect="1"/>
          </p:cNvPicPr>
          <p:nvPr/>
        </p:nvPicPr>
        <p:blipFill>
          <a:blip r:embed="rId4"/>
          <a:stretch>
            <a:fillRect/>
          </a:stretch>
        </p:blipFill>
        <p:spPr>
          <a:xfrm>
            <a:off x="6284685" y="2896038"/>
            <a:ext cx="5203679" cy="2728142"/>
          </a:xfrm>
          <a:prstGeom prst="rect">
            <a:avLst/>
          </a:prstGeom>
          <a:effectLst>
            <a:softEdge rad="127000"/>
          </a:effectLst>
        </p:spPr>
      </p:pic>
    </p:spTree>
    <p:extLst>
      <p:ext uri="{BB962C8B-B14F-4D97-AF65-F5344CB8AC3E}">
        <p14:creationId xmlns:p14="http://schemas.microsoft.com/office/powerpoint/2010/main" val="285164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2B1A214-520E-67C2-E5E4-288D06618B7D}"/>
              </a:ext>
            </a:extLst>
          </p:cNvPr>
          <p:cNvPicPr>
            <a:picLocks noChangeAspect="1"/>
          </p:cNvPicPr>
          <p:nvPr/>
        </p:nvPicPr>
        <p:blipFill>
          <a:blip r:embed="rId3">
            <a:alphaModFix amt="35000"/>
          </a:blip>
          <a:stretch>
            <a:fillRect/>
          </a:stretch>
        </p:blipFill>
        <p:spPr>
          <a:xfrm>
            <a:off x="4936416" y="2086697"/>
            <a:ext cx="7144747" cy="4801270"/>
          </a:xfrm>
          <a:prstGeom prst="rect">
            <a:avLst/>
          </a:prstGeom>
          <a:effectLst>
            <a:softEdge rad="1270000"/>
          </a:effectLst>
        </p:spPr>
      </p:pic>
      <p:sp>
        <p:nvSpPr>
          <p:cNvPr id="2" name="Otsikko 1">
            <a:extLst>
              <a:ext uri="{FF2B5EF4-FFF2-40B4-BE49-F238E27FC236}">
                <a16:creationId xmlns:a16="http://schemas.microsoft.com/office/drawing/2014/main" id="{1456B36C-119B-DD48-85F7-0ECF4BE0BE89}"/>
              </a:ext>
            </a:extLst>
          </p:cNvPr>
          <p:cNvSpPr>
            <a:spLocks noGrp="1"/>
          </p:cNvSpPr>
          <p:nvPr>
            <p:ph type="title"/>
          </p:nvPr>
        </p:nvSpPr>
        <p:spPr>
          <a:xfrm>
            <a:off x="518595" y="4487332"/>
            <a:ext cx="8534400" cy="1507067"/>
          </a:xfrm>
        </p:spPr>
        <p:txBody>
          <a:bodyPr>
            <a:normAutofit fontScale="90000"/>
          </a:bodyPr>
          <a:lstStyle/>
          <a:p>
            <a:pPr marL="914400" lvl="2">
              <a:lnSpc>
                <a:spcPct val="150000"/>
              </a:lnSpc>
              <a:spcAft>
                <a:spcPts val="1200"/>
              </a:spcAft>
            </a:pPr>
            <a:r>
              <a:rPr lang="fi-FI" sz="3600" b="1" dirty="0">
                <a:latin typeface="Arial" panose="020B0604020202020204" pitchFamily="34" charset="0"/>
                <a:cs typeface="Arial" panose="020B0604020202020204" pitchFamily="34" charset="0"/>
              </a:rPr>
              <a:t>Suunnittelun</a:t>
            </a:r>
            <a:br>
              <a:rPr lang="fi-FI" sz="3600" b="1" dirty="0">
                <a:latin typeface="Arial" panose="020B0604020202020204" pitchFamily="34" charset="0"/>
                <a:cs typeface="Arial" panose="020B0604020202020204" pitchFamily="34" charset="0"/>
              </a:rPr>
            </a:br>
            <a:r>
              <a:rPr lang="fi-FI" sz="3600" b="1" dirty="0">
                <a:latin typeface="Arial" panose="020B0604020202020204" pitchFamily="34" charset="0"/>
                <a:cs typeface="Arial" panose="020B0604020202020204" pitchFamily="34" charset="0"/>
              </a:rPr>
              <a:t>yleisperiaatteet</a:t>
            </a:r>
            <a:endParaRPr lang="en-US" sz="3600" b="1"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49052F5-4F8B-7CD5-07E9-4BA1EEDF0872}"/>
              </a:ext>
            </a:extLst>
          </p:cNvPr>
          <p:cNvSpPr>
            <a:spLocks noGrp="1"/>
          </p:cNvSpPr>
          <p:nvPr>
            <p:ph idx="1"/>
          </p:nvPr>
        </p:nvSpPr>
        <p:spPr>
          <a:xfrm>
            <a:off x="518595" y="411405"/>
            <a:ext cx="8534400" cy="3615267"/>
          </a:xfrm>
        </p:spPr>
        <p:txBody>
          <a:bodyPr>
            <a:noAutofit/>
          </a:bodyPr>
          <a:lstStyle/>
          <a:p>
            <a:pPr>
              <a:spcAft>
                <a:spcPts val="1200"/>
              </a:spcAft>
            </a:pPr>
            <a:r>
              <a:rPr lang="fi-FI" sz="2400" dirty="0">
                <a:effectLst/>
                <a:latin typeface="Arial" panose="020B0604020202020204" pitchFamily="34" charset="0"/>
                <a:cs typeface="Arial" panose="020B0604020202020204" pitchFamily="34" charset="0"/>
              </a:rPr>
              <a:t>Asennettavien kuitujen minimimäärät</a:t>
            </a:r>
            <a:endParaRPr lang="en-US" sz="2400" dirty="0">
              <a:effectLst/>
              <a:latin typeface="Arial" panose="020B0604020202020204" pitchFamily="34" charset="0"/>
              <a:cs typeface="Arial" panose="020B0604020202020204" pitchFamily="34" charset="0"/>
            </a:endParaRPr>
          </a:p>
          <a:p>
            <a:pPr>
              <a:spcAft>
                <a:spcPts val="1200"/>
              </a:spcAft>
            </a:pPr>
            <a:r>
              <a:rPr lang="fi-FI" sz="2400" dirty="0">
                <a:effectLst/>
                <a:latin typeface="Arial" panose="020B0604020202020204" pitchFamily="34" charset="0"/>
                <a:ea typeface="Times New Roman" panose="02020603050405020304" pitchFamily="18" charset="0"/>
                <a:cs typeface="Arial" panose="020B0604020202020204" pitchFamily="34" charset="0"/>
              </a:rPr>
              <a:t>Riippuu asutuksen tiheydestä, muodosta, talotyypeistä</a:t>
            </a:r>
          </a:p>
          <a:p>
            <a:pPr algn="just">
              <a:buFont typeface="Wingdings" panose="05000000000000000000" pitchFamily="2" charset="2"/>
              <a:buChar char="Ø"/>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Operaattorin syöttökaapeloinnista, operaattorin aluekeskuksesta tms.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Kaapeloitavan alueen ensiöjakamon kaapeloinnista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1200"/>
              </a:spcAft>
              <a:buFont typeface="Wingdings" panose="05000000000000000000" pitchFamily="2" charset="2"/>
              <a:buChar char="Ø"/>
            </a:pPr>
            <a:r>
              <a:rPr lang="fi-FI" sz="1800" dirty="0">
                <a:effectLst/>
                <a:latin typeface="Calibri" panose="020F0502020204030204" pitchFamily="34" charset="0"/>
                <a:ea typeface="Times New Roman" panose="02020603050405020304" pitchFamily="18" charset="0"/>
                <a:cs typeface="Times New Roman" panose="02020603050405020304" pitchFamily="18" charset="0"/>
              </a:rPr>
              <a:t>Toisiojakamoiden (katujakamoiden) kaapeloinneista ja niistä edelleen kiinteistöihin</a:t>
            </a:r>
          </a:p>
          <a:p>
            <a:pPr algn="just">
              <a:spcAft>
                <a:spcPts val="1200"/>
              </a:spcAft>
              <a:buFont typeface="Wingdings" panose="05000000000000000000" pitchFamily="2" charset="2"/>
              <a:buChar char="Ø"/>
            </a:pPr>
            <a:r>
              <a:rPr lang="fi-FI" sz="2400" dirty="0">
                <a:effectLst/>
                <a:latin typeface="Calibri" panose="020F0502020204030204" pitchFamily="34" charset="0"/>
                <a:ea typeface="Times New Roman" panose="02020603050405020304" pitchFamily="18" charset="0"/>
                <a:cs typeface="Times New Roman" panose="02020603050405020304" pitchFamily="18" charset="0"/>
              </a:rPr>
              <a:t>Perustuu Traficomin määräykseen 65.</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a:spcAft>
                <a:spcPts val="1200"/>
              </a:spcAft>
            </a:pPr>
            <a:endParaRPr lang="fi-FI"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Kuva 5">
            <a:extLst>
              <a:ext uri="{FF2B5EF4-FFF2-40B4-BE49-F238E27FC236}">
                <a16:creationId xmlns:a16="http://schemas.microsoft.com/office/drawing/2014/main" id="{634880AC-F10B-7C3B-21F2-0DBAADA7F663}"/>
              </a:ext>
            </a:extLst>
          </p:cNvPr>
          <p:cNvPicPr>
            <a:picLocks noChangeAspect="1"/>
          </p:cNvPicPr>
          <p:nvPr/>
        </p:nvPicPr>
        <p:blipFill>
          <a:blip r:embed="rId4"/>
          <a:stretch>
            <a:fillRect/>
          </a:stretch>
        </p:blipFill>
        <p:spPr>
          <a:xfrm>
            <a:off x="5861701" y="3408141"/>
            <a:ext cx="5811704" cy="2586258"/>
          </a:xfrm>
          <a:prstGeom prst="rect">
            <a:avLst/>
          </a:prstGeom>
          <a:effectLst>
            <a:softEdge rad="127000"/>
          </a:effectLst>
        </p:spPr>
      </p:pic>
    </p:spTree>
    <p:extLst>
      <p:ext uri="{BB962C8B-B14F-4D97-AF65-F5344CB8AC3E}">
        <p14:creationId xmlns:p14="http://schemas.microsoft.com/office/powerpoint/2010/main" val="130162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ektori">
  <a:themeElements>
    <a:clrScheme name="Sektori">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ktori">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ktori">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TM02900771[[fn=Sektori]]</Template>
  <TotalTime>541</TotalTime>
  <Words>2699</Words>
  <Application>Microsoft Office PowerPoint</Application>
  <PresentationFormat>Laajakuva</PresentationFormat>
  <Paragraphs>244</Paragraphs>
  <Slides>34</Slides>
  <Notes>33</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34</vt:i4>
      </vt:variant>
    </vt:vector>
  </HeadingPairs>
  <TitlesOfParts>
    <vt:vector size="41" baseType="lpstr">
      <vt:lpstr>Arial</vt:lpstr>
      <vt:lpstr>Calibri</vt:lpstr>
      <vt:lpstr>Century Gothic</vt:lpstr>
      <vt:lpstr>Symbol</vt:lpstr>
      <vt:lpstr>Wingdings</vt:lpstr>
      <vt:lpstr>Wingdings 3</vt:lpstr>
      <vt:lpstr>Sektori</vt:lpstr>
      <vt:lpstr>VAlokuituverkot</vt:lpstr>
      <vt:lpstr>Historia</vt:lpstr>
      <vt:lpstr>Nykyaikaisen valokuidun alkuvaiheet</vt:lpstr>
      <vt:lpstr>Nykyaikaisen valokuidun alkuvaiheet</vt:lpstr>
      <vt:lpstr>Virstanpylväät</vt:lpstr>
      <vt:lpstr>Optiset kuidut  perusteet</vt:lpstr>
      <vt:lpstr>Optiset kuidut perusteet</vt:lpstr>
      <vt:lpstr>Optiset kuidut  perusteet</vt:lpstr>
      <vt:lpstr>Kuitujen perustyypit</vt:lpstr>
      <vt:lpstr>Astettais-taitekertoiminen  monimuotokuitu</vt:lpstr>
      <vt:lpstr>Yksimuotokuidut</vt:lpstr>
      <vt:lpstr>Valokuitukaapelit</vt:lpstr>
      <vt:lpstr>Valokuitukaapelit</vt:lpstr>
      <vt:lpstr>Valokuitukaapelit</vt:lpstr>
      <vt:lpstr>Valokuitukaapelit</vt:lpstr>
      <vt:lpstr>Maakaapelit</vt:lpstr>
      <vt:lpstr>Kanavakaapelit</vt:lpstr>
      <vt:lpstr>Ilmakaapelit</vt:lpstr>
      <vt:lpstr>Vesistökaapelit</vt:lpstr>
      <vt:lpstr>Mikrokanavakaapelit</vt:lpstr>
      <vt:lpstr>Mikroputkitekniikka,  mikroputket</vt:lpstr>
      <vt:lpstr>Mikrokaapelin puhaltaminen</vt:lpstr>
      <vt:lpstr>Mikrokaapelin puhaltaminen</vt:lpstr>
      <vt:lpstr>Mikrokaapelin puhaltaminen</vt:lpstr>
      <vt:lpstr>Sisäkaapelit</vt:lpstr>
      <vt:lpstr>Liittimet häntä- ja kytkentäkuiduissa</vt:lpstr>
      <vt:lpstr>Liittimet häntä- ja kytkentäkuiduissa</vt:lpstr>
      <vt:lpstr>Liittimet häntä- ja kytkentäkuiduissa</vt:lpstr>
      <vt:lpstr>Valokuitukaapeleiden  paloturvallisuus</vt:lpstr>
      <vt:lpstr>Valokuitukaapeleiden  merkinnät</vt:lpstr>
      <vt:lpstr>Valokuitukaapeleiden  merkinnät</vt:lpstr>
      <vt:lpstr>Valokuitukaapeleiden  merkinnät</vt:lpstr>
      <vt:lpstr>Valokuitujen  värijärjestelmät</vt:lpstr>
      <vt:lpstr>Suunnittelun yleisperiaatteet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VAlokuituverkot</dc:title>
  <dc:creator>Kai Myllyniemi</dc:creator>
  <cp:lastModifiedBy>Kai Myllyniemi</cp:lastModifiedBy>
  <cp:revision>5</cp:revision>
  <dcterms:created xsi:type="dcterms:W3CDTF">2023-10-01T09:14:57Z</dcterms:created>
  <dcterms:modified xsi:type="dcterms:W3CDTF">2023-11-25T15:34:31Z</dcterms:modified>
</cp:coreProperties>
</file>