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7" r:id="rId3"/>
    <p:sldId id="264" r:id="rId4"/>
    <p:sldId id="258" r:id="rId5"/>
    <p:sldId id="271" r:id="rId6"/>
    <p:sldId id="265" r:id="rId7"/>
    <p:sldId id="280" r:id="rId8"/>
    <p:sldId id="276" r:id="rId9"/>
    <p:sldId id="278" r:id="rId10"/>
    <p:sldId id="281" r:id="rId11"/>
    <p:sldId id="283" r:id="rId12"/>
    <p:sldId id="263" r:id="rId13"/>
    <p:sldId id="257" r:id="rId14"/>
    <p:sldId id="261" r:id="rId15"/>
    <p:sldId id="260" r:id="rId16"/>
    <p:sldId id="262" r:id="rId17"/>
    <p:sldId id="269" r:id="rId18"/>
    <p:sldId id="277" r:id="rId19"/>
    <p:sldId id="268" r:id="rId20"/>
    <p:sldId id="273" r:id="rId21"/>
    <p:sldId id="274" r:id="rId22"/>
    <p:sldId id="275" r:id="rId23"/>
    <p:sldId id="272" r:id="rId24"/>
    <p:sldId id="259" r:id="rId25"/>
    <p:sldId id="282" r:id="rId26"/>
    <p:sldId id="284" r:id="rId27"/>
    <p:sldId id="266" r:id="rId28"/>
  </p:sldIdLst>
  <p:sldSz cx="9144000" cy="6858000" type="screen4x3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5" autoAdjust="0"/>
    <p:restoredTop sz="94643" autoAdjust="0"/>
  </p:normalViewPr>
  <p:slideViewPr>
    <p:cSldViewPr>
      <p:cViewPr varScale="1">
        <p:scale>
          <a:sx n="110" d="100"/>
          <a:sy n="110" d="100"/>
        </p:scale>
        <p:origin x="19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444" y="-11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7A7E9-74FB-4DFC-97C2-4F8416845819}" type="datetimeFigureOut">
              <a:rPr lang="fi-FI" smtClean="0"/>
              <a:t>31.10.2014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25289-30B8-4D24-B1CD-034552DD5D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840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694C6-B548-458E-A3ED-418A06B45880}" type="datetimeFigureOut">
              <a:rPr lang="fi-FI" smtClean="0"/>
              <a:t>31.10.2014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E3645-8715-4913-A455-74DFCD9A0F7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1651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556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 Makean syönti ruokailun yhteydessä Ei  ole yhtä haitallista hampaille kuin  erikseen syötynä</a:t>
            </a:r>
            <a:r>
              <a:rPr lang="fi-FI" baseline="0" dirty="0" smtClean="0"/>
              <a:t> välipalojen ja aterioiden lomassa. 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037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aseline="0" dirty="0" smtClean="0"/>
              <a:t>100g karkkia on 68g sokeria eli kuvassa molemmissa pinoissa on saman verran sokeria.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693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Kuvan ukossa on 2000kilokaloria.</a:t>
            </a:r>
            <a:r>
              <a:rPr lang="fi-FI" baseline="0" dirty="0" smtClean="0"/>
              <a:t> Koostuu Juustosämpylästä 73g, Suklaasta 100g, Pikkuleivistä 58g, Taffeleita33g Myslipatukat 44g,Suklaamunaa 30g, Vihreä kuula </a:t>
            </a:r>
            <a:r>
              <a:rPr lang="fi-FI" baseline="0" dirty="0" err="1" smtClean="0"/>
              <a:t>marmelaadit</a:t>
            </a:r>
            <a:r>
              <a:rPr lang="fi-FI" baseline="0" dirty="0" smtClean="0"/>
              <a:t> 20g. Karkit 78g. Yhteensä Vajaa. 500g </a:t>
            </a:r>
            <a:r>
              <a:rPr lang="fi-FI" baseline="0" dirty="0" err="1" smtClean="0"/>
              <a:t>tavaraa.Kaikki</a:t>
            </a:r>
            <a:r>
              <a:rPr lang="fi-FI" baseline="0" dirty="0" smtClean="0"/>
              <a:t> sokeria ja rasvaa sekä </a:t>
            </a:r>
            <a:r>
              <a:rPr lang="fi-FI" baseline="0" dirty="0" err="1" smtClean="0"/>
              <a:t>vaaleaaviljaa</a:t>
            </a:r>
            <a:r>
              <a:rPr lang="fi-FI" baseline="0" dirty="0" smtClean="0"/>
              <a:t> sisältäviä tuotteita..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2788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Tässä</a:t>
            </a:r>
            <a:r>
              <a:rPr lang="fi-FI" baseline="0" dirty="0" smtClean="0"/>
              <a:t> kuvassa 500g kasviksia. (</a:t>
            </a:r>
            <a:r>
              <a:rPr lang="fi-FI" baseline="0" dirty="0" err="1" smtClean="0"/>
              <a:t>-Ruisleipä</a:t>
            </a:r>
            <a:r>
              <a:rPr lang="fi-FI" baseline="0" dirty="0" smtClean="0"/>
              <a:t>) Hyvät välipalavaihtoehdot. Ruisleipää 30g, Appelsiiniä 168g kuorineen, 73g kaalia, paprikaa81g, lie15g kuorineen, tomaattia47g, porkkanaa 26g,kurkkua 66g ja 2 kurpitsan siementä.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147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Patogeeninen –sairauksia aiheuttava.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513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Harjaus häiritsee plakin pintaa ja hidastaa</a:t>
            </a:r>
            <a:r>
              <a:rPr lang="fi-FI" baseline="0" dirty="0" smtClean="0"/>
              <a:t> karieksen etenemistä.  </a:t>
            </a:r>
          </a:p>
          <a:p>
            <a:endParaRPr lang="fi-FI" baseline="0" dirty="0" smtClean="0"/>
          </a:p>
          <a:p>
            <a:r>
              <a:rPr lang="fi-FI" baseline="0" dirty="0" smtClean="0"/>
              <a:t>Sokerin syönnin  ja muiden jalostettujen </a:t>
            </a:r>
            <a:r>
              <a:rPr lang="fi-FI" baseline="0" dirty="0" err="1" smtClean="0"/>
              <a:t>hiilihytraattien</a:t>
            </a:r>
            <a:r>
              <a:rPr lang="fi-FI" baseline="0" dirty="0" smtClean="0"/>
              <a:t> syöntiä vähennetään. Bakteerit eivät saa ravintoa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0206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Hammaskivi on hampaan pinnalle saostunut palkki joka koostuu bakteereista. Hammaskivi tarjoaa huokoisen pinnan</a:t>
            </a:r>
            <a:r>
              <a:rPr lang="fi-FI" baseline="0" dirty="0" smtClean="0"/>
              <a:t> johon bakteerien on hyvä tarttua. Hammaskiven syntyyn vaikuttaa syljen koostumus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3374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2345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E3645-8715-4913-A455-74DFCD9A0F71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670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nsikuva_v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2472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935" y="4708551"/>
            <a:ext cx="7125834" cy="533400"/>
          </a:xfrm>
        </p:spPr>
        <p:txBody>
          <a:bodyPr/>
          <a:lstStyle>
            <a:lvl1pPr>
              <a:defRPr sz="32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1" name="Isosceles Triangle 10"/>
          <p:cNvSpPr/>
          <p:nvPr/>
        </p:nvSpPr>
        <p:spPr bwMode="auto">
          <a:xfrm>
            <a:off x="8500713" y="4127370"/>
            <a:ext cx="275058" cy="185202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634653" y="4145006"/>
            <a:ext cx="509347" cy="21165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pic>
        <p:nvPicPr>
          <p:cNvPr id="7" name="Kuva 11" descr="nauha3.png"/>
          <p:cNvPicPr>
            <a:picLocks noChangeAspect="1"/>
          </p:cNvPicPr>
          <p:nvPr/>
        </p:nvPicPr>
        <p:blipFill>
          <a:blip r:embed="rId3"/>
          <a:srcRect t="47966"/>
          <a:stretch>
            <a:fillRect/>
          </a:stretch>
        </p:blipFill>
        <p:spPr>
          <a:xfrm>
            <a:off x="0" y="3985329"/>
            <a:ext cx="9144000" cy="342030"/>
          </a:xfrm>
          <a:prstGeom prst="rect">
            <a:avLst/>
          </a:prstGeom>
        </p:spPr>
      </p:pic>
      <p:pic>
        <p:nvPicPr>
          <p:cNvPr id="10" name="Kuva 7" descr="nauhat2.png"/>
          <p:cNvPicPr>
            <a:picLocks noChangeAspect="1"/>
          </p:cNvPicPr>
          <p:nvPr/>
        </p:nvPicPr>
        <p:blipFill>
          <a:blip r:embed="rId4"/>
          <a:srcRect r="4805"/>
          <a:stretch>
            <a:fillRect/>
          </a:stretch>
        </p:blipFill>
        <p:spPr>
          <a:xfrm>
            <a:off x="5621868" y="377359"/>
            <a:ext cx="3522132" cy="1751413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658588" y="5389036"/>
            <a:ext cx="7011987" cy="538163"/>
          </a:xfrm>
        </p:spPr>
        <p:txBody>
          <a:bodyPr/>
          <a:lstStyle>
            <a:lvl1pPr>
              <a:buNone/>
              <a:defRPr>
                <a:solidFill>
                  <a:srgbClr val="323232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pic>
        <p:nvPicPr>
          <p:cNvPr id="14" name="Picture 13" descr="Metropolia_RGB_v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000" y="5847485"/>
            <a:ext cx="1465590" cy="784800"/>
          </a:xfrm>
          <a:prstGeom prst="rect">
            <a:avLst/>
          </a:prstGeom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4213" y="715963"/>
            <a:ext cx="7772400" cy="5334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4213" y="1436689"/>
            <a:ext cx="7772400" cy="3948112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1BE41-0F76-49EF-A0F9-B139CCA2DCB5}" type="datetime1">
              <a:rPr lang="fi-FI" smtClean="0"/>
              <a:t>31.10.2014</a:t>
            </a:fld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551613"/>
            <a:ext cx="44291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smtClean="0">
                <a:solidFill>
                  <a:srgbClr val="878989"/>
                </a:solidFill>
                <a:ea typeface="+mn-ea"/>
                <a:cs typeface="Arial" pitchFamily="34" charset="0"/>
              </a:defRPr>
            </a:lvl1pPr>
          </a:lstStyle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51613"/>
            <a:ext cx="145997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smtClean="0">
                <a:solidFill>
                  <a:srgbClr val="878989"/>
                </a:solidFill>
                <a:ea typeface="+mn-ea"/>
                <a:cs typeface="Arial" pitchFamily="34" charset="0"/>
              </a:defRPr>
            </a:lvl1pPr>
          </a:lstStyle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1613"/>
            <a:ext cx="15240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smtClean="0">
                <a:solidFill>
                  <a:srgbClr val="878989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fld id="{EF96822A-6CF3-48CB-A782-20D3C1558A4A}" type="datetime1">
              <a:rPr lang="fi-FI" smtClean="0"/>
              <a:t>31.10.2014</a:t>
            </a:fld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8974" y="715963"/>
            <a:ext cx="7767639" cy="1036836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88974" y="2003426"/>
            <a:ext cx="3808413" cy="33178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003426"/>
            <a:ext cx="3811588" cy="33293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286000" y="6551613"/>
            <a:ext cx="44291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smtClean="0">
                <a:solidFill>
                  <a:srgbClr val="878989"/>
                </a:solidFill>
                <a:ea typeface="+mn-ea"/>
                <a:cs typeface="Arial" pitchFamily="34" charset="0"/>
              </a:defRPr>
            </a:lvl1pPr>
          </a:lstStyle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786563" y="6551613"/>
            <a:ext cx="145997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smtClean="0">
                <a:solidFill>
                  <a:srgbClr val="878989"/>
                </a:solidFill>
                <a:ea typeface="+mn-ea"/>
                <a:cs typeface="Arial" pitchFamily="34" charset="0"/>
              </a:defRPr>
            </a:lvl1pPr>
          </a:lstStyle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85800" y="6551613"/>
            <a:ext cx="15240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smtClean="0">
                <a:solidFill>
                  <a:srgbClr val="878989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fld id="{D3BB17D4-40C0-410E-884F-7CCB0120827C}" type="datetime1">
              <a:rPr lang="fi-FI" smtClean="0"/>
              <a:t>31.10.2014</a:t>
            </a:fld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alikalvo_uusi_01_v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790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7" name="Picture 6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2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4955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3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4955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4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4955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5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4955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6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4955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7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4955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likalvo_uusi_08_v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954" cy="378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53" y="4188230"/>
            <a:ext cx="7772400" cy="533400"/>
          </a:xfrm>
        </p:spPr>
        <p:txBody>
          <a:bodyPr/>
          <a:lstStyle>
            <a:lvl1pPr>
              <a:defRPr sz="2400">
                <a:solidFill>
                  <a:srgbClr val="32323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6" name="Picture 5" descr="Metropolia_RGB_v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0" y="5847485"/>
            <a:ext cx="1465590" cy="784800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</p:spTree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B518-1825-420C-91F9-F83611190392}" type="datetime1">
              <a:rPr lang="fi-FI" smtClean="0"/>
              <a:t>31.10.2014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299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8F8E-1C1B-4208-B591-10CF8D704CFD}" type="datetime1">
              <a:rPr lang="fi-FI" smtClean="0"/>
              <a:t>31.10.2014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005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C1B32-4905-4D9E-A177-356E9628BBD2}" type="datetime1">
              <a:rPr lang="fi-FI" smtClean="0"/>
              <a:t>31.10.2014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6429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nauha3.png"/>
          <p:cNvPicPr>
            <a:picLocks noChangeAspect="1"/>
          </p:cNvPicPr>
          <p:nvPr/>
        </p:nvPicPr>
        <p:blipFill>
          <a:blip r:embed="rId18"/>
          <a:srcRect t="44935"/>
          <a:stretch>
            <a:fillRect/>
          </a:stretch>
        </p:blipFill>
        <p:spPr>
          <a:xfrm>
            <a:off x="0" y="6045200"/>
            <a:ext cx="9144000" cy="361950"/>
          </a:xfrm>
          <a:prstGeom prst="rect">
            <a:avLst/>
          </a:prstGeom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7239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44625"/>
            <a:ext cx="77724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 smtClean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551613"/>
            <a:ext cx="44291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smtClean="0">
                <a:solidFill>
                  <a:srgbClr val="878989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51613"/>
            <a:ext cx="145997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smtClean="0">
                <a:solidFill>
                  <a:srgbClr val="878989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fld id="{D9E79F02-1930-4FD0-B99A-E73016155A06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1613"/>
            <a:ext cx="15240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smtClean="0">
                <a:solidFill>
                  <a:srgbClr val="878989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fld id="{1CDD13AA-1BA8-457D-A625-52499AC331B8}" type="datetime1">
              <a:rPr lang="fi-FI" smtClean="0"/>
              <a:t>31.10.2014</a:t>
            </a:fld>
            <a:endParaRPr lang="fi-FI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  <p:pic>
        <p:nvPicPr>
          <p:cNvPr id="4" name="Picture 3" descr="Metropolia_RGB_v02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00" y="5592233"/>
            <a:ext cx="1230289" cy="65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wipe dir="d"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spc="100">
          <a:solidFill>
            <a:srgbClr val="323232"/>
          </a:solidFill>
          <a:latin typeface="+mj-lt"/>
          <a:ea typeface="+mj-ea"/>
          <a:cs typeface="ＭＳ Ｐゴシック" pitchFamily="-11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08A00"/>
          </a:solidFill>
          <a:latin typeface="Tahoma" pitchFamily="34" charset="0"/>
          <a:ea typeface="ＭＳ Ｐゴシック" pitchFamily="48" charset="-128"/>
          <a:cs typeface="ＭＳ Ｐゴシック" pitchFamily="-11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08A00"/>
          </a:solidFill>
          <a:latin typeface="Tahoma" pitchFamily="34" charset="0"/>
          <a:ea typeface="ＭＳ Ｐゴシック" pitchFamily="48" charset="-128"/>
          <a:cs typeface="ＭＳ Ｐゴシック" pitchFamily="-11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08A00"/>
          </a:solidFill>
          <a:latin typeface="Tahoma" pitchFamily="34" charset="0"/>
          <a:ea typeface="ＭＳ Ｐゴシック" pitchFamily="48" charset="-128"/>
          <a:cs typeface="ＭＳ Ｐゴシック" pitchFamily="-11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08A00"/>
          </a:solidFill>
          <a:latin typeface="Tahoma" pitchFamily="34" charset="0"/>
          <a:ea typeface="ＭＳ Ｐゴシック" pitchFamily="48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ea typeface="ＭＳ Ｐゴシック" pitchFamily="4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ea typeface="ＭＳ Ｐゴシック" pitchFamily="4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ea typeface="ＭＳ Ｐゴシック" pitchFamily="4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ea typeface="ＭＳ Ｐゴシック" pitchFamily="48" charset="-128"/>
        </a:defRPr>
      </a:lvl9pPr>
    </p:titleStyle>
    <p:bodyStyle>
      <a:lvl1pPr marL="342900" indent="-342900" algn="l" rtl="0" eaLnBrk="1" fontAlgn="base" hangingPunct="1">
        <a:spcBef>
          <a:spcPts val="200"/>
        </a:spcBef>
        <a:spcAft>
          <a:spcPct val="0"/>
        </a:spcAft>
        <a:buClr>
          <a:srgbClr val="323232"/>
        </a:buClr>
        <a:buFont typeface="Wingdings" pitchFamily="2" charset="2"/>
        <a:buChar char="§"/>
        <a:defRPr sz="2400" spc="100">
          <a:solidFill>
            <a:srgbClr val="323232"/>
          </a:solidFill>
          <a:latin typeface="+mn-lt"/>
          <a:ea typeface="+mn-ea"/>
          <a:cs typeface="ＭＳ Ｐゴシック" pitchFamily="-110" charset="-128"/>
        </a:defRPr>
      </a:lvl1pPr>
      <a:lvl2pPr marL="539750" indent="-215900" algn="l" rtl="0" eaLnBrk="1" fontAlgn="base" hangingPunct="1">
        <a:spcBef>
          <a:spcPts val="200"/>
        </a:spcBef>
        <a:spcAft>
          <a:spcPct val="0"/>
        </a:spcAft>
        <a:buClr>
          <a:srgbClr val="323232"/>
        </a:buClr>
        <a:buFont typeface="Wingdings" pitchFamily="2" charset="2"/>
        <a:buChar char="§"/>
        <a:defRPr sz="2400" spc="100">
          <a:solidFill>
            <a:srgbClr val="323232"/>
          </a:solidFill>
          <a:latin typeface="+mn-lt"/>
          <a:ea typeface="+mn-ea"/>
        </a:defRPr>
      </a:lvl2pPr>
      <a:lvl3pPr marL="719138" indent="-215900" algn="l" rtl="0" eaLnBrk="1" fontAlgn="base" hangingPunct="1">
        <a:spcBef>
          <a:spcPts val="200"/>
        </a:spcBef>
        <a:spcAft>
          <a:spcPct val="0"/>
        </a:spcAft>
        <a:buClr>
          <a:srgbClr val="323232"/>
        </a:buClr>
        <a:buFont typeface="Wingdings" pitchFamily="2" charset="2"/>
        <a:buChar char="§"/>
        <a:defRPr sz="2000" spc="100">
          <a:solidFill>
            <a:srgbClr val="323232"/>
          </a:solidFill>
          <a:latin typeface="+mn-lt"/>
          <a:ea typeface="+mn-ea"/>
        </a:defRPr>
      </a:lvl3pPr>
      <a:lvl4pPr marL="898525" indent="-215900" algn="l" rtl="0" eaLnBrk="1" fontAlgn="base" hangingPunct="1">
        <a:spcBef>
          <a:spcPts val="200"/>
        </a:spcBef>
        <a:spcAft>
          <a:spcPct val="0"/>
        </a:spcAft>
        <a:buClr>
          <a:srgbClr val="323232"/>
        </a:buClr>
        <a:buFont typeface="Wingdings" pitchFamily="2" charset="2"/>
        <a:buChar char="§"/>
        <a:defRPr spc="100">
          <a:solidFill>
            <a:srgbClr val="323232"/>
          </a:solidFill>
          <a:latin typeface="+mn-lt"/>
          <a:ea typeface="+mn-ea"/>
        </a:defRPr>
      </a:lvl4pPr>
      <a:lvl5pPr marL="1079500" indent="-215900" algn="l" rtl="0" eaLnBrk="1" fontAlgn="base" hangingPunct="1">
        <a:spcBef>
          <a:spcPts val="200"/>
        </a:spcBef>
        <a:spcAft>
          <a:spcPct val="0"/>
        </a:spcAft>
        <a:buClr>
          <a:srgbClr val="323232"/>
        </a:buClr>
        <a:buFont typeface="Wingdings" pitchFamily="2" charset="2"/>
        <a:buChar char="§"/>
        <a:defRPr sz="1600" spc="100">
          <a:solidFill>
            <a:srgbClr val="32323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jpeg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rveyskirjasto.fi/terveysportti/tk.koti?p_artikkeli=trs00019%3c" TargetMode="External"/><Relationship Id="rId2" Type="http://schemas.openxmlformats.org/officeDocument/2006/relationships/hyperlink" Target="http://www.terveyskirjasto.fi/kotisivut/tk.koti?p_artikkeli=trs00037%3c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0"/>
          <a:stretch/>
        </p:blipFill>
        <p:spPr>
          <a:xfrm>
            <a:off x="0" y="0"/>
            <a:ext cx="9144000" cy="558924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476772" y="332656"/>
            <a:ext cx="6190456" cy="86652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sz="4400" dirty="0" smtClean="0">
                <a:solidFill>
                  <a:srgbClr val="C00000"/>
                </a:solidFill>
              </a:rPr>
              <a:t>    </a:t>
            </a:r>
            <a:r>
              <a:rPr lang="fi-FI" sz="4400" dirty="0" err="1" smtClean="0">
                <a:solidFill>
                  <a:srgbClr val="C00000"/>
                </a:solidFill>
              </a:rPr>
              <a:t>Su</a:t>
            </a:r>
            <a:r>
              <a:rPr lang="fi-FI" sz="4400" dirty="0" err="1" smtClean="0"/>
              <a:t>u</a:t>
            </a:r>
            <a:r>
              <a:rPr lang="fi-FI" sz="4400" dirty="0" err="1" smtClean="0">
                <a:solidFill>
                  <a:srgbClr val="C00000"/>
                </a:solidFill>
              </a:rPr>
              <a:t>N</a:t>
            </a:r>
            <a:r>
              <a:rPr lang="fi-FI" sz="4400" smtClean="0"/>
              <a:t> VALINTA</a:t>
            </a:r>
            <a:endParaRPr lang="fi-FI" sz="44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/>
          <a:lstStyle/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349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4213" y="620688"/>
            <a:ext cx="7772400" cy="62867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Välipala vai </a:t>
            </a:r>
            <a:r>
              <a:rPr lang="fi-FI" b="1" dirty="0" err="1" smtClean="0"/>
              <a:t>napsupala</a:t>
            </a:r>
            <a:r>
              <a:rPr lang="fi-FI" b="1" dirty="0" smtClean="0"/>
              <a:t>?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b="1" dirty="0" smtClean="0"/>
              <a:t>Välipala</a:t>
            </a:r>
            <a:r>
              <a:rPr lang="fi-FI" dirty="0" smtClean="0"/>
              <a:t> on terveellinen lisä täydentämään päivittäistä energian ja ravintoaineiden saantia.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Esim. </a:t>
            </a:r>
            <a:r>
              <a:rPr lang="fi-FI" dirty="0"/>
              <a:t>o</a:t>
            </a:r>
            <a:r>
              <a:rPr lang="fi-FI" dirty="0" smtClean="0"/>
              <a:t>mena, leipä tai kasvikset.</a:t>
            </a:r>
          </a:p>
          <a:p>
            <a:pPr marL="0" indent="0">
              <a:buNone/>
            </a:pP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>
              <a:buBlip>
                <a:blip r:embed="rId2"/>
              </a:buBlip>
            </a:pPr>
            <a:endParaRPr lang="fi-FI" dirty="0" smtClean="0"/>
          </a:p>
          <a:p>
            <a:pPr>
              <a:buBlip>
                <a:blip r:embed="rId2"/>
              </a:buBlip>
            </a:pPr>
            <a:r>
              <a:rPr lang="fi-FI" b="1" dirty="0" err="1" smtClean="0"/>
              <a:t>Napsupala</a:t>
            </a:r>
            <a:r>
              <a:rPr lang="fi-FI" dirty="0"/>
              <a:t> </a:t>
            </a:r>
            <a:r>
              <a:rPr lang="fi-FI" dirty="0" smtClean="0"/>
              <a:t>on sokeria tai rasvaa sisältävä epäterveellinen herkkupala.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Esim</a:t>
            </a:r>
            <a:r>
              <a:rPr lang="fi-FI" dirty="0"/>
              <a:t>.</a:t>
            </a:r>
            <a:r>
              <a:rPr lang="fi-FI" dirty="0" smtClean="0"/>
              <a:t> sipsit, karkit tai suklaa.  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83" r="7283"/>
          <a:stretch/>
        </p:blipFill>
        <p:spPr>
          <a:xfrm>
            <a:off x="6228184" y="4135653"/>
            <a:ext cx="2509991" cy="15841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" r="6638"/>
          <a:stretch/>
        </p:blipFill>
        <p:spPr>
          <a:xfrm rot="248089">
            <a:off x="5705732" y="2196977"/>
            <a:ext cx="1834627" cy="1553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latunnisteen paikkamerkki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8222">
            <a:off x="7447111" y="1567229"/>
            <a:ext cx="1747983" cy="2621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594838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684213" y="715962"/>
            <a:ext cx="7772400" cy="624805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 </a:t>
            </a:r>
            <a:r>
              <a:rPr lang="fi-FI" b="1" dirty="0"/>
              <a:t>V</a:t>
            </a:r>
            <a:r>
              <a:rPr lang="fi-FI" b="1" dirty="0" smtClean="0"/>
              <a:t>älipala vai </a:t>
            </a:r>
            <a:r>
              <a:rPr lang="fi-FI" b="1" dirty="0" err="1" smtClean="0"/>
              <a:t>napsupala</a:t>
            </a:r>
            <a:r>
              <a:rPr lang="fi-FI" b="1" dirty="0" smtClean="0"/>
              <a:t>?</a:t>
            </a:r>
            <a:endParaRPr lang="fi-FI" b="1" dirty="0"/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683568" y="1473498"/>
            <a:ext cx="7772400" cy="43317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dirty="0" smtClean="0"/>
              <a:t>Napostelu vie ruokahalun ja tarvittavat ravintoaineet jäävät saamatta.</a:t>
            </a:r>
          </a:p>
          <a:p>
            <a:pPr>
              <a:buBlip>
                <a:blip r:embed="rId2"/>
              </a:buBlip>
            </a:pPr>
            <a:r>
              <a:rPr lang="fi-FI" dirty="0" err="1" smtClean="0"/>
              <a:t>Napsupalat</a:t>
            </a:r>
            <a:r>
              <a:rPr lang="fi-FI" dirty="0" smtClean="0"/>
              <a:t>, kuten </a:t>
            </a:r>
            <a:r>
              <a:rPr lang="fi-FI" dirty="0"/>
              <a:t>sipsit, karkit,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limsat </a:t>
            </a:r>
            <a:r>
              <a:rPr lang="fi-FI" dirty="0"/>
              <a:t>ja </a:t>
            </a:r>
            <a:r>
              <a:rPr lang="fi-FI" dirty="0" smtClean="0"/>
              <a:t>hampurilaiset, sisältävät</a:t>
            </a:r>
            <a:br>
              <a:rPr lang="fi-FI" dirty="0" smtClean="0"/>
            </a:br>
            <a:r>
              <a:rPr lang="fi-FI" dirty="0" smtClean="0"/>
              <a:t>usein runsaasti </a:t>
            </a:r>
            <a:r>
              <a:rPr lang="fi-FI" b="1" dirty="0" smtClean="0"/>
              <a:t>sokeria ja rasvaa</a:t>
            </a:r>
            <a:r>
              <a:rPr lang="fi-FI" dirty="0" smtClean="0"/>
              <a:t>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Sokeripitoiset välipalat 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kasvattavat hampaiden pinnalla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olevaa bakteerimassaa eli plakkia.</a:t>
            </a:r>
            <a:endParaRPr lang="fi-FI" dirty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573016"/>
            <a:ext cx="2073796" cy="227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744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33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>
                <a:solidFill>
                  <a:schemeClr val="bg1"/>
                </a:solidFill>
              </a:rPr>
              <a:t>Plakki eli bakteerimassa</a:t>
            </a:r>
            <a:endParaRPr lang="fi-FI" b="1" dirty="0">
              <a:solidFill>
                <a:schemeClr val="bg1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b="1" dirty="0" smtClean="0"/>
              <a:t>Plakki</a:t>
            </a:r>
            <a:r>
              <a:rPr lang="fi-FI" dirty="0" smtClean="0"/>
              <a:t> on valkoinen bakteeripeite hampaan pinnalla.!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4294967295"/>
          </p:nvPr>
        </p:nvSpPr>
        <p:spPr>
          <a:xfrm>
            <a:off x="5102225" y="2174875"/>
            <a:ext cx="4041775" cy="3951288"/>
          </a:xfrm>
        </p:spPr>
        <p:txBody>
          <a:bodyPr/>
          <a:lstStyle/>
          <a:p>
            <a:pPr marL="0" indent="0">
              <a:buNone/>
            </a:pPr>
            <a:r>
              <a:rPr lang="fi-FI" dirty="0" smtClean="0"/>
              <a:t>. 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20887"/>
            <a:ext cx="5976664" cy="34152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Suora nuoliyhdysviiva 8"/>
          <p:cNvCxnSpPr/>
          <p:nvPr/>
        </p:nvCxnSpPr>
        <p:spPr>
          <a:xfrm>
            <a:off x="1763688" y="1916832"/>
            <a:ext cx="4032448" cy="158417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18791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533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Hampaat ja välipalat</a:t>
            </a:r>
            <a:r>
              <a:rPr lang="fi-FI" b="1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i-FI" dirty="0"/>
              <a:t>Jokainen ateria tai välipala </a:t>
            </a:r>
            <a:r>
              <a:rPr lang="fi-FI" dirty="0" smtClean="0"/>
              <a:t>aiheuttaa happohyökkäyksen.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Kiilteen </a:t>
            </a:r>
            <a:r>
              <a:rPr lang="fi-FI" dirty="0"/>
              <a:t>pinta alkaa liueta bakteerien tuottamien happojen </a:t>
            </a:r>
            <a:r>
              <a:rPr lang="fi-FI" dirty="0" smtClean="0"/>
              <a:t>seurauksesta, syntyy </a:t>
            </a:r>
            <a:r>
              <a:rPr lang="fi-FI" dirty="0" err="1" smtClean="0"/>
              <a:t>demineralisaatio</a:t>
            </a:r>
            <a:r>
              <a:rPr lang="fi-FI" dirty="0" smtClean="0"/>
              <a:t>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 </a:t>
            </a:r>
            <a:r>
              <a:rPr lang="fi-FI" dirty="0"/>
              <a:t>Sylki ei pysty estämään syntyviä vaurioita, jos syö liikaa välipaloja ja </a:t>
            </a:r>
            <a:r>
              <a:rPr lang="fi-FI" dirty="0" err="1"/>
              <a:t>napsupaloja</a:t>
            </a:r>
            <a:r>
              <a:rPr lang="fi-FI" dirty="0"/>
              <a:t>. </a:t>
            </a:r>
            <a:endParaRPr lang="fi-FI" dirty="0" smtClean="0"/>
          </a:p>
          <a:p>
            <a:pPr>
              <a:buBlip>
                <a:blip r:embed="rId2"/>
              </a:buBlip>
            </a:pPr>
            <a:r>
              <a:rPr lang="fi-FI" dirty="0" smtClean="0"/>
              <a:t>Välipalojen koostumuksella on vaikutusta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suun terveyteen.</a:t>
            </a:r>
            <a:endParaRPr lang="fi-FI" dirty="0" smtClean="0">
              <a:solidFill>
                <a:schemeClr val="tx1"/>
              </a:solidFill>
            </a:endParaRPr>
          </a:p>
          <a:p>
            <a:pPr>
              <a:buBlip>
                <a:blip r:embed="rId2"/>
              </a:buBlip>
            </a:pPr>
            <a:r>
              <a:rPr lang="fi-FI" dirty="0" smtClean="0">
                <a:solidFill>
                  <a:schemeClr val="tx1"/>
                </a:solidFill>
              </a:rPr>
              <a:t>Nuoren itsesäätelykyky voi olla epäterveellisiltä elämäntavoilta suojaava tekijä.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6" r="3666" b="12000"/>
          <a:stretch/>
        </p:blipFill>
        <p:spPr>
          <a:xfrm>
            <a:off x="7236296" y="116632"/>
            <a:ext cx="1816130" cy="2190039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9978">
            <a:off x="7199208" y="4048639"/>
            <a:ext cx="1890306" cy="2835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50514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Sokeri ja hampaat</a:t>
            </a:r>
            <a:endParaRPr lang="fi-FI" b="1" dirty="0"/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3"/>
              </a:buBlip>
            </a:pPr>
            <a:r>
              <a:rPr lang="fi-FI" dirty="0"/>
              <a:t>Päivittäinen sokerisuositus on </a:t>
            </a:r>
            <a:r>
              <a:rPr lang="fi-FI" dirty="0" smtClean="0"/>
              <a:t>50g = 6tl sokeria.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Sokeri sisältää vain hiilihydraattia ja energiaa.</a:t>
            </a:r>
          </a:p>
          <a:p>
            <a:pPr>
              <a:buBlip>
                <a:blip r:embed="rId3"/>
              </a:buBlip>
            </a:pPr>
            <a:r>
              <a:rPr lang="fi-FI" dirty="0"/>
              <a:t>Piilosokeria löytyy monesta tuotteesta kuten </a:t>
            </a:r>
            <a:r>
              <a:rPr lang="fi-FI" dirty="0" smtClean="0"/>
              <a:t>mehuista</a:t>
            </a:r>
            <a:r>
              <a:rPr lang="fi-FI" dirty="0"/>
              <a:t>, </a:t>
            </a:r>
            <a:r>
              <a:rPr lang="fi-FI" dirty="0" smtClean="0"/>
              <a:t>kekseistä </a:t>
            </a:r>
            <a:r>
              <a:rPr lang="fi-FI" dirty="0"/>
              <a:t>ja </a:t>
            </a:r>
            <a:r>
              <a:rPr lang="fi-FI" dirty="0" smtClean="0"/>
              <a:t>välipalapatukoista.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Jos syöt makeaa, ajoita se aterian tai välipalan yhteyteen. 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Vältä runsaasti sokeria sisältävien jälkiruokien ja välipalojen syömistä.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0" r="3508"/>
          <a:stretch/>
        </p:blipFill>
        <p:spPr>
          <a:xfrm>
            <a:off x="5580112" y="4347869"/>
            <a:ext cx="2664296" cy="1745427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3491880" y="5867641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 smtClean="0"/>
              <a:t>Sokeria kuvassa 65g.</a:t>
            </a:r>
            <a:endParaRPr lang="fi-FI" sz="1400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69" r="1146" b="17969"/>
          <a:stretch/>
        </p:blipFill>
        <p:spPr>
          <a:xfrm>
            <a:off x="1331640" y="4633716"/>
            <a:ext cx="4176463" cy="12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3680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Sokerit ja hampaat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55576" y="1340768"/>
            <a:ext cx="7772400" cy="46805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dirty="0" smtClean="0"/>
              <a:t>Hampaat eivät pidä useasti nautitusta sokerista eli napostelusta</a:t>
            </a:r>
            <a:r>
              <a:rPr lang="fi-FI" dirty="0"/>
              <a:t>. </a:t>
            </a:r>
            <a:endParaRPr lang="fi-FI" dirty="0" smtClean="0"/>
          </a:p>
          <a:p>
            <a:pPr>
              <a:buBlip>
                <a:blip r:embed="rId2"/>
              </a:buBlip>
            </a:pPr>
            <a:r>
              <a:rPr lang="fi-FI" dirty="0" smtClean="0"/>
              <a:t>Hampaat </a:t>
            </a:r>
            <a:r>
              <a:rPr lang="fi-FI" dirty="0"/>
              <a:t>kestävät 5 syöntikertaa päivittäin: aamupala, lounas, välipala, päivällinen ja iltapala</a:t>
            </a:r>
            <a:r>
              <a:rPr lang="fi-FI" dirty="0" smtClean="0"/>
              <a:t>.</a:t>
            </a:r>
            <a:endParaRPr lang="fi-FI" dirty="0"/>
          </a:p>
          <a:p>
            <a:pPr>
              <a:buBlip>
                <a:blip r:embed="rId2"/>
              </a:buBlip>
            </a:pPr>
            <a:r>
              <a:rPr lang="fi-FI" dirty="0" smtClean="0"/>
              <a:t>Pitkään suussa viipyvät sokerit mm</a:t>
            </a:r>
            <a:r>
              <a:rPr lang="fi-FI" dirty="0"/>
              <a:t>. </a:t>
            </a:r>
            <a:r>
              <a:rPr lang="fi-FI" dirty="0" smtClean="0"/>
              <a:t>toffee</a:t>
            </a:r>
            <a:r>
              <a:rPr lang="fi-FI" dirty="0"/>
              <a:t>, </a:t>
            </a:r>
            <a:r>
              <a:rPr lang="fi-FI" dirty="0" smtClean="0"/>
              <a:t>tikkarit ja irtokarkit ovat pahimpia hampaille. </a:t>
            </a:r>
            <a:endParaRPr lang="fi-FI" dirty="0"/>
          </a:p>
          <a:p>
            <a:pPr>
              <a:buBlip>
                <a:blip r:embed="rId2"/>
              </a:buBlip>
            </a:pPr>
            <a:r>
              <a:rPr lang="fi-FI" dirty="0" smtClean="0"/>
              <a:t>Pitkälle </a:t>
            </a:r>
            <a:r>
              <a:rPr lang="fi-FI" dirty="0"/>
              <a:t>jalostetut </a:t>
            </a:r>
            <a:r>
              <a:rPr lang="fi-FI" dirty="0" smtClean="0"/>
              <a:t>hiilihydraatit kuten sokeri,</a:t>
            </a:r>
          </a:p>
          <a:p>
            <a:pPr marL="0" indent="0">
              <a:buNone/>
            </a:pPr>
            <a:r>
              <a:rPr lang="fi-FI" dirty="0" smtClean="0"/>
              <a:t>    </a:t>
            </a:r>
            <a:r>
              <a:rPr lang="fi-FI" dirty="0"/>
              <a:t>valkoinen </a:t>
            </a:r>
            <a:r>
              <a:rPr lang="fi-FI" dirty="0" smtClean="0"/>
              <a:t>vilja ja perunalastut tarttuvat helposti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hampaan pinnalle.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t="6930" r="9952" b="4155"/>
          <a:stretch/>
        </p:blipFill>
        <p:spPr>
          <a:xfrm>
            <a:off x="5796136" y="4797152"/>
            <a:ext cx="2304256" cy="1779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92927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9552" y="715962"/>
            <a:ext cx="8136904" cy="98484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TOTTA vai TARUA?</a:t>
            </a:r>
            <a:br>
              <a:rPr lang="fi-FI" b="1" dirty="0" smtClean="0"/>
            </a:br>
            <a:r>
              <a:rPr lang="fi-FI" b="1" dirty="0" smtClean="0"/>
              <a:t>Sama määrä sokeria molemmissa pinoissa!</a:t>
            </a:r>
            <a:endParaRPr lang="fi-FI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44824"/>
            <a:ext cx="5922168" cy="3948112"/>
          </a:xfrm>
        </p:spPr>
      </p:pic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75457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err="1" smtClean="0"/>
              <a:t>Napspalat</a:t>
            </a:r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611560" y="1412776"/>
            <a:ext cx="7772400" cy="4800623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Murot </a:t>
            </a:r>
            <a:r>
              <a:rPr lang="fi-FI" sz="2000" dirty="0" smtClean="0"/>
              <a:t>			15,9g = 6 palaa</a:t>
            </a: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Jäätelö </a:t>
            </a:r>
            <a:r>
              <a:rPr lang="fi-FI" sz="2000" dirty="0" smtClean="0"/>
              <a:t>			16,5g = 6 palaa</a:t>
            </a:r>
          </a:p>
          <a:p>
            <a:pPr marL="0" indent="0">
              <a:buClr>
                <a:srgbClr val="C00000"/>
              </a:buClr>
              <a:buNone/>
            </a:pP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Mysli 			27,2g = 10 </a:t>
            </a:r>
            <a:r>
              <a:rPr lang="fi-FI" sz="2000" dirty="0"/>
              <a:t>palaa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Jäätelö suklaakuori 	26,4g = 10 </a:t>
            </a:r>
            <a:r>
              <a:rPr lang="fi-FI" sz="2000" dirty="0"/>
              <a:t>palaa</a:t>
            </a:r>
          </a:p>
          <a:p>
            <a:pPr marL="0" indent="0">
              <a:buClr>
                <a:srgbClr val="C00000"/>
              </a:buClr>
              <a:buNone/>
            </a:pPr>
            <a:endParaRPr lang="fi-FI" sz="20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Suklaa </a:t>
            </a:r>
            <a:r>
              <a:rPr lang="fi-FI" sz="2000" dirty="0"/>
              <a:t>myslipatukka </a:t>
            </a:r>
            <a:r>
              <a:rPr lang="fi-FI" sz="2000" dirty="0" smtClean="0"/>
              <a:t>	35,2g = 14 palaa</a:t>
            </a:r>
          </a:p>
          <a:p>
            <a:pPr marL="0" indent="0">
              <a:buClr>
                <a:srgbClr val="C00000"/>
              </a:buClr>
              <a:buNone/>
            </a:pP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Suklaa    	50,9g = 20 palaa </a:t>
            </a: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Makeiset 	60,0g = 23 palaa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fi-FI" sz="2000" dirty="0" smtClean="0"/>
              <a:t> </a:t>
            </a: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i-FI" dirty="0"/>
          </a:p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8" name="Otsikko 9"/>
          <p:cNvSpPr txBox="1">
            <a:spLocks/>
          </p:cNvSpPr>
          <p:nvPr/>
        </p:nvSpPr>
        <p:spPr bwMode="auto">
          <a:xfrm>
            <a:off x="395536" y="332656"/>
            <a:ext cx="8061077" cy="924644"/>
          </a:xfrm>
          <a:prstGeom prst="rect">
            <a:avLst/>
          </a:prstGeom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spc="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b="1" kern="0" dirty="0" err="1" smtClean="0"/>
              <a:t>Napsupalat</a:t>
            </a:r>
            <a:r>
              <a:rPr lang="fi-FI" b="1" kern="0" dirty="0"/>
              <a:t>:</a:t>
            </a:r>
            <a:r>
              <a:rPr lang="fi-FI" b="1" kern="0" dirty="0" smtClean="0"/>
              <a:t> kuinka monta </a:t>
            </a:r>
            <a:r>
              <a:rPr lang="fi-FI" b="1" kern="0" dirty="0"/>
              <a:t>sokeripalaa (2,6g</a:t>
            </a:r>
            <a:r>
              <a:rPr lang="fi-FI" b="1" kern="0" dirty="0" smtClean="0"/>
              <a:t>) 100g tuotetta sisältää?</a:t>
            </a:r>
            <a:br>
              <a:rPr lang="fi-FI" b="1" kern="0" dirty="0" smtClean="0"/>
            </a:br>
            <a:endParaRPr lang="fi-FI" kern="0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261" y="3838480"/>
            <a:ext cx="3135155" cy="211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kstiruutu 2"/>
          <p:cNvSpPr txBox="1"/>
          <p:nvPr/>
        </p:nvSpPr>
        <p:spPr>
          <a:xfrm>
            <a:off x="1403648" y="5517232"/>
            <a:ext cx="360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Huono valinta suun terveydelle!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205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4853"/>
          </a:xfrm>
        </p:spPr>
      </p:pic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6" name="Tekstiruutu 5"/>
          <p:cNvSpPr txBox="1"/>
          <p:nvPr/>
        </p:nvSpPr>
        <p:spPr>
          <a:xfrm>
            <a:off x="251520" y="17934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err="1" smtClean="0"/>
              <a:t>SU</a:t>
            </a:r>
            <a:r>
              <a:rPr lang="fi-FI" b="1" dirty="0" err="1" smtClean="0">
                <a:solidFill>
                  <a:srgbClr val="FF0000"/>
                </a:solidFill>
              </a:rPr>
              <a:t>u</a:t>
            </a:r>
            <a:r>
              <a:rPr lang="fi-FI" b="1" dirty="0" err="1" smtClean="0"/>
              <a:t>N</a:t>
            </a:r>
            <a:r>
              <a:rPr lang="fi-FI" b="1" dirty="0" smtClean="0"/>
              <a:t> VALINTA MÄTTÄÄ.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86201780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Janojuomalla on väliä, juomissa piilosokeria</a:t>
            </a:r>
            <a:r>
              <a:rPr lang="fi-FI" dirty="0"/>
              <a:t>.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" r="4618" b="6081"/>
          <a:stretch/>
        </p:blipFill>
        <p:spPr>
          <a:xfrm>
            <a:off x="4139952" y="1484784"/>
            <a:ext cx="4330823" cy="2753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7" name="Tekstiruutu 6"/>
          <p:cNvSpPr txBox="1"/>
          <p:nvPr/>
        </p:nvSpPr>
        <p:spPr>
          <a:xfrm>
            <a:off x="683568" y="1484784"/>
            <a:ext cx="3384376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dirty="0" smtClean="0"/>
              <a:t>- Vesi 		0,5</a:t>
            </a:r>
            <a:r>
              <a:rPr lang="fi-FI" i="1" dirty="0" smtClean="0"/>
              <a:t>l</a:t>
            </a:r>
            <a:r>
              <a:rPr lang="fi-FI" dirty="0" smtClean="0"/>
              <a:t>   = 0g</a:t>
            </a:r>
          </a:p>
          <a:p>
            <a:r>
              <a:rPr lang="fi-FI" dirty="0" smtClean="0"/>
              <a:t>- </a:t>
            </a:r>
            <a:r>
              <a:rPr lang="fi-FI" dirty="0" err="1" smtClean="0"/>
              <a:t>Cola</a:t>
            </a:r>
            <a:r>
              <a:rPr lang="fi-FI" dirty="0" smtClean="0"/>
              <a:t> 		0,33</a:t>
            </a:r>
            <a:r>
              <a:rPr lang="fi-FI" i="1" dirty="0" smtClean="0"/>
              <a:t>l</a:t>
            </a:r>
            <a:r>
              <a:rPr lang="fi-FI" dirty="0" smtClean="0"/>
              <a:t> = 35g</a:t>
            </a:r>
          </a:p>
          <a:p>
            <a:r>
              <a:rPr lang="fi-FI" dirty="0" smtClean="0"/>
              <a:t>- Energiajuoma 	0,33</a:t>
            </a:r>
            <a:r>
              <a:rPr lang="fi-FI" i="1" dirty="0" smtClean="0"/>
              <a:t>l</a:t>
            </a:r>
            <a:r>
              <a:rPr lang="fi-FI" dirty="0" smtClean="0"/>
              <a:t> = 36,4g</a:t>
            </a:r>
          </a:p>
          <a:p>
            <a:r>
              <a:rPr lang="fi-FI" dirty="0" smtClean="0"/>
              <a:t>- </a:t>
            </a:r>
            <a:r>
              <a:rPr lang="fi-FI" dirty="0" err="1"/>
              <a:t>L</a:t>
            </a:r>
            <a:r>
              <a:rPr lang="fi-FI" dirty="0" err="1" smtClean="0"/>
              <a:t>ight</a:t>
            </a:r>
            <a:r>
              <a:rPr lang="fi-FI" dirty="0" smtClean="0"/>
              <a:t> </a:t>
            </a:r>
            <a:r>
              <a:rPr lang="fi-FI" dirty="0" err="1" smtClean="0"/>
              <a:t>cola</a:t>
            </a:r>
            <a:r>
              <a:rPr lang="fi-FI" dirty="0" smtClean="0"/>
              <a:t> 	0,33</a:t>
            </a:r>
            <a:r>
              <a:rPr lang="fi-FI" i="1" dirty="0" smtClean="0"/>
              <a:t>l</a:t>
            </a:r>
            <a:r>
              <a:rPr lang="fi-FI" dirty="0" smtClean="0"/>
              <a:t> = 24,5g</a:t>
            </a:r>
          </a:p>
          <a:p>
            <a:endParaRPr lang="fi-FI" dirty="0" smtClean="0"/>
          </a:p>
          <a:p>
            <a:r>
              <a:rPr lang="fi-FI" dirty="0" smtClean="0"/>
              <a:t>Juomat myös happamia esim. </a:t>
            </a:r>
            <a:r>
              <a:rPr lang="fi-FI" dirty="0" err="1" smtClean="0"/>
              <a:t>colan</a:t>
            </a:r>
            <a:r>
              <a:rPr lang="fi-FI" dirty="0" smtClean="0"/>
              <a:t> pH 2,7, joka pehmentää kiilteen pintaa altistaa hammasvaurioille kuten eroosiolle ja reikiintymiselle.</a:t>
            </a:r>
          </a:p>
          <a:p>
            <a:endParaRPr lang="fi-FI" dirty="0" smtClean="0"/>
          </a:p>
          <a:p>
            <a:r>
              <a:rPr lang="fi-FI" dirty="0"/>
              <a:t>-</a:t>
            </a:r>
            <a:r>
              <a:rPr lang="fi-FI" dirty="0" smtClean="0"/>
              <a:t> </a:t>
            </a:r>
            <a:r>
              <a:rPr lang="fi-FI" dirty="0"/>
              <a:t>K</a:t>
            </a:r>
            <a:r>
              <a:rPr lang="fi-FI" dirty="0" smtClean="0"/>
              <a:t>iilteen </a:t>
            </a:r>
            <a:r>
              <a:rPr lang="fi-FI" dirty="0"/>
              <a:t>liukenemisen kriittinen </a:t>
            </a:r>
            <a:r>
              <a:rPr lang="fi-FI" dirty="0" smtClean="0"/>
              <a:t>raja on pH 5.5. </a:t>
            </a:r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5364088" y="164562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rgbClr val="FF0000"/>
                </a:solidFill>
              </a:rPr>
              <a:t>Sokerimäärä juomissa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Tekstiruutu 2"/>
          <p:cNvSpPr txBox="1"/>
          <p:nvPr/>
        </p:nvSpPr>
        <p:spPr>
          <a:xfrm>
            <a:off x="4355976" y="4716438"/>
            <a:ext cx="4032448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fi-FI" sz="2400" dirty="0" smtClean="0"/>
              <a:t>Paras janojuoma on VESI </a:t>
            </a:r>
            <a:r>
              <a:rPr lang="fi-FI" dirty="0"/>
              <a:t>!</a:t>
            </a:r>
          </a:p>
        </p:txBody>
      </p:sp>
      <p:sp>
        <p:nvSpPr>
          <p:cNvPr id="9" name="Lieriö 8"/>
          <p:cNvSpPr/>
          <p:nvPr/>
        </p:nvSpPr>
        <p:spPr bwMode="auto">
          <a:xfrm>
            <a:off x="5463133" y="2852936"/>
            <a:ext cx="576064" cy="720080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800" dirty="0" smtClean="0">
                <a:latin typeface="Arial" charset="0"/>
                <a:ea typeface="ＭＳ Ｐゴシック" pitchFamily="48" charset="-128"/>
              </a:rPr>
              <a:t>COLA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14 palaa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sokeria</a:t>
            </a:r>
          </a:p>
        </p:txBody>
      </p:sp>
      <p:sp>
        <p:nvSpPr>
          <p:cNvPr id="10" name="Lieriö 9"/>
          <p:cNvSpPr/>
          <p:nvPr/>
        </p:nvSpPr>
        <p:spPr bwMode="auto">
          <a:xfrm>
            <a:off x="6444208" y="2780928"/>
            <a:ext cx="576064" cy="792088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Energia juoma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800" dirty="0" smtClean="0">
                <a:latin typeface="Arial" charset="0"/>
                <a:ea typeface="ＭＳ Ｐゴシック" pitchFamily="48" charset="-128"/>
              </a:rPr>
              <a:t>16 palaa sokeria</a:t>
            </a:r>
            <a:endParaRPr kumimoji="0" lang="fi-FI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11" name="Lieriö 10"/>
          <p:cNvSpPr/>
          <p:nvPr/>
        </p:nvSpPr>
        <p:spPr bwMode="auto">
          <a:xfrm>
            <a:off x="7416316" y="2780928"/>
            <a:ext cx="540060" cy="792088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Light</a:t>
            </a:r>
            <a:r>
              <a:rPr kumimoji="0" lang="fi-F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800" dirty="0" smtClean="0">
                <a:latin typeface="Arial" charset="0"/>
                <a:ea typeface="ＭＳ Ｐゴシック" pitchFamily="48" charset="-128"/>
              </a:rPr>
              <a:t>COLA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10 palaa sokeria</a:t>
            </a:r>
          </a:p>
        </p:txBody>
      </p:sp>
      <p:sp>
        <p:nvSpPr>
          <p:cNvPr id="12" name="Lieriö 11"/>
          <p:cNvSpPr/>
          <p:nvPr/>
        </p:nvSpPr>
        <p:spPr bwMode="auto">
          <a:xfrm>
            <a:off x="4355976" y="2558005"/>
            <a:ext cx="576833" cy="78410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800" dirty="0" smtClean="0">
                <a:latin typeface="Arial" charset="0"/>
                <a:ea typeface="ＭＳ Ｐゴシック" pitchFamily="48" charset="-128"/>
              </a:rPr>
              <a:t>Vesi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0</a:t>
            </a:r>
            <a:r>
              <a:rPr kumimoji="0" lang="fi-FI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48" charset="-128"/>
              </a:rPr>
              <a:t> palaa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i-FI" sz="800" baseline="0" dirty="0" smtClean="0">
                <a:latin typeface="Arial" charset="0"/>
                <a:ea typeface="ＭＳ Ｐゴシック" pitchFamily="48" charset="-128"/>
              </a:rPr>
              <a:t>Sokeria.</a:t>
            </a:r>
            <a:endParaRPr kumimoji="0" lang="fi-FI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531968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/>
          <p:cNvSpPr>
            <a:spLocks noGrp="1"/>
          </p:cNvSpPr>
          <p:nvPr>
            <p:ph type="title"/>
          </p:nvPr>
        </p:nvSpPr>
        <p:spPr>
          <a:xfrm>
            <a:off x="684213" y="260648"/>
            <a:ext cx="7772400" cy="98871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Välipalat: kuinka monta sokeripalaa (2,6g) 100g tuotetta sisältää?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11" name="Sisällön paikkamerkki 10"/>
          <p:cNvSpPr>
            <a:spLocks noGrp="1"/>
          </p:cNvSpPr>
          <p:nvPr>
            <p:ph idx="1"/>
          </p:nvPr>
        </p:nvSpPr>
        <p:spPr>
          <a:xfrm>
            <a:off x="684213" y="1436688"/>
            <a:ext cx="7772400" cy="4944639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Kurkku                  </a:t>
            </a:r>
            <a:r>
              <a:rPr lang="fi-FI" sz="2000" dirty="0" smtClean="0"/>
              <a:t>	1,4g </a:t>
            </a:r>
            <a:r>
              <a:rPr lang="fi-FI" sz="2000" dirty="0"/>
              <a:t>= 0,5 palaa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Ruisleipä             	1,8g = 0,5 palaa </a:t>
            </a: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Appelsiini              </a:t>
            </a:r>
            <a:r>
              <a:rPr lang="fi-FI" sz="2000" dirty="0" smtClean="0"/>
              <a:t>	2,7g = 1,0 </a:t>
            </a:r>
            <a:r>
              <a:rPr lang="fi-FI" sz="2000" dirty="0"/>
              <a:t>palaa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i-FI" sz="2000" dirty="0" smtClean="0"/>
          </a:p>
          <a:p>
            <a:pPr marL="0" indent="0">
              <a:buClr>
                <a:srgbClr val="C00000"/>
              </a:buClr>
              <a:buNone/>
            </a:pPr>
            <a:endParaRPr lang="fi-FI" sz="200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Tomaatti               	3,3g = 1,3 palaa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Vadelma               </a:t>
            </a:r>
            <a:r>
              <a:rPr lang="fi-FI" sz="2000" dirty="0" smtClean="0"/>
              <a:t>	4,1g = 1,5 </a:t>
            </a:r>
            <a:r>
              <a:rPr lang="fi-FI" sz="2000" dirty="0"/>
              <a:t>palaa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Porkkana              </a:t>
            </a:r>
            <a:r>
              <a:rPr lang="fi-FI" sz="2000" dirty="0" smtClean="0"/>
              <a:t>	5,6g </a:t>
            </a:r>
            <a:r>
              <a:rPr lang="fi-FI" sz="2000" dirty="0"/>
              <a:t>= 2,0 palaa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 smtClean="0"/>
              <a:t>Omena                 	7,1g = 2,7 palaa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i-FI" sz="2000" dirty="0"/>
          </a:p>
          <a:p>
            <a:pPr marL="0" indent="0">
              <a:buClr>
                <a:srgbClr val="C00000"/>
              </a:buClr>
              <a:buNone/>
            </a:pPr>
            <a:endParaRPr lang="fi-FI" sz="20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i-FI" sz="2000" dirty="0"/>
              <a:t>Jugurtti                 </a:t>
            </a:r>
            <a:r>
              <a:rPr lang="fi-FI" sz="2000" dirty="0" smtClean="0"/>
              <a:t>	7g-14,5g = 5 palaa </a:t>
            </a:r>
            <a:endParaRPr lang="fi-FI" sz="2000" dirty="0"/>
          </a:p>
          <a:p>
            <a:pPr marL="0" indent="0">
              <a:buClr>
                <a:srgbClr val="C00000"/>
              </a:buClr>
              <a:buNone/>
            </a:pPr>
            <a:endParaRPr lang="fi-FI" sz="20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i-FI" sz="2000" dirty="0" smtClean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4294967295"/>
          </p:nvPr>
        </p:nvSpPr>
        <p:spPr>
          <a:xfrm>
            <a:off x="8964488" y="1600200"/>
            <a:ext cx="179512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Clr>
                <a:srgbClr val="C00000"/>
              </a:buClr>
              <a:buNone/>
            </a:pPr>
            <a:endParaRPr lang="fi-FI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i-FI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4756" r="23295" b="5101"/>
          <a:stretch/>
        </p:blipFill>
        <p:spPr>
          <a:xfrm>
            <a:off x="6228184" y="3209925"/>
            <a:ext cx="2376264" cy="1400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Hanna\Downloads\Hanna Karenius valmiit\20140318-155259-33179NIKON D3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12757" r="9441" b="15935"/>
          <a:stretch/>
        </p:blipFill>
        <p:spPr bwMode="auto">
          <a:xfrm>
            <a:off x="6228184" y="1680328"/>
            <a:ext cx="2376264" cy="1368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Tekstiruutu 4"/>
          <p:cNvSpPr txBox="1"/>
          <p:nvPr/>
        </p:nvSpPr>
        <p:spPr>
          <a:xfrm>
            <a:off x="3131840" y="57239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Hyvä valinta suun terveydelle!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518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480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8" name="Tekstiruutu 7"/>
          <p:cNvSpPr txBox="1"/>
          <p:nvPr/>
        </p:nvSpPr>
        <p:spPr>
          <a:xfrm>
            <a:off x="251520" y="11663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err="1" smtClean="0"/>
              <a:t>Su</a:t>
            </a:r>
            <a:r>
              <a:rPr lang="fi-FI" b="1" dirty="0" err="1" smtClean="0">
                <a:solidFill>
                  <a:srgbClr val="FF0000"/>
                </a:solidFill>
              </a:rPr>
              <a:t>u</a:t>
            </a:r>
            <a:r>
              <a:rPr lang="fi-FI" b="1" dirty="0" err="1" smtClean="0"/>
              <a:t>N</a:t>
            </a:r>
            <a:r>
              <a:rPr lang="fi-FI" b="1" dirty="0" smtClean="0"/>
              <a:t> VALINTA</a:t>
            </a:r>
            <a:endParaRPr lang="fi-FI" b="1" dirty="0"/>
          </a:p>
        </p:txBody>
      </p:sp>
      <p:sp>
        <p:nvSpPr>
          <p:cNvPr id="3" name="Tekstiruutu 2"/>
          <p:cNvSpPr txBox="1"/>
          <p:nvPr/>
        </p:nvSpPr>
        <p:spPr>
          <a:xfrm>
            <a:off x="7164288" y="5517232"/>
            <a:ext cx="14285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Välipalalla </a:t>
            </a:r>
          </a:p>
          <a:p>
            <a:r>
              <a:rPr lang="fi-FI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 väliä!!</a:t>
            </a:r>
            <a:endParaRPr lang="fi-FI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313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Plakki, kaiken pahan alku.</a:t>
            </a:r>
            <a:endParaRPr lang="fi-FI" b="1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644008" y="1412776"/>
            <a:ext cx="4040188" cy="639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 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4008" y="2052538"/>
            <a:ext cx="4040188" cy="348637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3"/>
              </a:buBlip>
            </a:pPr>
            <a:r>
              <a:rPr lang="fi-FI" dirty="0"/>
              <a:t>Pitkään hampaan pinnalla ollut plakki aktivoi </a:t>
            </a:r>
            <a:r>
              <a:rPr lang="fi-FI" dirty="0" smtClean="0"/>
              <a:t>kariesprosessia</a:t>
            </a:r>
          </a:p>
          <a:p>
            <a:pPr>
              <a:buBlip>
                <a:blip r:embed="rId3"/>
              </a:buBlip>
            </a:pPr>
            <a:endParaRPr lang="fi-FI" dirty="0"/>
          </a:p>
          <a:p>
            <a:pPr>
              <a:buBlip>
                <a:blip r:embed="rId3"/>
              </a:buBlip>
            </a:pPr>
            <a:r>
              <a:rPr lang="fi-FI" dirty="0" err="1" smtClean="0"/>
              <a:t>Mutans</a:t>
            </a:r>
            <a:r>
              <a:rPr lang="fi-FI" dirty="0" smtClean="0"/>
              <a:t>-Streptokokki bakteerit saavat ravintonsa plakin kautta.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 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7544" y="1421087"/>
            <a:ext cx="4104456" cy="639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	Plakki </a:t>
            </a:r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7544" y="2060850"/>
            <a:ext cx="4040188" cy="34780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4"/>
              </a:buBlip>
            </a:pPr>
            <a:r>
              <a:rPr lang="fi-FI" dirty="0" smtClean="0"/>
              <a:t>Plakkia kertyy hampaan pinnalle, jos hampaita ei harjata.</a:t>
            </a:r>
          </a:p>
          <a:p>
            <a:pPr>
              <a:buBlip>
                <a:blip r:embed="rId4"/>
              </a:buBlip>
            </a:pPr>
            <a:endParaRPr lang="fi-FI" dirty="0" smtClean="0"/>
          </a:p>
          <a:p>
            <a:pPr>
              <a:buBlip>
                <a:blip r:embed="rId4"/>
              </a:buBlip>
            </a:pPr>
            <a:r>
              <a:rPr lang="fi-FI" dirty="0" smtClean="0"/>
              <a:t>Pitkään </a:t>
            </a:r>
            <a:r>
              <a:rPr lang="fi-FI" dirty="0"/>
              <a:t>hampaan pinnalla ollut </a:t>
            </a:r>
            <a:r>
              <a:rPr lang="fi-FI" dirty="0" smtClean="0"/>
              <a:t>plakki aktivoi ientulehdusta, seuraa ienverenvuoto.</a:t>
            </a:r>
          </a:p>
          <a:p>
            <a:pPr marL="0" indent="0">
              <a:buNone/>
            </a:pPr>
            <a:endParaRPr lang="fi-FI" dirty="0" smtClean="0"/>
          </a:p>
          <a:p>
            <a:pPr>
              <a:buBlip>
                <a:blip r:embed="rId4"/>
              </a:buBlip>
            </a:pPr>
            <a:endParaRPr lang="fi-FI" dirty="0" smtClean="0"/>
          </a:p>
          <a:p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7" name="Alatunnisteen paikkamerk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68649"/>
            <a:ext cx="2952328" cy="1792199"/>
          </a:xfrm>
          <a:prstGeom prst="rect">
            <a:avLst/>
          </a:prstGeom>
        </p:spPr>
      </p:pic>
      <p:cxnSp>
        <p:nvCxnSpPr>
          <p:cNvPr id="10" name="Suora nuoliyhdysviiva 9"/>
          <p:cNvCxnSpPr/>
          <p:nvPr/>
        </p:nvCxnSpPr>
        <p:spPr bwMode="auto">
          <a:xfrm flipV="1">
            <a:off x="5580112" y="908720"/>
            <a:ext cx="1728192" cy="720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6147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533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Harjaus vai reikä hampaaseen?</a:t>
            </a:r>
            <a:endParaRPr lang="fi-FI" b="1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idx="1"/>
          </p:nvPr>
        </p:nvSpPr>
        <p:spPr>
          <a:xfrm>
            <a:off x="539552" y="1052736"/>
            <a:ext cx="4040188" cy="639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Karieksen varhaisvaihe</a:t>
            </a:r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sz="half" idx="2"/>
          </p:nvPr>
        </p:nvSpPr>
        <p:spPr>
          <a:xfrm>
            <a:off x="539552" y="1700808"/>
            <a:ext cx="4040188" cy="39512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Blip>
                <a:blip r:embed="rId3"/>
              </a:buBlip>
            </a:pPr>
            <a:r>
              <a:rPr lang="fi-FI" dirty="0" smtClean="0"/>
              <a:t>Kariesmuutokset ovat palautettavissa - voidaan </a:t>
            </a:r>
            <a:r>
              <a:rPr lang="fi-FI" b="1" dirty="0" smtClean="0"/>
              <a:t>Pysäyttää - Hidastaa.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Alkava reikä </a:t>
            </a:r>
            <a:r>
              <a:rPr lang="fi-FI" dirty="0"/>
              <a:t>u</a:t>
            </a:r>
            <a:r>
              <a:rPr lang="fi-FI" dirty="0" smtClean="0"/>
              <a:t>lottuu kiilteen pinnalle!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Plakki poistetaan hampaan pinnalta harjaamalla kahdesti päivässä</a:t>
            </a:r>
            <a:r>
              <a:rPr lang="fi-FI" dirty="0"/>
              <a:t> </a:t>
            </a:r>
            <a:r>
              <a:rPr lang="fi-FI" dirty="0" smtClean="0"/>
              <a:t>fluoritahnalla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Sokerin nauttimista vähennetään. 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Hampaan pinta 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pidetään puhtaana.</a:t>
            </a:r>
          </a:p>
          <a:p>
            <a:endParaRPr lang="fi-FI" dirty="0"/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3"/>
          </p:nvPr>
        </p:nvSpPr>
        <p:spPr>
          <a:xfrm>
            <a:off x="4644008" y="1052736"/>
            <a:ext cx="4041775" cy="639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Kariesvaihe</a:t>
            </a:r>
            <a:endParaRPr lang="fi-FI" dirty="0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4"/>
          </p:nvPr>
        </p:nvSpPr>
        <p:spPr>
          <a:xfrm>
            <a:off x="4644008" y="1692498"/>
            <a:ext cx="4041775" cy="39512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Blip>
                <a:blip r:embed="rId3"/>
              </a:buBlip>
            </a:pPr>
            <a:r>
              <a:rPr lang="fi-FI" dirty="0" smtClean="0"/>
              <a:t>Pitkään </a:t>
            </a:r>
            <a:r>
              <a:rPr lang="fi-FI" dirty="0"/>
              <a:t>hampaan pinnalla ollut plakki </a:t>
            </a:r>
            <a:r>
              <a:rPr lang="fi-FI" dirty="0" smtClean="0"/>
              <a:t>aktivoi kariesprosessia.</a:t>
            </a:r>
          </a:p>
          <a:p>
            <a:pPr>
              <a:buBlip>
                <a:blip r:embed="rId3"/>
              </a:buBlip>
            </a:pPr>
            <a:r>
              <a:rPr lang="fi-FI" b="1" dirty="0" smtClean="0"/>
              <a:t>Reikä etenee kiilteestä </a:t>
            </a:r>
            <a:r>
              <a:rPr lang="fi-FI" b="1" dirty="0" err="1" smtClean="0"/>
              <a:t>dentiiniin</a:t>
            </a:r>
            <a:r>
              <a:rPr lang="fi-FI" dirty="0" smtClean="0"/>
              <a:t> eli hammasluuhun asti.</a:t>
            </a:r>
            <a:endParaRPr lang="fi-FI" dirty="0"/>
          </a:p>
          <a:p>
            <a:pPr>
              <a:buBlip>
                <a:blip r:embed="rId3"/>
              </a:buBlip>
            </a:pPr>
            <a:r>
              <a:rPr lang="fi-FI" dirty="0" smtClean="0"/>
              <a:t>Harjaus häiritsee plakin pintaa ja hidastaa karieksen etenemistä.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 Karieksen poistaminen      hammaslääkärissä ja hampaan paikkaaminen.</a:t>
            </a:r>
          </a:p>
          <a:p>
            <a:pPr marL="0" indent="0">
              <a:buNone/>
            </a:pPr>
            <a:endParaRPr lang="fi-FI" dirty="0" smtClean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256" y="116632"/>
            <a:ext cx="2708744" cy="17728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009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772400" cy="9049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i-FI" b="1" dirty="0" smtClean="0"/>
              <a:t>Ientulehdus: Ien on punainen, turvonnut ja vuotaa verta!</a:t>
            </a:r>
            <a:endParaRPr lang="fi-FI" b="1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4040188" cy="54607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Ientulehdus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060848"/>
            <a:ext cx="4040188" cy="355838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Blip>
                <a:blip r:embed="rId3"/>
              </a:buBlip>
            </a:pPr>
            <a:r>
              <a:rPr lang="fi-FI" dirty="0" smtClean="0"/>
              <a:t>Paranee täysin, kun plakki pidetään pois hampaan pinnalta.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Hampaat harjataan </a:t>
            </a:r>
            <a:r>
              <a:rPr lang="fi-FI" dirty="0"/>
              <a:t>2 kertaa </a:t>
            </a:r>
            <a:r>
              <a:rPr lang="fi-FI" dirty="0" smtClean="0"/>
              <a:t>päivässä pehmeällä harjalla. 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Hammasvälien puhdistus langalla, harjalla tai tikulla.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Plakin poistuessa </a:t>
            </a:r>
            <a:r>
              <a:rPr lang="fi-FI" dirty="0"/>
              <a:t>b</a:t>
            </a:r>
            <a:r>
              <a:rPr lang="fi-FI" dirty="0" smtClean="0"/>
              <a:t>akteerien määrä vähenee,  ienverenvuoto lakkaa ja ien alkaa parantua. </a:t>
            </a:r>
          </a:p>
          <a:p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484784"/>
            <a:ext cx="4041775" cy="54607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err="1" smtClean="0"/>
              <a:t>Parodontiitti</a:t>
            </a:r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4041775" cy="35283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3"/>
              </a:buBlip>
            </a:pPr>
            <a:r>
              <a:rPr lang="fi-FI" sz="2000" dirty="0" smtClean="0"/>
              <a:t>Plakin pitkään ylläpitämä krooninen tulehdus, joka leviää ikenen alle.</a:t>
            </a:r>
          </a:p>
          <a:p>
            <a:pPr>
              <a:buBlip>
                <a:blip r:embed="rId3"/>
              </a:buBlip>
            </a:pPr>
            <a:r>
              <a:rPr lang="fi-FI" sz="2000" dirty="0" smtClean="0"/>
              <a:t>Hampaan kiinnityskudos vaurioituu.</a:t>
            </a:r>
          </a:p>
          <a:p>
            <a:pPr>
              <a:buBlip>
                <a:blip r:embed="rId3"/>
              </a:buBlip>
            </a:pPr>
            <a:r>
              <a:rPr lang="fi-FI" sz="2000" dirty="0" smtClean="0"/>
              <a:t>Hammaskiven poisto.</a:t>
            </a:r>
          </a:p>
          <a:p>
            <a:pPr>
              <a:buBlip>
                <a:blip r:embed="rId3"/>
              </a:buBlip>
            </a:pPr>
            <a:r>
              <a:rPr lang="fi-FI" sz="2000" dirty="0" smtClean="0"/>
              <a:t>Hampaiden harjaus </a:t>
            </a:r>
            <a:r>
              <a:rPr lang="fi-FI" sz="2000" dirty="0"/>
              <a:t>2 kertaa </a:t>
            </a:r>
            <a:r>
              <a:rPr lang="fi-FI" sz="2000" dirty="0" smtClean="0"/>
              <a:t>päivässä.</a:t>
            </a:r>
          </a:p>
          <a:p>
            <a:pPr>
              <a:buBlip>
                <a:blip r:embed="rId3"/>
              </a:buBlip>
            </a:pPr>
            <a:r>
              <a:rPr lang="fi-FI" sz="2000" dirty="0" err="1" smtClean="0"/>
              <a:t>Klooriheksidiinihuuhtelu-kuuri</a:t>
            </a:r>
            <a:r>
              <a:rPr lang="fi-FI" sz="2000" dirty="0" smtClean="0"/>
              <a:t> 1-3 viikon ajan.</a:t>
            </a:r>
            <a:endParaRPr lang="fi-FI" sz="2000" dirty="0"/>
          </a:p>
        </p:txBody>
      </p:sp>
      <p:sp>
        <p:nvSpPr>
          <p:cNvPr id="7" name="Alatunnisteen paikkamerk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6" t="33443" r="18987" b="29680"/>
          <a:stretch/>
        </p:blipFill>
        <p:spPr>
          <a:xfrm>
            <a:off x="6228184" y="5229200"/>
            <a:ext cx="2549674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4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i-FI" b="1" dirty="0" smtClean="0"/>
              <a:t>Mitä, jos otan kesälomaa myös harjauksesta</a:t>
            </a:r>
            <a:r>
              <a:rPr lang="fi-FI" b="1" dirty="0"/>
              <a:t>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>
          <a:xfrm>
            <a:off x="684213" y="1436689"/>
            <a:ext cx="7772400" cy="39365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dirty="0" smtClean="0"/>
              <a:t>Plakkia kertyy </a:t>
            </a:r>
            <a:r>
              <a:rPr lang="fi-FI" dirty="0"/>
              <a:t>i</a:t>
            </a:r>
            <a:r>
              <a:rPr lang="fi-FI" dirty="0" smtClean="0"/>
              <a:t>enrajaan hampaiden pinnalle.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Syntyy ientulehdus eli ikenet punoittavat, turpoavat ja alkavat vuotaa verta hampaita harjatessa.</a:t>
            </a:r>
          </a:p>
          <a:p>
            <a:pPr marL="0" indent="0">
              <a:buNone/>
            </a:pPr>
            <a:r>
              <a:rPr lang="fi-FI" dirty="0" smtClean="0"/>
              <a:t> 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Bakteerikanta lisääntyy plakissa. Aluksi lisääntyvät happea tarvitsevat bakteerit.</a:t>
            </a:r>
            <a:br>
              <a:rPr lang="fi-FI" dirty="0" smtClean="0"/>
            </a:br>
            <a:r>
              <a:rPr lang="fi-FI" dirty="0" smtClean="0"/>
              <a:t>Mitä enemmän plakkia kertyy sitä paremmat olosuhteet luodaan bakteereille, jotka viihtyvät hapettomassa tilassa.</a:t>
            </a:r>
          </a:p>
          <a:p>
            <a:pPr>
              <a:buBlip>
                <a:blip r:embed="rId2"/>
              </a:buBlip>
            </a:pP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i-FI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dirty="0" err="1" smtClean="0"/>
              <a:t>Suuhygienistiopiskelijat</a:t>
            </a:r>
            <a:r>
              <a:rPr lang="fi-FI" dirty="0" smtClean="0"/>
              <a:t> Hanna </a:t>
            </a:r>
            <a:r>
              <a:rPr lang="fi-FI" dirty="0" err="1" smtClean="0"/>
              <a:t>Karenius</a:t>
            </a:r>
            <a:r>
              <a:rPr lang="fi-FI" dirty="0" smtClean="0"/>
              <a:t> ja Kirsi </a:t>
            </a:r>
            <a:r>
              <a:rPr lang="fi-FI" dirty="0" err="1" smtClean="0"/>
              <a:t>Kollanus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" t="12140" r="5484"/>
          <a:stretch/>
        </p:blipFill>
        <p:spPr>
          <a:xfrm>
            <a:off x="7380312" y="1844825"/>
            <a:ext cx="1614217" cy="222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69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533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Kesäloma harjauksesta? No ei! </a:t>
            </a:r>
            <a:r>
              <a:rPr lang="fi-FI" b="1" dirty="0" err="1" smtClean="0"/>
              <a:t>ttodellatodellatodellakaan</a:t>
            </a:r>
            <a:r>
              <a:rPr lang="fi-FI" b="1" dirty="0" smtClean="0"/>
              <a:t>..!!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dirty="0"/>
              <a:t>Hammaskiveä alkaa </a:t>
            </a:r>
            <a:r>
              <a:rPr lang="fi-FI" dirty="0" smtClean="0"/>
              <a:t>muodostua - </a:t>
            </a:r>
            <a:r>
              <a:rPr lang="fi-FI" dirty="0"/>
              <a:t>Kiille muuttuu </a:t>
            </a:r>
            <a:r>
              <a:rPr lang="fi-FI" dirty="0" smtClean="0">
                <a:solidFill>
                  <a:srgbClr val="FF0000"/>
                </a:solidFill>
              </a:rPr>
              <a:t>pehmeäksi.</a:t>
            </a:r>
          </a:p>
          <a:p>
            <a:pPr>
              <a:buBlip>
                <a:blip r:embed="rId2"/>
              </a:buBlip>
            </a:pPr>
            <a:r>
              <a:rPr lang="fi-FI" dirty="0" smtClean="0">
                <a:solidFill>
                  <a:srgbClr val="FF0000"/>
                </a:solidFill>
              </a:rPr>
              <a:t>Hampaan pinta muuttuu karheaksi, jolloin plakki tarttuu helpommin.</a:t>
            </a:r>
          </a:p>
          <a:p>
            <a:pPr>
              <a:buBlip>
                <a:blip r:embed="rId2"/>
              </a:buBlip>
            </a:pPr>
            <a:r>
              <a:rPr lang="fi-FI" dirty="0" smtClean="0">
                <a:solidFill>
                  <a:srgbClr val="FF0000"/>
                </a:solidFill>
              </a:rPr>
              <a:t>Seurauksena on kiilteen vauriot.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Riippuen </a:t>
            </a:r>
            <a:r>
              <a:rPr lang="fi-FI" dirty="0"/>
              <a:t>suussa </a:t>
            </a:r>
            <a:r>
              <a:rPr lang="fi-FI" dirty="0" smtClean="0"/>
              <a:t>olevan </a:t>
            </a:r>
            <a:r>
              <a:rPr lang="fi-FI" dirty="0"/>
              <a:t>normaaliflooran </a:t>
            </a:r>
            <a:r>
              <a:rPr lang="fi-FI" dirty="0" smtClean="0"/>
              <a:t>bakteerikannasta, plakki luo happamat olosuhteet, jolloin </a:t>
            </a:r>
            <a:r>
              <a:rPr lang="fi-FI" dirty="0" smtClean="0">
                <a:solidFill>
                  <a:srgbClr val="FF0000"/>
                </a:solidFill>
              </a:rPr>
              <a:t>kariesta aiheuttava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FF0000"/>
                </a:solidFill>
              </a:rPr>
              <a:t> </a:t>
            </a:r>
            <a:r>
              <a:rPr lang="fi-FI" dirty="0" smtClean="0"/>
              <a:t>   </a:t>
            </a:r>
            <a:r>
              <a:rPr lang="fi-FI" dirty="0" err="1" smtClean="0"/>
              <a:t>Mutans</a:t>
            </a:r>
            <a:r>
              <a:rPr lang="fi-FI" dirty="0" smtClean="0"/>
              <a:t>- </a:t>
            </a:r>
            <a:r>
              <a:rPr lang="fi-FI" dirty="0" err="1" smtClean="0"/>
              <a:t>Streptockokki</a:t>
            </a:r>
            <a:r>
              <a:rPr lang="fi-FI" dirty="0" smtClean="0"/>
              <a:t>–bakteeri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lisääntyy.</a:t>
            </a:r>
            <a:endParaRPr lang="fi-FI" dirty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>
                <a:solidFill>
                  <a:srgbClr val="FF0000"/>
                </a:solidFill>
              </a:rPr>
              <a:t> </a:t>
            </a:r>
            <a:r>
              <a:rPr lang="fi-FI" dirty="0" smtClean="0">
                <a:solidFill>
                  <a:srgbClr val="FF0000"/>
                </a:solidFill>
              </a:rPr>
              <a:t>  </a:t>
            </a:r>
            <a:endParaRPr lang="fi-FI" dirty="0">
              <a:solidFill>
                <a:srgbClr val="FF0000"/>
              </a:solidFill>
            </a:endParaRPr>
          </a:p>
          <a:p>
            <a:pPr>
              <a:buBlip>
                <a:blip r:embed="rId2"/>
              </a:buBlip>
            </a:pPr>
            <a:endParaRPr lang="fi-FI" dirty="0">
              <a:solidFill>
                <a:srgbClr val="FF0000"/>
              </a:solidFill>
            </a:endParaRPr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2" t="31625" r="34506" b="30625"/>
          <a:stretch/>
        </p:blipFill>
        <p:spPr>
          <a:xfrm>
            <a:off x="6876256" y="3717032"/>
            <a:ext cx="2034540" cy="2301240"/>
          </a:xfrm>
          <a:prstGeom prst="rect">
            <a:avLst/>
          </a:prstGeom>
        </p:spPr>
      </p:pic>
      <p:cxnSp>
        <p:nvCxnSpPr>
          <p:cNvPr id="7" name="Suora nuoliyhdysviiva 6"/>
          <p:cNvCxnSpPr/>
          <p:nvPr/>
        </p:nvCxnSpPr>
        <p:spPr bwMode="auto">
          <a:xfrm>
            <a:off x="7670961" y="3573016"/>
            <a:ext cx="285415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0394753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684213" y="715962"/>
            <a:ext cx="7772400" cy="84082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i-FI" b="1" dirty="0" smtClean="0"/>
              <a:t>Ikenet vuotaa verta, kun harjaan. </a:t>
            </a:r>
            <a:br>
              <a:rPr lang="fi-FI" b="1" dirty="0" smtClean="0"/>
            </a:br>
            <a:r>
              <a:rPr lang="fi-FI" b="1" dirty="0" smtClean="0"/>
              <a:t>Mitä Jäbä duunaa</a:t>
            </a:r>
            <a:r>
              <a:rPr lang="fi-FI" b="1" dirty="0"/>
              <a:t>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>
          <a:xfrm>
            <a:off x="684213" y="1628799"/>
            <a:ext cx="7772400" cy="3756001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 smtClean="0"/>
              <a:t>Jättää harjaamatta hampaansa, kun ikenet vuotavat?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Harjaa hampaita aamulla ja illalla 2 minuuttia?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Pesee hampaat pehmeällä harjalla ja fluoritahnalla?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Purskuttelee pelkällä suuvedellä?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Vaihtaa hammasharjan uuteen?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Hakee lääkekuurin, jotta vuoto lakkaa?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Käyttää hammaslankaa ja - tikkuja?</a:t>
            </a:r>
          </a:p>
          <a:p>
            <a:pPr marL="514350" indent="-514350">
              <a:buFont typeface="+mj-lt"/>
              <a:buAutoNum type="arabicPeriod"/>
            </a:pP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Valitse mielestäsi oikeat vaihtoehdot!</a:t>
            </a:r>
          </a:p>
          <a:p>
            <a:pPr marL="0" indent="0">
              <a:buNone/>
            </a:pPr>
            <a:endParaRPr lang="fi-FI" dirty="0" smtClean="0"/>
          </a:p>
          <a:p>
            <a:pPr marL="514350" indent="-514350">
              <a:buFont typeface="+mj-lt"/>
              <a:buAutoNum type="arabicPeriod"/>
            </a:pPr>
            <a:endParaRPr lang="fi-FI" dirty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" b="12706"/>
          <a:stretch/>
        </p:blipFill>
        <p:spPr>
          <a:xfrm>
            <a:off x="6444208" y="2996952"/>
            <a:ext cx="2502024" cy="3215640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7452320" y="3140968"/>
            <a:ext cx="576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839245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2400" cy="533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Tätä Jäbä duunaa!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445241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3"/>
              </a:buBlip>
            </a:pPr>
            <a:r>
              <a:rPr lang="fi-FI" dirty="0" smtClean="0"/>
              <a:t>Käyttää hammasharjaa 2 kertaa päivässä aamulla ja illalla 2 minuutin ajan!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Käyttää pehmeää harjaa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Vaihtaa hammasharjan 3kk välein uuteen.</a:t>
            </a:r>
          </a:p>
          <a:p>
            <a:pPr>
              <a:buBlip>
                <a:blip r:embed="rId3"/>
              </a:buBlip>
            </a:pPr>
            <a:r>
              <a:rPr lang="fi-FI" dirty="0" smtClean="0"/>
              <a:t>Lisää fluoritahnaa, jossa fluoria</a:t>
            </a:r>
          </a:p>
          <a:p>
            <a:pPr marL="0" indent="0">
              <a:buNone/>
            </a:pPr>
            <a:r>
              <a:rPr lang="fi-FI" dirty="0" smtClean="0"/>
              <a:t>   1500ppm eli 0,15%.</a:t>
            </a:r>
          </a:p>
          <a:p>
            <a:pPr>
              <a:buBlip>
                <a:blip r:embed="rId3"/>
              </a:buBlip>
            </a:pPr>
            <a:endParaRPr lang="fi-FI" dirty="0" smtClean="0"/>
          </a:p>
          <a:p>
            <a:pPr>
              <a:buBlip>
                <a:blip r:embed="rId3"/>
              </a:buBlip>
            </a:pPr>
            <a:r>
              <a:rPr lang="fi-FI" dirty="0" smtClean="0"/>
              <a:t>Harjauksen jälkeen käyttää</a:t>
            </a:r>
          </a:p>
          <a:p>
            <a:pPr marL="0" indent="0">
              <a:buNone/>
            </a:pPr>
            <a:r>
              <a:rPr lang="fi-FI" dirty="0" smtClean="0"/>
              <a:t>    hammaslankaa ja –tikkuja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 tai hammasväliharjaa. </a:t>
            </a:r>
          </a:p>
          <a:p>
            <a:pPr marL="0" indent="0">
              <a:buNone/>
            </a:pPr>
            <a:r>
              <a:rPr lang="fi-FI" dirty="0" smtClean="0"/>
              <a:t>    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4974">
            <a:off x="4381870" y="4321118"/>
            <a:ext cx="2484276" cy="1656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uva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5" r="4139" b="16987"/>
          <a:stretch/>
        </p:blipFill>
        <p:spPr>
          <a:xfrm rot="16200000">
            <a:off x="5966690" y="2978842"/>
            <a:ext cx="3669779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380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2400" cy="55666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Aamulla hampaiden harjaus,</a:t>
            </a:r>
            <a:r>
              <a:rPr lang="fi-FI" b="1" dirty="0"/>
              <a:t> </a:t>
            </a:r>
            <a:r>
              <a:rPr lang="fi-FI" b="1" dirty="0" smtClean="0"/>
              <a:t>miksi?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3568" y="1196752"/>
            <a:ext cx="7776864" cy="43204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dirty="0" smtClean="0"/>
              <a:t>Aamulla, kun harjaat niin uskallat tervehtiä kaveria</a:t>
            </a:r>
            <a:r>
              <a:rPr lang="fi-FI" dirty="0"/>
              <a:t>. </a:t>
            </a:r>
            <a:r>
              <a:rPr lang="fi-FI" dirty="0" smtClean="0"/>
              <a:t>Ei tarvitse laittaa päätä </a:t>
            </a:r>
            <a:r>
              <a:rPr lang="fi-FI" dirty="0"/>
              <a:t>kainaloon. </a:t>
            </a:r>
            <a:endParaRPr lang="fi-FI" dirty="0" smtClean="0"/>
          </a:p>
          <a:p>
            <a:pPr>
              <a:buBlip>
                <a:blip r:embed="rId2"/>
              </a:buBlip>
            </a:pPr>
            <a:r>
              <a:rPr lang="fi-FI" dirty="0" smtClean="0"/>
              <a:t>Hampaiden väleissä ei roiku aamupalan </a:t>
            </a:r>
            <a:r>
              <a:rPr lang="fi-FI" dirty="0"/>
              <a:t>tähteitä, </a:t>
            </a:r>
            <a:r>
              <a:rPr lang="fi-FI" dirty="0" smtClean="0"/>
              <a:t>joten voit hymyillä vastaantulijalle. 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Pulpettinaapurisi on tyytyväinen raikkaasta hengityksestäsi. 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Kehosi tykkää, kun häädät </a:t>
            </a:r>
            <a:r>
              <a:rPr lang="fi-FI" dirty="0"/>
              <a:t>bakteerit harjalla</a:t>
            </a:r>
            <a:r>
              <a:rPr lang="fi-FI" dirty="0" smtClean="0"/>
              <a:t>, plakki hajoaa ja bakteerien</a:t>
            </a:r>
            <a:br>
              <a:rPr lang="fi-FI" dirty="0" smtClean="0"/>
            </a:br>
            <a:r>
              <a:rPr lang="fi-FI" dirty="0" smtClean="0"/>
              <a:t>elinympäristö katoaa.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Fluori vahvistaa hampaiden</a:t>
            </a:r>
          </a:p>
          <a:p>
            <a:pPr marL="0" indent="0">
              <a:buNone/>
            </a:pPr>
            <a:r>
              <a:rPr lang="fi-FI" dirty="0" smtClean="0"/>
              <a:t>   pintaa.</a:t>
            </a:r>
          </a:p>
          <a:p>
            <a:pPr marL="0" indent="0">
              <a:buNone/>
            </a:pPr>
            <a:r>
              <a:rPr lang="fi-FI" dirty="0" smtClean="0"/>
              <a:t>  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077072"/>
            <a:ext cx="3491880" cy="23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897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Hampaiden harjaus illalla, miksi?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4213" y="1436688"/>
            <a:ext cx="7772400" cy="42965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Blip>
                <a:blip r:embed="rId2"/>
              </a:buBlip>
            </a:pPr>
            <a:r>
              <a:rPr lang="fi-FI" dirty="0" smtClean="0"/>
              <a:t>Päivän aikana kertynyt biofilmi eli plakki häiriintyy harjauksesta.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Plakin bakteerien elinolosuhteet huononevat </a:t>
            </a:r>
            <a:r>
              <a:rPr lang="fi-FI" dirty="0"/>
              <a:t>ja </a:t>
            </a:r>
            <a:r>
              <a:rPr lang="fi-FI" dirty="0" smtClean="0"/>
              <a:t>suun bakteerien määrä vähenee.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Fluori antaa suojan hampaille!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Hammaslankaus putsaa välit, 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joita harja ei tavoita.</a:t>
            </a:r>
          </a:p>
          <a:p>
            <a:pPr>
              <a:buBlip>
                <a:blip r:embed="rId2"/>
              </a:buBlip>
            </a:pPr>
            <a:r>
              <a:rPr lang="fi-FI" dirty="0" smtClean="0"/>
              <a:t>Hammaslääkärin </a:t>
            </a:r>
            <a:r>
              <a:rPr lang="fi-FI" dirty="0"/>
              <a:t>ja </a:t>
            </a:r>
            <a:r>
              <a:rPr lang="fi-FI" dirty="0" smtClean="0"/>
              <a:t>suuhygienistin</a:t>
            </a:r>
          </a:p>
          <a:p>
            <a:pPr marL="0" indent="0">
              <a:buNone/>
            </a:pPr>
            <a:r>
              <a:rPr lang="fi-FI" dirty="0" smtClean="0"/>
              <a:t>    luona </a:t>
            </a:r>
            <a:r>
              <a:rPr lang="fi-FI" dirty="0"/>
              <a:t>pelkkä tarkastus </a:t>
            </a:r>
            <a:r>
              <a:rPr lang="fi-FI" dirty="0" smtClean="0"/>
              <a:t>riittää.</a:t>
            </a:r>
          </a:p>
          <a:p>
            <a:pPr marL="0" indent="0">
              <a:buNone/>
            </a:pPr>
            <a:r>
              <a:rPr lang="fi-FI" dirty="0" smtClean="0"/>
              <a:t>    Pora </a:t>
            </a:r>
            <a:r>
              <a:rPr lang="fi-FI" dirty="0"/>
              <a:t>pysyy</a:t>
            </a:r>
            <a:r>
              <a:rPr lang="fi-FI" dirty="0" smtClean="0"/>
              <a:t> poissa suusta .</a:t>
            </a:r>
            <a:endParaRPr lang="fi-FI" dirty="0"/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852936"/>
            <a:ext cx="2520280" cy="357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428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8974" y="715963"/>
            <a:ext cx="7767639" cy="69681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Ksylitoli hampaiden tueksi ja turvaksi!</a:t>
            </a:r>
            <a:endParaRPr lang="fi-FI" b="1" dirty="0"/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436">
            <a:off x="953649" y="1977898"/>
            <a:ext cx="2338618" cy="331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isällön paikkamerkki 2"/>
          <p:cNvSpPr>
            <a:spLocks noGrp="1"/>
          </p:cNvSpPr>
          <p:nvPr>
            <p:ph sz="quarter" idx="4"/>
          </p:nvPr>
        </p:nvSpPr>
        <p:spPr>
          <a:xfrm>
            <a:off x="3851920" y="1556792"/>
            <a:ext cx="4604694" cy="46085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i-FI" sz="2000" dirty="0"/>
              <a:t>Ksylitolia tulisi nauttia päivittäin aterian </a:t>
            </a:r>
            <a:r>
              <a:rPr lang="fi-FI" sz="2000" dirty="0" smtClean="0"/>
              <a:t>ja </a:t>
            </a:r>
            <a:r>
              <a:rPr lang="fi-FI" sz="2000" dirty="0"/>
              <a:t>välipalan jälkeen.</a:t>
            </a:r>
          </a:p>
          <a:p>
            <a:r>
              <a:rPr lang="fi-FI" sz="2000" dirty="0" smtClean="0"/>
              <a:t>Hampaiden suojaamiseksi riittää 5g ksylitolia. (</a:t>
            </a:r>
            <a:r>
              <a:rPr lang="fi-FI" sz="1600" dirty="0" smtClean="0"/>
              <a:t>6 palaa purkkaa)</a:t>
            </a:r>
          </a:p>
          <a:p>
            <a:r>
              <a:rPr lang="fi-FI" sz="2000" dirty="0" smtClean="0"/>
              <a:t>Pureskele ksylitolipurkkaa tai -pastillia 5-10 minuuttia.</a:t>
            </a:r>
          </a:p>
          <a:p>
            <a:r>
              <a:rPr lang="fi-FI" sz="2000" dirty="0" smtClean="0"/>
              <a:t>Vähentää plakin tarttumista kiilteen pintaan.</a:t>
            </a:r>
          </a:p>
          <a:p>
            <a:r>
              <a:rPr lang="fi-FI" sz="2000" dirty="0" smtClean="0"/>
              <a:t>Koska </a:t>
            </a:r>
            <a:r>
              <a:rPr lang="fi-FI" sz="2000" dirty="0"/>
              <a:t>bakteerit eivät käytä ksylitolia ravinnokseen, se sopii makeutusaineeksi</a:t>
            </a:r>
            <a:r>
              <a:rPr lang="fi-FI" sz="2000" dirty="0" smtClean="0"/>
              <a:t>.</a:t>
            </a:r>
          </a:p>
          <a:p>
            <a:endParaRPr lang="fi-FI" sz="2000" dirty="0" smtClean="0"/>
          </a:p>
        </p:txBody>
      </p:sp>
      <p:sp>
        <p:nvSpPr>
          <p:cNvPr id="9" name="Alatunnisteen paikkamerkki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13023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611560" y="692696"/>
            <a:ext cx="7772400" cy="533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dirty="0" smtClean="0"/>
              <a:t>      </a:t>
            </a:r>
            <a:r>
              <a:rPr lang="fi-FI" b="1" dirty="0" smtClean="0"/>
              <a:t>Puhtaat hampaat ja terveet ikenet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i-FI" dirty="0" smtClean="0"/>
          </a:p>
          <a:p>
            <a:endParaRPr lang="fi-FI" dirty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6" name="Sisällön paikkamerkki 5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0808"/>
            <a:ext cx="6120680" cy="36094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851281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i-FI" b="1" dirty="0" smtClean="0"/>
              <a:t>             </a:t>
            </a:r>
            <a:r>
              <a:rPr lang="fi-FI" sz="5400" b="1" dirty="0" err="1" smtClean="0">
                <a:solidFill>
                  <a:schemeClr val="tx2"/>
                </a:solidFill>
              </a:rPr>
              <a:t>Su</a:t>
            </a:r>
            <a:r>
              <a:rPr lang="fi-FI" sz="5400" b="1" dirty="0" err="1" smtClean="0"/>
              <a:t>u</a:t>
            </a:r>
            <a:r>
              <a:rPr lang="fi-FI" sz="5400" b="1" dirty="0" err="1" smtClean="0">
                <a:solidFill>
                  <a:schemeClr val="tx2"/>
                </a:solidFill>
              </a:rPr>
              <a:t>N</a:t>
            </a:r>
            <a:r>
              <a:rPr lang="fi-FI" sz="5400" b="1" dirty="0" smtClean="0"/>
              <a:t> VALINTA </a:t>
            </a:r>
            <a:r>
              <a:rPr lang="fi-FI" sz="5400" b="1" dirty="0" smtClean="0">
                <a:solidFill>
                  <a:schemeClr val="tx2"/>
                </a:solidFill>
              </a:rPr>
              <a:t>!</a:t>
            </a:r>
            <a:endParaRPr lang="fi-FI" sz="5400" b="1" dirty="0">
              <a:solidFill>
                <a:schemeClr val="tx2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88840"/>
            <a:ext cx="2211916" cy="3317875"/>
          </a:xfrm>
        </p:spPr>
      </p:pic>
      <p:pic>
        <p:nvPicPr>
          <p:cNvPr id="9" name="Sisällön paikkamerkki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060848"/>
            <a:ext cx="2219325" cy="3328988"/>
          </a:xfrm>
        </p:spPr>
      </p:pic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9832" y="2708920"/>
            <a:ext cx="2808312" cy="1991430"/>
          </a:xfrm>
          <a:prstGeom prst="rect">
            <a:avLst/>
          </a:prstGeom>
        </p:spPr>
      </p:pic>
      <p:sp>
        <p:nvSpPr>
          <p:cNvPr id="11" name="Tekstiruutu 10"/>
          <p:cNvSpPr txBox="1"/>
          <p:nvPr/>
        </p:nvSpPr>
        <p:spPr>
          <a:xfrm>
            <a:off x="3491880" y="5452814"/>
            <a:ext cx="151216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sz="2800" dirty="0" smtClean="0"/>
              <a:t>Kiitos!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34827929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4213" y="715963"/>
            <a:ext cx="7772400" cy="336773"/>
          </a:xfrm>
        </p:spPr>
        <p:txBody>
          <a:bodyPr/>
          <a:lstStyle/>
          <a:p>
            <a:r>
              <a:rPr lang="fi-FI" sz="1400" dirty="0" smtClean="0"/>
              <a:t>Lähteet</a:t>
            </a:r>
            <a:endParaRPr lang="fi-FI" sz="1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 err="1"/>
              <a:t>Therapia</a:t>
            </a:r>
            <a:r>
              <a:rPr lang="fi-FI" sz="1200" dirty="0"/>
              <a:t> </a:t>
            </a:r>
            <a:r>
              <a:rPr lang="fi-FI" sz="1200" dirty="0" err="1"/>
              <a:t>Odontologica.Hammaslääketieteen</a:t>
            </a:r>
            <a:r>
              <a:rPr lang="fi-FI" sz="1200" dirty="0"/>
              <a:t> käsikirja Jukka H. </a:t>
            </a:r>
            <a:r>
              <a:rPr lang="fi-FI" sz="1200" dirty="0" err="1"/>
              <a:t>Meurman</a:t>
            </a:r>
            <a:r>
              <a:rPr lang="fi-FI" sz="1200" dirty="0"/>
              <a:t>, Heikki Murtola, Yrsa Le Bell, Heikki Aut-ti.2008;240-299,375-395  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  <p:sp>
        <p:nvSpPr>
          <p:cNvPr id="5" name="Suorakulmio 4"/>
          <p:cNvSpPr/>
          <p:nvPr/>
        </p:nvSpPr>
        <p:spPr>
          <a:xfrm>
            <a:off x="764502" y="980728"/>
            <a:ext cx="776793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200" dirty="0" smtClean="0"/>
              <a:t>Hanna </a:t>
            </a:r>
            <a:r>
              <a:rPr lang="fi-FI" sz="1200" dirty="0"/>
              <a:t>Ollila, Hanna Forsman, Pilvikki </a:t>
            </a:r>
            <a:r>
              <a:rPr lang="fi-FI" sz="1200" dirty="0" err="1"/>
              <a:t>Absetz</a:t>
            </a:r>
            <a:r>
              <a:rPr lang="fi-FI" sz="1200" dirty="0"/>
              <a:t>. Itsesäätely koululaisten hyvien ruokailutottumusten tukena. Tuloksia Suomen </a:t>
            </a:r>
            <a:r>
              <a:rPr lang="fi-FI" sz="1200" dirty="0" err="1"/>
              <a:t>TEMPEST-hankkeen</a:t>
            </a:r>
            <a:r>
              <a:rPr lang="fi-FI" sz="1200" dirty="0"/>
              <a:t> </a:t>
            </a:r>
            <a:r>
              <a:rPr lang="fi-FI" sz="1200" dirty="0" smtClean="0"/>
              <a:t>koululaistutkimuksesta. </a:t>
            </a:r>
            <a:r>
              <a:rPr lang="fi-FI" sz="1200" dirty="0"/>
              <a:t>2013;11</a:t>
            </a:r>
            <a:r>
              <a:rPr lang="fi-FI" sz="1200" dirty="0" smtClean="0"/>
              <a:t>.</a:t>
            </a:r>
          </a:p>
          <a:p>
            <a:endParaRPr lang="fi-FI" sz="1200" dirty="0"/>
          </a:p>
          <a:p>
            <a:endParaRPr lang="fi-FI" sz="1200" dirty="0" smtClean="0"/>
          </a:p>
          <a:p>
            <a:endParaRPr lang="fi-FI" sz="1200" dirty="0" smtClean="0"/>
          </a:p>
          <a:p>
            <a:r>
              <a:rPr lang="fi-FI" sz="1200" dirty="0"/>
              <a:t>Heinonen Timo 2014.Luentomuistiinpanot Karieksen hallinta</a:t>
            </a:r>
            <a:r>
              <a:rPr lang="fi-FI" sz="1200" dirty="0" smtClean="0"/>
              <a:t>. </a:t>
            </a:r>
            <a:r>
              <a:rPr lang="fi-FI" sz="1200" dirty="0" err="1" smtClean="0"/>
              <a:t>Metropolian</a:t>
            </a:r>
            <a:r>
              <a:rPr lang="fi-FI" sz="1200" dirty="0" smtClean="0"/>
              <a:t> </a:t>
            </a:r>
            <a:r>
              <a:rPr lang="fi-FI" sz="1200" dirty="0"/>
              <a:t>ammattikorkeakoulu </a:t>
            </a:r>
            <a:endParaRPr lang="fi-FI" sz="1200" dirty="0" smtClean="0"/>
          </a:p>
          <a:p>
            <a:endParaRPr lang="fi-FI" sz="1200" dirty="0"/>
          </a:p>
          <a:p>
            <a:r>
              <a:rPr lang="fi-FI" sz="1200" dirty="0"/>
              <a:t>Nieminen Anja 2013.Luentomuistiinpanot </a:t>
            </a:r>
            <a:r>
              <a:rPr lang="fi-FI" sz="1200" dirty="0" smtClean="0"/>
              <a:t>Parodontologia2.  </a:t>
            </a:r>
            <a:r>
              <a:rPr lang="fi-FI" sz="1200" dirty="0" err="1"/>
              <a:t>Metropolian</a:t>
            </a:r>
            <a:r>
              <a:rPr lang="fi-FI" sz="1200" dirty="0"/>
              <a:t> ammattikorkeakoulu</a:t>
            </a:r>
          </a:p>
          <a:p>
            <a:endParaRPr lang="fi-FI" sz="1200" dirty="0" smtClean="0"/>
          </a:p>
          <a:p>
            <a:r>
              <a:rPr lang="fi-FI" sz="1200" dirty="0" smtClean="0"/>
              <a:t>Patovirta</a:t>
            </a:r>
            <a:r>
              <a:rPr lang="fi-FI" sz="1200" dirty="0"/>
              <a:t>, Elina 2013. Vantaan Länsimäen Yläkoululaisten Suun Terveyteen Liittyvät Tiedot Ja Tottumukset Sekä Mielipiteitä Verkkomuotoisesta Terveystiedon Opetuksesta. Syventävien opintojen kirjallinen tutkielma. Turun yliopisto, Lääketieteellinen tiedekunta.  Hammaslääketieteen laitos 22.03.2013</a:t>
            </a:r>
            <a:r>
              <a:rPr lang="fi-FI" sz="1200" dirty="0" smtClean="0"/>
              <a:t>.</a:t>
            </a:r>
            <a:r>
              <a:rPr lang="fi-FI" sz="1200" dirty="0"/>
              <a:t> </a:t>
            </a:r>
            <a:endParaRPr lang="fi-FI" sz="1200" dirty="0" smtClean="0"/>
          </a:p>
          <a:p>
            <a:endParaRPr lang="fi-FI" sz="1200" dirty="0" smtClean="0"/>
          </a:p>
          <a:p>
            <a:r>
              <a:rPr lang="fi-FI" sz="1200" dirty="0"/>
              <a:t>Sipola Henna. 2008 Miten terveystietoa tulisi opettaa? 9. luokan oppilaiden kokemuksia terveystiedon opetusmenetelmistä ja oppimateriaaleista Pro Gradu –tutkielma Terveyskasvatus Jyväskylän yliopisto Terveystieteiden laitos</a:t>
            </a:r>
          </a:p>
          <a:p>
            <a:endParaRPr lang="fi-FI" sz="1200" dirty="0" smtClean="0"/>
          </a:p>
          <a:p>
            <a:r>
              <a:rPr lang="fi-FI" sz="1200" dirty="0" smtClean="0"/>
              <a:t>Terveyttä </a:t>
            </a:r>
            <a:r>
              <a:rPr lang="fi-FI" sz="1200" dirty="0"/>
              <a:t>ruuasta </a:t>
            </a:r>
            <a:r>
              <a:rPr lang="fi-FI" sz="1200" dirty="0" err="1"/>
              <a:t>-Suomalaiset</a:t>
            </a:r>
            <a:r>
              <a:rPr lang="fi-FI" sz="1200" dirty="0"/>
              <a:t> ravintosuositukset 2014. Valtion ravitsemuslautakunta 2014.  2. korjattu painos. c/o elintarviketurvallisuusvirasto </a:t>
            </a:r>
            <a:r>
              <a:rPr lang="fi-FI" sz="1200" dirty="0" err="1"/>
              <a:t>Evira</a:t>
            </a:r>
            <a:r>
              <a:rPr lang="fi-FI" sz="1200" dirty="0"/>
              <a:t>. Juventus </a:t>
            </a:r>
            <a:r>
              <a:rPr lang="fi-FI" sz="1200" dirty="0" err="1"/>
              <a:t>Print</a:t>
            </a:r>
            <a:r>
              <a:rPr lang="fi-FI" sz="1200" dirty="0"/>
              <a:t> - Suomen Yliopistopaino.</a:t>
            </a:r>
          </a:p>
          <a:p>
            <a:endParaRPr lang="fi-FI" sz="1200" dirty="0" smtClean="0"/>
          </a:p>
          <a:p>
            <a:r>
              <a:rPr lang="fi-FI" sz="1200" dirty="0" err="1" smtClean="0"/>
              <a:t>Therapia</a:t>
            </a:r>
            <a:r>
              <a:rPr lang="fi-FI" sz="1200" dirty="0" smtClean="0"/>
              <a:t> </a:t>
            </a:r>
            <a:r>
              <a:rPr lang="fi-FI" sz="1200" dirty="0" err="1"/>
              <a:t>Odontologica</a:t>
            </a:r>
            <a:r>
              <a:rPr lang="fi-FI" sz="1200" dirty="0"/>
              <a:t>. Jukka H. </a:t>
            </a:r>
            <a:r>
              <a:rPr lang="fi-FI" sz="1200" dirty="0" err="1"/>
              <a:t>Meurman</a:t>
            </a:r>
            <a:r>
              <a:rPr lang="fi-FI" sz="1200" dirty="0"/>
              <a:t>, Heikki Murtola, Yrsa Le Bell, Heikki </a:t>
            </a:r>
            <a:r>
              <a:rPr lang="fi-FI" sz="1200" dirty="0" smtClean="0"/>
              <a:t>Autti.2008;298,375</a:t>
            </a:r>
            <a:r>
              <a:rPr lang="fi-FI" sz="1200" dirty="0"/>
              <a:t>&gt;</a:t>
            </a:r>
            <a:r>
              <a:rPr lang="fi-FI" sz="1200" u="sng" dirty="0">
                <a:hlinkClick r:id="rId2"/>
              </a:rPr>
              <a:t>http://www.terveyskirjasto.fi/kotisivut/tk.koti?p_artikkeli=trs00037&lt;</a:t>
            </a:r>
            <a:r>
              <a:rPr lang="fi-FI" sz="1200" dirty="0"/>
              <a:t> </a:t>
            </a:r>
            <a:endParaRPr lang="fi-FI" sz="1200" dirty="0" smtClean="0"/>
          </a:p>
          <a:p>
            <a:r>
              <a:rPr lang="fi-FI" sz="1200" dirty="0" smtClean="0"/>
              <a:t> </a:t>
            </a:r>
            <a:endParaRPr lang="fi-FI" sz="1200" dirty="0"/>
          </a:p>
          <a:p>
            <a:r>
              <a:rPr lang="fi-FI" sz="1200" dirty="0"/>
              <a:t>&gt;</a:t>
            </a:r>
            <a:r>
              <a:rPr lang="fi-FI" sz="1200" u="sng" dirty="0">
                <a:hlinkClick r:id="rId3"/>
              </a:rPr>
              <a:t>http://www.terveyskirjasto.fi/terveysportti/tk.koti?p_artikkeli=trs00019&lt;</a:t>
            </a:r>
            <a:r>
              <a:rPr lang="fi-FI" sz="1200" dirty="0"/>
              <a:t>  Ksylitoli. Terve suu 15.9.2009. Kaarina Sirviö. Luettu 10.4.2014</a:t>
            </a:r>
          </a:p>
          <a:p>
            <a:endParaRPr lang="fi-FI" sz="1200" dirty="0" smtClean="0"/>
          </a:p>
          <a:p>
            <a:r>
              <a:rPr lang="fi-FI" sz="1200" dirty="0" smtClean="0"/>
              <a:t>.</a:t>
            </a:r>
            <a:endParaRPr lang="fi-FI" sz="1200" dirty="0"/>
          </a:p>
          <a:p>
            <a:endParaRPr lang="fi-FI" sz="1200" dirty="0" smtClean="0"/>
          </a:p>
          <a:p>
            <a:endParaRPr lang="fi-FI" sz="1200" dirty="0"/>
          </a:p>
          <a:p>
            <a:endParaRPr lang="fi-FI" sz="1200" dirty="0" smtClean="0"/>
          </a:p>
          <a:p>
            <a:endParaRPr lang="fi-FI" sz="1200" dirty="0"/>
          </a:p>
          <a:p>
            <a:endParaRPr lang="fi-FI" sz="1200" dirty="0" smtClean="0"/>
          </a:p>
          <a:p>
            <a:endParaRPr lang="fi-FI" sz="1200" dirty="0"/>
          </a:p>
          <a:p>
            <a:endParaRPr lang="fi-FI" sz="1200" dirty="0" smtClean="0"/>
          </a:p>
          <a:p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509572283"/>
      </p:ext>
    </p:extLst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 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800" dirty="0" smtClean="0"/>
              <a:t> Tekijät: </a:t>
            </a:r>
            <a:r>
              <a:rPr lang="fi-FI" sz="1800" dirty="0" err="1" smtClean="0"/>
              <a:t>Metropolian</a:t>
            </a:r>
            <a:r>
              <a:rPr lang="fi-FI" sz="1800" dirty="0" smtClean="0"/>
              <a:t> Ammattikorkeakoulu </a:t>
            </a:r>
            <a:r>
              <a:rPr lang="fi-FI" sz="1800" dirty="0" err="1" smtClean="0"/>
              <a:t>Suuhygienistiopiskelijat</a:t>
            </a:r>
            <a:endParaRPr lang="fi-FI" sz="1800" dirty="0"/>
          </a:p>
          <a:p>
            <a:pPr marL="0" indent="0">
              <a:buNone/>
            </a:pPr>
            <a:r>
              <a:rPr lang="fi-FI" sz="1800" dirty="0" smtClean="0"/>
              <a:t>            Hanna </a:t>
            </a:r>
            <a:r>
              <a:rPr lang="fi-FI" sz="1800" dirty="0" err="1" smtClean="0"/>
              <a:t>Karenius</a:t>
            </a:r>
            <a:r>
              <a:rPr lang="fi-FI" sz="1800" dirty="0" smtClean="0"/>
              <a:t> ja Kirsi </a:t>
            </a:r>
            <a:r>
              <a:rPr lang="fi-FI" sz="1800" dirty="0" err="1" smtClean="0"/>
              <a:t>Kollanus</a:t>
            </a:r>
            <a:r>
              <a:rPr lang="fi-FI" sz="1800" dirty="0"/>
              <a:t> </a:t>
            </a:r>
            <a:r>
              <a:rPr lang="fi-FI" sz="1800" dirty="0" smtClean="0"/>
              <a:t>22.05.2014-10.10.2014</a:t>
            </a:r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1800" dirty="0" smtClean="0"/>
              <a:t>Opinnäytetyön tekstiosuus: Nuoret muutosprosessissa</a:t>
            </a:r>
          </a:p>
          <a:p>
            <a:pPr marL="0" indent="0">
              <a:buNone/>
            </a:pPr>
            <a:r>
              <a:rPr lang="fi-FI" sz="1800" dirty="0"/>
              <a:t> </a:t>
            </a:r>
            <a:r>
              <a:rPr lang="fi-FI" sz="1800" dirty="0" smtClean="0"/>
              <a:t>                     Napsupalat ravinnerikkaaksi välipaloiksi</a:t>
            </a:r>
          </a:p>
          <a:p>
            <a:pPr marL="0" indent="0">
              <a:buNone/>
            </a:pPr>
            <a:endParaRPr lang="fi-FI" sz="1800" dirty="0" smtClean="0"/>
          </a:p>
          <a:p>
            <a:pPr marL="0" indent="0">
              <a:buNone/>
            </a:pPr>
            <a:r>
              <a:rPr lang="fi-FI" sz="1800" dirty="0"/>
              <a:t>Kuvien </a:t>
            </a:r>
            <a:r>
              <a:rPr lang="fi-FI" sz="1800" dirty="0" smtClean="0"/>
              <a:t>käyttöoikeudet ja kuvien ottajat: </a:t>
            </a:r>
            <a:r>
              <a:rPr lang="fi-FI" sz="1800" dirty="0" err="1" smtClean="0"/>
              <a:t>Suuhygienistiopiskelija</a:t>
            </a:r>
            <a:r>
              <a:rPr lang="fi-FI" sz="1800" dirty="0" smtClean="0"/>
              <a:t> Hanna </a:t>
            </a:r>
            <a:r>
              <a:rPr lang="fi-FI" sz="1800" dirty="0" err="1"/>
              <a:t>Karenius</a:t>
            </a:r>
            <a:r>
              <a:rPr lang="fi-FI" sz="1800" dirty="0"/>
              <a:t> </a:t>
            </a:r>
            <a:r>
              <a:rPr lang="fi-FI" sz="1800" dirty="0" smtClean="0"/>
              <a:t>ja Valokuvaaja </a:t>
            </a:r>
            <a:r>
              <a:rPr lang="fi-FI" sz="1800" dirty="0"/>
              <a:t>Marja Haapio</a:t>
            </a:r>
            <a:endParaRPr lang="fi-FI" sz="1800" dirty="0" smtClean="0"/>
          </a:p>
          <a:p>
            <a:pPr marL="0" indent="0">
              <a:buNone/>
            </a:pPr>
            <a:r>
              <a:rPr lang="fi-FI" sz="1800" dirty="0" smtClean="0"/>
              <a:t>.</a:t>
            </a:r>
          </a:p>
          <a:p>
            <a:pPr marL="0" indent="0">
              <a:buNone/>
            </a:pPr>
            <a:r>
              <a:rPr lang="fi-FI" sz="1800" dirty="0" smtClean="0"/>
              <a:t>Sopimus Hakarinteen koulun käyttöoikeudesta materiaaliin.</a:t>
            </a:r>
          </a:p>
          <a:p>
            <a:pPr marL="0" indent="0">
              <a:buNone/>
            </a:pPr>
            <a:endParaRPr lang="fi-FI" sz="1800" dirty="0" smtClean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smtClean="0"/>
              <a:t>Suuhygienistiopiskelijat Hanna Karenius ja Kirsi Kollanus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091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Metropolia_strategia">
  <a:themeElements>
    <a:clrScheme name="Metropolia_strategia 2">
      <a:dk1>
        <a:srgbClr val="000000"/>
      </a:dk1>
      <a:lt1>
        <a:srgbClr val="FFFFFF"/>
      </a:lt1>
      <a:dk2>
        <a:srgbClr val="F08A00"/>
      </a:dk2>
      <a:lt2>
        <a:srgbClr val="808080"/>
      </a:lt2>
      <a:accent1>
        <a:srgbClr val="C9DD03"/>
      </a:accent1>
      <a:accent2>
        <a:srgbClr val="F9E300"/>
      </a:accent2>
      <a:accent3>
        <a:srgbClr val="FFFFFF"/>
      </a:accent3>
      <a:accent4>
        <a:srgbClr val="000000"/>
      </a:accent4>
      <a:accent5>
        <a:srgbClr val="E1EBAA"/>
      </a:accent5>
      <a:accent6>
        <a:srgbClr val="E2CE00"/>
      </a:accent6>
      <a:hlink>
        <a:srgbClr val="F08A00"/>
      </a:hlink>
      <a:folHlink>
        <a:srgbClr val="D52B1E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tropolia_strateg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tropolia_strategia 2">
        <a:dk1>
          <a:srgbClr val="000000"/>
        </a:dk1>
        <a:lt1>
          <a:srgbClr val="FFFFFF"/>
        </a:lt1>
        <a:dk2>
          <a:srgbClr val="F08A00"/>
        </a:dk2>
        <a:lt2>
          <a:srgbClr val="808080"/>
        </a:lt2>
        <a:accent1>
          <a:srgbClr val="C9DD03"/>
        </a:accent1>
        <a:accent2>
          <a:srgbClr val="F9E300"/>
        </a:accent2>
        <a:accent3>
          <a:srgbClr val="FFFFFF"/>
        </a:accent3>
        <a:accent4>
          <a:srgbClr val="000000"/>
        </a:accent4>
        <a:accent5>
          <a:srgbClr val="E1EBAA"/>
        </a:accent5>
        <a:accent6>
          <a:srgbClr val="E2CE00"/>
        </a:accent6>
        <a:hlink>
          <a:srgbClr val="F08A00"/>
        </a:hlink>
        <a:folHlink>
          <a:srgbClr val="D52B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Kalvosarja_pohja_suo_2</Template>
  <TotalTime>2736</TotalTime>
  <Words>1433</Words>
  <Application>Microsoft Office PowerPoint</Application>
  <PresentationFormat>On-screen Show (4:3)</PresentationFormat>
  <Paragraphs>286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ＭＳ Ｐゴシック</vt:lpstr>
      <vt:lpstr>Arial</vt:lpstr>
      <vt:lpstr>Calibri</vt:lpstr>
      <vt:lpstr>Tahoma</vt:lpstr>
      <vt:lpstr>Times</vt:lpstr>
      <vt:lpstr>Wingdings</vt:lpstr>
      <vt:lpstr>2_Metropolia_strategia</vt:lpstr>
      <vt:lpstr>    SuuN VALINTA</vt:lpstr>
      <vt:lpstr>Välipala vai napsupala?</vt:lpstr>
      <vt:lpstr> Välipala vai napsupala?</vt:lpstr>
      <vt:lpstr>Plakki eli bakteerimassa</vt:lpstr>
      <vt:lpstr>Hampaat ja välipalat.</vt:lpstr>
      <vt:lpstr>Sokeri ja hampaat</vt:lpstr>
      <vt:lpstr>Sokerit ja hampaat</vt:lpstr>
      <vt:lpstr>TOTTA vai TARUA? Sama määrä sokeria molemmissa pinoissa!</vt:lpstr>
      <vt:lpstr>Napspalat</vt:lpstr>
      <vt:lpstr>PowerPoint Presentation</vt:lpstr>
      <vt:lpstr>Janojuomalla on väliä, juomissa piilosokeria.</vt:lpstr>
      <vt:lpstr>Välipalat: kuinka monta sokeripalaa (2,6g) 100g tuotetta sisältää? </vt:lpstr>
      <vt:lpstr> </vt:lpstr>
      <vt:lpstr>Plakki, kaiken pahan alku.</vt:lpstr>
      <vt:lpstr>Harjaus vai reikä hampaaseen?</vt:lpstr>
      <vt:lpstr>Ientulehdus: Ien on punainen, turvonnut ja vuotaa verta!</vt:lpstr>
      <vt:lpstr>Mitä, jos otan kesälomaa myös harjauksesta?</vt:lpstr>
      <vt:lpstr>Kesäloma harjauksesta? No ei! ttodellatodellatodellakaan..!!</vt:lpstr>
      <vt:lpstr>Ikenet vuotaa verta, kun harjaan.  Mitä Jäbä duunaa?</vt:lpstr>
      <vt:lpstr>Tätä Jäbä duunaa!</vt:lpstr>
      <vt:lpstr>Aamulla hampaiden harjaus, miksi?  </vt:lpstr>
      <vt:lpstr>Hampaiden harjaus illalla, miksi?</vt:lpstr>
      <vt:lpstr>Ksylitoli hampaiden tueksi ja turvaksi!</vt:lpstr>
      <vt:lpstr>      Puhtaat hampaat ja terveet ikenet.</vt:lpstr>
      <vt:lpstr>             SuuN VALINTA !</vt:lpstr>
      <vt:lpstr>Lähteet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Onko Välipalalla välii</dc:title>
  <dc:creator>Hanna</dc:creator>
  <cp:lastModifiedBy>Hanna Karenius</cp:lastModifiedBy>
  <cp:revision>204</cp:revision>
  <cp:lastPrinted>2014-10-22T20:10:23Z</cp:lastPrinted>
  <dcterms:created xsi:type="dcterms:W3CDTF">2014-02-03T16:16:51Z</dcterms:created>
  <dcterms:modified xsi:type="dcterms:W3CDTF">2014-10-31T08:59:22Z</dcterms:modified>
</cp:coreProperties>
</file>