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notesMasterIdLst>
    <p:notesMasterId r:id="rId39"/>
  </p:notesMasterIdLst>
  <p:sldIdLst>
    <p:sldId id="258" r:id="rId2"/>
    <p:sldId id="257" r:id="rId3"/>
    <p:sldId id="269" r:id="rId4"/>
    <p:sldId id="289" r:id="rId5"/>
    <p:sldId id="302" r:id="rId6"/>
    <p:sldId id="285" r:id="rId7"/>
    <p:sldId id="259" r:id="rId8"/>
    <p:sldId id="260" r:id="rId9"/>
    <p:sldId id="272" r:id="rId10"/>
    <p:sldId id="261" r:id="rId11"/>
    <p:sldId id="271" r:id="rId12"/>
    <p:sldId id="262" r:id="rId13"/>
    <p:sldId id="303" r:id="rId14"/>
    <p:sldId id="263" r:id="rId15"/>
    <p:sldId id="281" r:id="rId16"/>
    <p:sldId id="282" r:id="rId17"/>
    <p:sldId id="279" r:id="rId18"/>
    <p:sldId id="264" r:id="rId19"/>
    <p:sldId id="286" r:id="rId20"/>
    <p:sldId id="295" r:id="rId21"/>
    <p:sldId id="267" r:id="rId22"/>
    <p:sldId id="300" r:id="rId23"/>
    <p:sldId id="276" r:id="rId24"/>
    <p:sldId id="291" r:id="rId25"/>
    <p:sldId id="265" r:id="rId26"/>
    <p:sldId id="292" r:id="rId27"/>
    <p:sldId id="293" r:id="rId28"/>
    <p:sldId id="294" r:id="rId29"/>
    <p:sldId id="277" r:id="rId30"/>
    <p:sldId id="278" r:id="rId31"/>
    <p:sldId id="283" r:id="rId32"/>
    <p:sldId id="284" r:id="rId33"/>
    <p:sldId id="287" r:id="rId34"/>
    <p:sldId id="288" r:id="rId35"/>
    <p:sldId id="301" r:id="rId36"/>
    <p:sldId id="299" r:id="rId37"/>
    <p:sldId id="298" r:id="rId38"/>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66FFCC"/>
    <a:srgbClr val="CC99FF"/>
    <a:srgbClr val="CCFF66"/>
    <a:srgbClr val="FF6600"/>
    <a:srgbClr val="AC80C2"/>
    <a:srgbClr val="66FF33"/>
    <a:srgbClr val="66FF66"/>
    <a:srgbClr val="99FF33"/>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5" autoAdjust="0"/>
    <p:restoredTop sz="87185" autoAdjust="0"/>
  </p:normalViewPr>
  <p:slideViewPr>
    <p:cSldViewPr>
      <p:cViewPr varScale="1">
        <p:scale>
          <a:sx n="98" d="100"/>
          <a:sy n="98" d="100"/>
        </p:scale>
        <p:origin x="876" y="78"/>
      </p:cViewPr>
      <p:guideLst>
        <p:guide orient="horz" pos="2160"/>
        <p:guide pos="2880"/>
      </p:guideLst>
    </p:cSldViewPr>
  </p:slideViewPr>
  <p:outlineViewPr>
    <p:cViewPr>
      <p:scale>
        <a:sx n="33" d="100"/>
        <a:sy n="33" d="100"/>
      </p:scale>
      <p:origin x="0" y="0"/>
    </p:cViewPr>
  </p:outlineViewPr>
  <p:notesTextViewPr>
    <p:cViewPr>
      <p:scale>
        <a:sx n="1" d="1"/>
        <a:sy n="1" d="1"/>
      </p:scale>
      <p:origin x="0" y="-123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342E71-EDC4-4739-A373-FF6BC7A94DF1}" type="datetimeFigureOut">
              <a:rPr lang="fi-FI" smtClean="0"/>
              <a:t>18.11.2014</a:t>
            </a:fld>
            <a:endParaRPr lang="fi-FI"/>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6198C8-D7C8-40C8-9702-BBCBF0A4829A}" type="slidenum">
              <a:rPr lang="fi-FI" smtClean="0"/>
              <a:t>‹#›</a:t>
            </a:fld>
            <a:endParaRPr lang="fi-FI"/>
          </a:p>
        </p:txBody>
      </p:sp>
    </p:spTree>
    <p:extLst>
      <p:ext uri="{BB962C8B-B14F-4D97-AF65-F5344CB8AC3E}">
        <p14:creationId xmlns:p14="http://schemas.microsoft.com/office/powerpoint/2010/main" val="4241034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Hyvä koulutusmateriaalin</a:t>
            </a:r>
            <a:r>
              <a:rPr lang="fi-FI" baseline="0" dirty="0" smtClean="0"/>
              <a:t> käyttäjä, kiitos, että käytät opinnäytetyötämme! Näissä ”muistiinpano-osuuksissa” on kirjoitettuna vinkkejä Sinulle, koulutuksen järjestämistä varten. Muistiinpano-osuudet eivät näy oppilaille. Vinkkien on tarkoitus helpottaa materiaalin käyttöä sekä koulutuksen järjestämistä. Vinkit sisältävät lisätietoa, tehtävien annot sekä koulutukseen tarvittavat materiaaliluettelot. Suosittelemme kouluttajaa lukemaan muistiinpano-osiot sekä opinnäytetyössä olevat ”Ensiapu-teoriat” läpi ennen koulutuksen järjestämistä.</a:t>
            </a:r>
          </a:p>
          <a:p>
            <a:endParaRPr lang="fi-FI" baseline="0" dirty="0" smtClean="0"/>
          </a:p>
          <a:p>
            <a:r>
              <a:rPr lang="fi-FI" baseline="0" dirty="0" smtClean="0"/>
              <a:t>Materiaalissa on selkeästi jaoteltuna kaksi eri osuutta: esikouluikäiset, 1. &amp; 2.luokkalaiset sekä 3.-6.luokkalaiset. Koulutuksen voi järjestää joko normaalin oppitunnin omaisesti, mutta suosittelemme, että järjestät koulutuksen rastikoulutuksena. Eli yhtenä rastina on aina yksi aihealue, esimerkiksi ”Haavat ja nyrjähdykset”. Rastikoulutus tarvitsee rastien pitäjiä. Heitä voi kysellä paikkakunnan sopimuspalokunnista, Suomen Punaiselta Ristiltä tai lähihoitaja- tai sairaanhoitajaopiskelijoista. Riippuen koulutustavasta, koulutuksen voi järjestää joko yhdessä tai kahdessa oppitunnissa yhdelle ryhmälle. Tärkeintä on, että harjoitteisiin varataan riittävästi aikaa.</a:t>
            </a:r>
          </a:p>
          <a:p>
            <a:endParaRPr lang="fi-FI" baseline="0" dirty="0" smtClean="0"/>
          </a:p>
          <a:p>
            <a:r>
              <a:rPr lang="fi-FI" baseline="0" dirty="0" smtClean="0"/>
              <a:t>Koulutuksen tavoitteena on tehdä ensiavusta helposti lähestyttävämpi asia lapsille. On todistettu, että mitä enemmän ensiaputaitoja on harjoittelut, sitä helpompi on auttaa oikean hädän sattuessa kohdalle. Jokaisella on velvollisuus auttaa omien taitojensa mukaisesti, mutta ennen kaikkea jokaisella on oikeus saada apua.</a:t>
            </a:r>
          </a:p>
          <a:p>
            <a:endParaRPr lang="fi-FI" dirty="0" smtClean="0"/>
          </a:p>
          <a:p>
            <a:r>
              <a:rPr lang="fi-FI" dirty="0" smtClean="0"/>
              <a:t>Hauskoja oppimishetkiä!</a:t>
            </a:r>
          </a:p>
          <a:p>
            <a:endParaRPr lang="fi-FI" dirty="0" smtClean="0"/>
          </a:p>
          <a:p>
            <a:r>
              <a:rPr lang="fi-FI" dirty="0" smtClean="0"/>
              <a:t>Suuret</a:t>
            </a:r>
            <a:r>
              <a:rPr lang="fi-FI" baseline="0" dirty="0" smtClean="0"/>
              <a:t> kiitokset yhteistyökumppaneillemme Sairilan ala-asteelle, Honkolan ala-asteelle, Suomen Punaiselle Ristille sekä Hätäkeskuslaitokselle</a:t>
            </a:r>
            <a:r>
              <a:rPr lang="fi-FI" baseline="0" dirty="0" smtClean="0"/>
              <a:t>.</a:t>
            </a:r>
          </a:p>
          <a:p>
            <a:r>
              <a:rPr lang="fi-FI" baseline="0" dirty="0" smtClean="0"/>
              <a:t>Kuvat olemme ottaneet itse ellei toisin ole mainittu ja niissä esiintyviltä henkilöiltä sekä lasten vanhemmilta on kysytty kirjallisesti suostumus koskien kuvien käyttämistä työssämme. Hätäkeskuslaitos antoi meille luvan käyttää kaikkia heidän materiaalejaan työssämme. Suomen Punaiselta Ristiltä on myös  kirjallinen lupa käyttää Pallo hallussa- Kylkiasento- videota.</a:t>
            </a:r>
            <a:endParaRPr lang="fi-FI" dirty="0"/>
          </a:p>
        </p:txBody>
      </p:sp>
      <p:sp>
        <p:nvSpPr>
          <p:cNvPr id="4" name="Dian numeron paikkamerkki 3"/>
          <p:cNvSpPr>
            <a:spLocks noGrp="1"/>
          </p:cNvSpPr>
          <p:nvPr>
            <p:ph type="sldNum" sz="quarter" idx="10"/>
          </p:nvPr>
        </p:nvSpPr>
        <p:spPr/>
        <p:txBody>
          <a:bodyPr/>
          <a:lstStyle/>
          <a:p>
            <a:fld id="{9C6198C8-D7C8-40C8-9702-BBCBF0A4829A}" type="slidenum">
              <a:rPr lang="fi-FI" smtClean="0"/>
              <a:t>1</a:t>
            </a:fld>
            <a:endParaRPr lang="fi-FI"/>
          </a:p>
        </p:txBody>
      </p:sp>
    </p:spTree>
    <p:extLst>
      <p:ext uri="{BB962C8B-B14F-4D97-AF65-F5344CB8AC3E}">
        <p14:creationId xmlns:p14="http://schemas.microsoft.com/office/powerpoint/2010/main" val="26842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TEKSTI</a:t>
            </a:r>
            <a:r>
              <a:rPr lang="fi-FI" baseline="0" dirty="0" smtClean="0"/>
              <a:t> ANIMAATIOLLA. </a:t>
            </a:r>
          </a:p>
          <a:p>
            <a:r>
              <a:rPr lang="fi-FI" dirty="0" smtClean="0"/>
              <a:t>Tämä dia on</a:t>
            </a:r>
            <a:r>
              <a:rPr lang="fi-FI" baseline="0" dirty="0" smtClean="0"/>
              <a:t> hyvä käydä läpi kaikille ikäluokille. Voit avata keskustelun oppilaiden kanssa kysymällä, mitä on esiapu oppilaiden mielestä ja lopulta kerrata dian kohdat.</a:t>
            </a:r>
            <a:endParaRPr lang="fi-FI" dirty="0"/>
          </a:p>
        </p:txBody>
      </p:sp>
      <p:sp>
        <p:nvSpPr>
          <p:cNvPr id="4" name="Dian numeron paikkamerkki 3"/>
          <p:cNvSpPr>
            <a:spLocks noGrp="1"/>
          </p:cNvSpPr>
          <p:nvPr>
            <p:ph type="sldNum" sz="quarter" idx="10"/>
          </p:nvPr>
        </p:nvSpPr>
        <p:spPr/>
        <p:txBody>
          <a:bodyPr/>
          <a:lstStyle/>
          <a:p>
            <a:fld id="{9C6198C8-D7C8-40C8-9702-BBCBF0A4829A}" type="slidenum">
              <a:rPr lang="fi-FI" smtClean="0"/>
              <a:t>2</a:t>
            </a:fld>
            <a:endParaRPr lang="fi-FI"/>
          </a:p>
        </p:txBody>
      </p:sp>
    </p:spTree>
    <p:extLst>
      <p:ext uri="{BB962C8B-B14F-4D97-AF65-F5344CB8AC3E}">
        <p14:creationId xmlns:p14="http://schemas.microsoft.com/office/powerpoint/2010/main" val="3017280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Tämän</a:t>
            </a:r>
            <a:r>
              <a:rPr lang="fi-FI" baseline="0" dirty="0" smtClean="0"/>
              <a:t> dia on tarkoitettu etenkin vanhemmille luokille.  Tässäkin voit otsikon avulla avata keskustelua ja antaa vinkkejä miettikääpä sanoisiko esim. Suomen lait jotakin. Lopulta kerratkaa kohdat.</a:t>
            </a:r>
            <a:endParaRPr lang="fi-FI" dirty="0"/>
          </a:p>
        </p:txBody>
      </p:sp>
      <p:sp>
        <p:nvSpPr>
          <p:cNvPr id="4" name="Dian numeron paikkamerkki 3"/>
          <p:cNvSpPr>
            <a:spLocks noGrp="1"/>
          </p:cNvSpPr>
          <p:nvPr>
            <p:ph type="sldNum" sz="quarter" idx="10"/>
          </p:nvPr>
        </p:nvSpPr>
        <p:spPr/>
        <p:txBody>
          <a:bodyPr/>
          <a:lstStyle/>
          <a:p>
            <a:fld id="{9C6198C8-D7C8-40C8-9702-BBCBF0A4829A}" type="slidenum">
              <a:rPr lang="fi-FI" smtClean="0"/>
              <a:t>3</a:t>
            </a:fld>
            <a:endParaRPr lang="fi-FI"/>
          </a:p>
        </p:txBody>
      </p:sp>
    </p:spTree>
    <p:extLst>
      <p:ext uri="{BB962C8B-B14F-4D97-AF65-F5344CB8AC3E}">
        <p14:creationId xmlns:p14="http://schemas.microsoft.com/office/powerpoint/2010/main" val="2337629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Tästä alkaa esi-,</a:t>
            </a:r>
            <a:r>
              <a:rPr lang="fi-FI" baseline="0" dirty="0" smtClean="0"/>
              <a:t> 1. ja 2.  luokkalaisten ensiapukoulutusmateriaali.</a:t>
            </a:r>
            <a:endParaRPr lang="fi-FI" dirty="0"/>
          </a:p>
        </p:txBody>
      </p:sp>
      <p:sp>
        <p:nvSpPr>
          <p:cNvPr id="4" name="Dian numeron paikkamerkki 3"/>
          <p:cNvSpPr>
            <a:spLocks noGrp="1"/>
          </p:cNvSpPr>
          <p:nvPr>
            <p:ph type="sldNum" sz="quarter" idx="10"/>
          </p:nvPr>
        </p:nvSpPr>
        <p:spPr/>
        <p:txBody>
          <a:bodyPr/>
          <a:lstStyle/>
          <a:p>
            <a:fld id="{9C6198C8-D7C8-40C8-9702-BBCBF0A4829A}" type="slidenum">
              <a:rPr lang="fi-FI" smtClean="0"/>
              <a:t>4</a:t>
            </a:fld>
            <a:endParaRPr lang="fi-FI"/>
          </a:p>
        </p:txBody>
      </p:sp>
    </p:spTree>
    <p:extLst>
      <p:ext uri="{BB962C8B-B14F-4D97-AF65-F5344CB8AC3E}">
        <p14:creationId xmlns:p14="http://schemas.microsoft.com/office/powerpoint/2010/main" val="380633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600"/>
              </a:spcAft>
              <a:buClrTx/>
              <a:buSzTx/>
              <a:buFont typeface="Arial" pitchFamily="34" charset="0"/>
              <a:buNone/>
              <a:tabLst/>
              <a:defRPr/>
            </a:pPr>
            <a:r>
              <a:rPr kumimoji="0" lang="fi-FI" sz="3200" b="0" i="0" u="none" strike="noStrike" kern="1200" cap="all" spc="120" normalizeH="0" baseline="0" noProof="0" dirty="0" smtClean="0">
                <a:ln>
                  <a:noFill/>
                </a:ln>
                <a:solidFill>
                  <a:srgbClr val="D1282E"/>
                </a:solidFill>
                <a:effectLst/>
                <a:uLnTx/>
                <a:uFillTx/>
                <a:latin typeface="+mn-lt"/>
                <a:ea typeface="+mn-ea"/>
                <a:cs typeface="+mn-cs"/>
              </a:rPr>
              <a:t>Esikoululaisten, 1. &amp; 2.luokkalaisten koulutuksen sisältö</a:t>
            </a:r>
          </a:p>
          <a:p>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5</a:t>
            </a:fld>
            <a:endParaRPr lang="fi-FI"/>
          </a:p>
        </p:txBody>
      </p:sp>
    </p:spTree>
    <p:extLst>
      <p:ext uri="{BB962C8B-B14F-4D97-AF65-F5344CB8AC3E}">
        <p14:creationId xmlns:p14="http://schemas.microsoft.com/office/powerpoint/2010/main" val="1656507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 ANIMAATIOLLA. </a:t>
            </a:r>
            <a:endParaRPr lang="fi-FI" b="1" baseline="0" dirty="0" smtClean="0"/>
          </a:p>
          <a:p>
            <a:r>
              <a:rPr lang="fi-FI" baseline="0" dirty="0" smtClean="0"/>
              <a:t>1.) Nyrhähdyksissä miettikää oppilaiden kanssa mitkä nivelet voivat vääntyä esim.nilkka, polvi, ranne, olkapää. Missä tilanteissa voi näin käydä? Esimerkiksi huonosti astuminen, jalan ulkosyrjälle -&gt; nilkka nyrjähtää ulospäin. </a:t>
            </a:r>
          </a:p>
          <a:p>
            <a:r>
              <a:rPr lang="fi-FI" baseline="0" dirty="0" smtClean="0"/>
              <a:t>2.) Selitä oppilaille hoito-ohje Kolme K:ta: jokainen kolmesta auttavasta asiasta alkaa K-kirjaimella. Sekä miksi näin kannattaa tehdä eli 3K:ta ehkäisee turvotusta sekä helpottaa kipua. </a:t>
            </a:r>
          </a:p>
          <a:p>
            <a:r>
              <a:rPr lang="fi-FI" baseline="0" dirty="0" smtClean="0"/>
              <a:t>3.) Kootkaa esim. taululle mitä kylmävaihtoehtoja voi käyttää ensiavussa, kuten kylmäpussi, jää sekä lumi. Muistuta että kylmän ja ihon välissä tulee olla kangasta suojatakseen ihoa paleltumalta kuten sukka, </a:t>
            </a:r>
            <a:r>
              <a:rPr lang="fi-FI" baseline="0" dirty="0" smtClean="0"/>
              <a:t>keittiöpyyhe</a:t>
            </a:r>
            <a:r>
              <a:rPr lang="fi-FI" baseline="0" dirty="0" smtClean="0"/>
              <a:t>.</a:t>
            </a:r>
          </a:p>
          <a:p>
            <a:endParaRPr lang="fi-FI" b="1" baseline="0" dirty="0" smtClean="0"/>
          </a:p>
          <a:p>
            <a:r>
              <a:rPr lang="fi-FI" b="1" baseline="0" dirty="0" smtClean="0"/>
              <a:t>NYRJÄHDYKSEN eli Kolmen K:n HARJOITUS</a:t>
            </a:r>
            <a:r>
              <a:rPr lang="fi-FI" baseline="0" dirty="0" smtClean="0"/>
              <a:t>: 3K voi harjoitella helposti jokainen oppilas: oppilas käy maahan, nostaa ”taittuneen nilkan” tuolinsa päälle. Kipukohtaa tulee painaa kylmällä. Kompression tekoa voi harjoitella tekemällä itselleen tai kaverilleen joustositeen nilkan ympärille. Neuvo myös, että jos ei ole sidettä on käsillä painaminenkin hyvä apu turvotuksen ehkäisyyn. Muistuta lopuksi että haavoista sekä nyrjähdyksistä tulee sanoa vanhemmille tai opettajille! (Harjoitteeseen tarvitsette tuoleja tai muita korokkeita, kylmäpusseja, joustositeitä sekä fläppitaulun.)</a:t>
            </a:r>
            <a:r>
              <a:rPr lang="fi-FI" dirty="0" smtClean="0"/>
              <a:t> </a:t>
            </a:r>
          </a:p>
          <a:p>
            <a:endParaRPr lang="fi-FI" b="1" dirty="0" smtClean="0"/>
          </a:p>
          <a:p>
            <a:r>
              <a:rPr lang="fi-FI" b="1" dirty="0" smtClean="0"/>
              <a:t>HAAVAN</a:t>
            </a:r>
            <a:r>
              <a:rPr lang="fi-FI" b="1" baseline="0" dirty="0" smtClean="0"/>
              <a:t> </a:t>
            </a:r>
            <a:r>
              <a:rPr lang="fi-FI" baseline="0" dirty="0" smtClean="0"/>
              <a:t>hoito-ohjeita on seuraavalla dialla, jossa on myös siihen liittyvä tehtävä.</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6</a:t>
            </a:fld>
            <a:endParaRPr lang="fi-FI"/>
          </a:p>
        </p:txBody>
      </p:sp>
    </p:spTree>
    <p:extLst>
      <p:ext uri="{BB962C8B-B14F-4D97-AF65-F5344CB8AC3E}">
        <p14:creationId xmlns:p14="http://schemas.microsoft.com/office/powerpoint/2010/main" val="3445490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 ANIMAATIOLLA. </a:t>
            </a:r>
          </a:p>
          <a:p>
            <a:r>
              <a:rPr lang="fi-FI" dirty="0" smtClean="0"/>
              <a:t>Lukekaa tehtävän anto ja miettikää</a:t>
            </a:r>
            <a:r>
              <a:rPr lang="fi-FI" baseline="0" dirty="0" smtClean="0"/>
              <a:t> ensin ja sitten kertaatte Toimi näin!- kohta</a:t>
            </a:r>
            <a:r>
              <a:rPr lang="fi-FI" dirty="0" smtClean="0"/>
              <a:t>.</a:t>
            </a:r>
            <a:r>
              <a:rPr lang="fi-FI" baseline="0" dirty="0" smtClean="0"/>
              <a:t> </a:t>
            </a:r>
            <a:r>
              <a:rPr lang="fi-FI" b="1" baseline="0" dirty="0" smtClean="0"/>
              <a:t>HARJOITUS. </a:t>
            </a:r>
            <a:r>
              <a:rPr lang="fi-FI" baseline="0" dirty="0" smtClean="0"/>
              <a:t>Kuvitelkaa, että sormessa on haava. Ensin tyrehdyttäkää vuoto puristamalla sekä nostamalla kättä koholle ajatuksella sydämen yläpuolelle jolloin veri ei virtaa niin nopeasti. Voit mainita että jos haava sijaitsisi jalassa ja vuotaisi tyrehdyttämisestä huolimatta potilaan kannattaa käydä pitkälleen ja nostaa haavallinen jalka koholle kuten nyrjähdyksessä. Kun verta ei enää tule, huuhtokaa sormea esim.kraanan alla viileällä vedellä tai/sekä puhdistusaineella kostutetulla vanulla/paperilla/taitoksella. Voitte laittaa lopuksi myös laastareita tosillenne. Vaikeutta harjoitteeseen tuo, jos haavaan tekee painesidoksen (kts. Dia 20). Painesidosta voi tehdä esim.oppilas toverille. (Harjoitteeseen tarvitsette siis vesipisteen, haavanpudistusaineen, vanua,  laastareita, painesidokseen taitoksia ja harsosidettä.)</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7</a:t>
            </a:fld>
            <a:endParaRPr lang="fi-FI"/>
          </a:p>
        </p:txBody>
      </p:sp>
    </p:spTree>
    <p:extLst>
      <p:ext uri="{BB962C8B-B14F-4D97-AF65-F5344CB8AC3E}">
        <p14:creationId xmlns:p14="http://schemas.microsoft.com/office/powerpoint/2010/main" val="1602922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TEKSTIANIMAATIOLLA.</a:t>
            </a:r>
          </a:p>
          <a:p>
            <a:r>
              <a:rPr lang="fi-FI" dirty="0" smtClean="0"/>
              <a:t>Aluksi</a:t>
            </a:r>
            <a:r>
              <a:rPr lang="fi-FI" baseline="0" dirty="0" smtClean="0"/>
              <a:t> voit kysellä lapsilta mikä on yleinen hätänumero. Tiedustele myös, onko joku joskus soittanut sinne tai nähnyt sinne soitettavan. </a:t>
            </a:r>
          </a:p>
          <a:p>
            <a:endParaRPr lang="fi-FI" baseline="0" dirty="0" smtClean="0"/>
          </a:p>
          <a:p>
            <a:r>
              <a:rPr lang="fi-FI" baseline="0" dirty="0" smtClean="0"/>
              <a:t>Keksikää tilanteita milloin sinne soitetaan, esim.kolari, tulipalo, ihminen ei herää herättelyyn, ihmiseltä tulee paljon verta, ihminen kouristelee. </a:t>
            </a:r>
          </a:p>
          <a:p>
            <a:endParaRPr lang="fi-FI" baseline="0" dirty="0" smtClean="0"/>
          </a:p>
          <a:p>
            <a:r>
              <a:rPr lang="fi-FI" baseline="0" dirty="0" smtClean="0"/>
              <a:t>Miettikää myös, miksi ei soiteta esimerkiksi sähkökatkoksen aikaan ja kaikki on hyvin, kuume/korvatulehdus, jossa vanhemmat auttavat, vessähätä, Hätäkeskukseen EI SAA soittaa huvikseen, sillä työntekijä, joka vastaa pilapuheluun, on silloin lapsen kanssa puhelimessa niin sanotusti kiinni, eikä voi tuolloin vastata ihmiselle, jolla on oikeasti hätä</a:t>
            </a:r>
            <a:r>
              <a:rPr lang="fi-FI" baseline="0" dirty="0" smtClean="0"/>
              <a:t>.</a:t>
            </a:r>
          </a:p>
          <a:p>
            <a:endParaRPr lang="fi-FI" baseline="0" dirty="0" smtClean="0"/>
          </a:p>
          <a:p>
            <a:r>
              <a:rPr lang="fi-FI" baseline="0" dirty="0" smtClean="0"/>
              <a:t>Kuva </a:t>
            </a:r>
            <a:r>
              <a:rPr lang="fi-FI" baseline="0" dirty="0" err="1" smtClean="0"/>
              <a:t>Hätäkeskulaitos</a:t>
            </a:r>
            <a:r>
              <a:rPr lang="fi-FI" baseline="0" dirty="0" smtClean="0"/>
              <a:t>.</a:t>
            </a:r>
            <a:endParaRPr lang="fi-FI" baseline="0" dirty="0" smtClean="0"/>
          </a:p>
          <a:p>
            <a:endParaRPr lang="fi-FI" baseline="0" dirty="0" smtClean="0"/>
          </a:p>
        </p:txBody>
      </p:sp>
      <p:sp>
        <p:nvSpPr>
          <p:cNvPr id="4" name="Slide Number Placeholder 3"/>
          <p:cNvSpPr>
            <a:spLocks noGrp="1"/>
          </p:cNvSpPr>
          <p:nvPr>
            <p:ph type="sldNum" sz="quarter" idx="10"/>
          </p:nvPr>
        </p:nvSpPr>
        <p:spPr/>
        <p:txBody>
          <a:bodyPr/>
          <a:lstStyle/>
          <a:p>
            <a:fld id="{9C6198C8-D7C8-40C8-9702-BBCBF0A4829A}" type="slidenum">
              <a:rPr lang="fi-FI" smtClean="0"/>
              <a:t>8</a:t>
            </a:fld>
            <a:endParaRPr lang="fi-FI"/>
          </a:p>
        </p:txBody>
      </p:sp>
    </p:spTree>
    <p:extLst>
      <p:ext uri="{BB962C8B-B14F-4D97-AF65-F5344CB8AC3E}">
        <p14:creationId xmlns:p14="http://schemas.microsoft.com/office/powerpoint/2010/main" val="1125376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hangingPunct="1">
              <a:lnSpc>
                <a:spcPct val="150000"/>
              </a:lnSpc>
              <a:spcAft>
                <a:spcPts val="1000"/>
              </a:spcAft>
            </a:pPr>
            <a:r>
              <a:rPr lang="fi-FI" dirty="0" smtClean="0"/>
              <a:t>TEKSTIT</a:t>
            </a:r>
            <a:r>
              <a:rPr lang="fi-FI" baseline="0" dirty="0" smtClean="0"/>
              <a:t> ANIMAATIOLLA.</a:t>
            </a:r>
            <a:r>
              <a:rPr lang="fi-FI" dirty="0" smtClean="0"/>
              <a:t> </a:t>
            </a:r>
          </a:p>
          <a:p>
            <a:pPr fontAlgn="auto" hangingPunct="1">
              <a:lnSpc>
                <a:spcPct val="150000"/>
              </a:lnSpc>
              <a:spcAft>
                <a:spcPts val="1000"/>
              </a:spcAft>
            </a:pPr>
            <a:r>
              <a:rPr lang="fi-FI" b="1" dirty="0" smtClean="0"/>
              <a:t>Muistuta</a:t>
            </a:r>
            <a:r>
              <a:rPr lang="fi-FI" dirty="0" smtClean="0"/>
              <a:t>, että anna aikuisen</a:t>
            </a:r>
            <a:r>
              <a:rPr lang="fi-FI" baseline="0" dirty="0" smtClean="0"/>
              <a:t> soittaa, jos se on mahdollista. Soittaminen 112 voi jännittää, joten kannusta ja </a:t>
            </a:r>
            <a:r>
              <a:rPr lang="fi-FI" b="1" baseline="0" dirty="0" smtClean="0"/>
              <a:t>rohkaise lapsia soittamaan, jos hätätilanne tulee vastaan! </a:t>
            </a:r>
          </a:p>
          <a:p>
            <a:pPr fontAlgn="auto" hangingPunct="1">
              <a:lnSpc>
                <a:spcPct val="150000"/>
              </a:lnSpc>
              <a:spcAft>
                <a:spcPts val="1000"/>
              </a:spcAft>
            </a:pPr>
            <a:r>
              <a:rPr lang="fi-FI" dirty="0" smtClean="0"/>
              <a:t>Keksikää harjoitustilanteita</a:t>
            </a:r>
            <a:r>
              <a:rPr lang="fi-FI" baseline="0" dirty="0" smtClean="0"/>
              <a:t> yhdessä lisää: kolari, varkaus, kaupungilla joku makaa maassa jne.</a:t>
            </a:r>
          </a:p>
          <a:p>
            <a:pPr fontAlgn="auto" hangingPunct="1">
              <a:lnSpc>
                <a:spcPct val="150000"/>
              </a:lnSpc>
              <a:spcAft>
                <a:spcPts val="1000"/>
              </a:spcAft>
            </a:pPr>
            <a:endParaRPr lang="fi-FI" baseline="0" dirty="0" smtClean="0"/>
          </a:p>
          <a:p>
            <a:pPr marL="0" marR="0" indent="0" algn="l" defTabSz="914400" rtl="0" eaLnBrk="1" fontAlgn="auto" latinLnBrk="0" hangingPunct="1">
              <a:lnSpc>
                <a:spcPct val="150000"/>
              </a:lnSpc>
              <a:spcBef>
                <a:spcPts val="0"/>
              </a:spcBef>
              <a:spcAft>
                <a:spcPts val="1000"/>
              </a:spcAft>
              <a:buClrTx/>
              <a:buSzTx/>
              <a:buFontTx/>
              <a:buNone/>
              <a:tabLst/>
              <a:defRPr/>
            </a:pPr>
            <a:r>
              <a:rPr lang="fi-FI" b="1" baseline="0" dirty="0" smtClean="0"/>
              <a:t>HARJOITUS: </a:t>
            </a:r>
            <a:r>
              <a:rPr lang="fi-FI" baseline="0" dirty="0" smtClean="0"/>
              <a:t>Tarvitsette harjoitukseen 2 tuolia, jotka laitatte selkänojat vastakkain tai ohuen sermin väliin. Leikkipuhelimet tuovat aitoutta tilanteeseen. HUOM! Ette soita oikeasti hätäkeskukseen. Oppilas soittaa leikisti ja aikuinen vastaa. Aikuisen tehtävä on mahdollisesti ”kalastella” tietoja vuorosanaehdotusta mukaillen. K</a:t>
            </a:r>
            <a:r>
              <a:rPr lang="fi-FI" sz="1200" dirty="0" smtClean="0">
                <a:effectLst/>
                <a:latin typeface="Times New Roman"/>
                <a:ea typeface="Calibri"/>
              </a:rPr>
              <a:t>eskustelkaa oppilaiden tuntemuksista: jännittikö harjoitus? Kannusta soittamaan, siellä on ammattilaisia joten vaikka ei esim.osoitetta tiedä hätäkeskus auttaa kyllä. </a:t>
            </a:r>
            <a:r>
              <a:rPr lang="fi-FI" sz="1200" u="sng" baseline="0" dirty="0" smtClean="0">
                <a:effectLst/>
                <a:latin typeface="Times New Roman"/>
                <a:ea typeface="Calibri"/>
              </a:rPr>
              <a:t>Lopuksi kerratkaa</a:t>
            </a:r>
            <a:r>
              <a:rPr lang="fi-FI" sz="1200" u="none" baseline="0" dirty="0" smtClean="0">
                <a:effectLst/>
                <a:latin typeface="Times New Roman"/>
                <a:ea typeface="Calibri"/>
              </a:rPr>
              <a:t> ohessa olevan videon avulla: mikä</a:t>
            </a:r>
            <a:r>
              <a:rPr lang="fi-FI" sz="1200" baseline="0" dirty="0" smtClean="0">
                <a:effectLst/>
                <a:latin typeface="Times New Roman"/>
                <a:ea typeface="Calibri"/>
              </a:rPr>
              <a:t> hätänumero olikaan, ja että sinne soittaminen voi jännittää, mutta rohkeasti vaan soittoa, jos tilanne sen vaatii! </a:t>
            </a:r>
            <a:endParaRPr lang="fi-FI" sz="1200" dirty="0" smtClean="0">
              <a:effectLst/>
              <a:latin typeface="Times New Roman"/>
              <a:ea typeface="Times New Roman"/>
            </a:endParaRPr>
          </a:p>
          <a:p>
            <a:pPr fontAlgn="auto" hangingPunct="1">
              <a:lnSpc>
                <a:spcPct val="150000"/>
              </a:lnSpc>
              <a:spcAft>
                <a:spcPts val="1000"/>
              </a:spcAft>
            </a:pPr>
            <a:r>
              <a:rPr lang="fi-FI" sz="1200" dirty="0" smtClean="0">
                <a:effectLst/>
                <a:latin typeface="Times New Roman"/>
                <a:ea typeface="Calibri"/>
              </a:rPr>
              <a:t>(</a:t>
            </a:r>
            <a:r>
              <a:rPr lang="fi-FI" sz="1200" baseline="0" dirty="0" smtClean="0">
                <a:effectLst/>
                <a:latin typeface="Times New Roman"/>
                <a:ea typeface="Calibri"/>
              </a:rPr>
              <a:t>Harjoitteeseen tarvitsette vähintään 2 tuolia, mahdollisen sermin sekä matkapuhelimet. Tietokoneen, eli videon näyttö mahdollisuuden sekä internetin</a:t>
            </a:r>
            <a:r>
              <a:rPr lang="fi-FI" sz="1200" baseline="0" dirty="0" smtClean="0">
                <a:effectLst/>
                <a:latin typeface="Times New Roman"/>
                <a:ea typeface="Calibri"/>
              </a:rPr>
              <a:t>.)</a:t>
            </a:r>
          </a:p>
          <a:p>
            <a:pPr fontAlgn="auto" hangingPunct="1">
              <a:lnSpc>
                <a:spcPct val="150000"/>
              </a:lnSpc>
              <a:spcAft>
                <a:spcPts val="1000"/>
              </a:spcAft>
            </a:pPr>
            <a:endParaRPr lang="fi-FI" sz="1200" baseline="0" dirty="0" smtClean="0">
              <a:effectLst/>
              <a:latin typeface="Times New Roman"/>
            </a:endParaRPr>
          </a:p>
          <a:p>
            <a:pPr fontAlgn="auto" hangingPunct="1">
              <a:lnSpc>
                <a:spcPct val="150000"/>
              </a:lnSpc>
              <a:spcAft>
                <a:spcPts val="1000"/>
              </a:spcAft>
            </a:pPr>
            <a:r>
              <a:rPr lang="fi-FI" sz="1200" baseline="0" dirty="0" smtClean="0">
                <a:effectLst/>
                <a:latin typeface="Times New Roman"/>
              </a:rPr>
              <a:t>Kuvat Hätäkeskuslaitos.</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9</a:t>
            </a:fld>
            <a:endParaRPr lang="fi-FI"/>
          </a:p>
        </p:txBody>
      </p:sp>
    </p:spTree>
    <p:extLst>
      <p:ext uri="{BB962C8B-B14F-4D97-AF65-F5344CB8AC3E}">
        <p14:creationId xmlns:p14="http://schemas.microsoft.com/office/powerpoint/2010/main" val="1496680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TEKSTIT ANIMAATIOLLA.</a:t>
            </a:r>
          </a:p>
          <a:p>
            <a:r>
              <a:rPr lang="fi-FI" dirty="0" smtClean="0"/>
              <a:t>Lue</a:t>
            </a:r>
            <a:r>
              <a:rPr lang="fi-FI" baseline="0" dirty="0" smtClean="0"/>
              <a:t> </a:t>
            </a:r>
            <a:r>
              <a:rPr lang="fi-FI" b="1" baseline="0" dirty="0" smtClean="0"/>
              <a:t>harjoitteen</a:t>
            </a:r>
            <a:r>
              <a:rPr lang="fi-FI" baseline="0" dirty="0" smtClean="0"/>
              <a:t> tarina tai näytelkää se isommalla porukalla. Miettikää yhdessä mitä Salla olisi voinut tehdä toisin, jotta hän toimisi turvallisemmin.</a:t>
            </a:r>
          </a:p>
          <a:p>
            <a:r>
              <a:rPr lang="fi-FI" baseline="0" dirty="0" smtClean="0"/>
              <a:t>1.) Voit näyttää kuinka pyörillä oleva tuoli liikkuu herkästi, kun taas oppilaiden tuoli seisoo jämäkästi paikoillaan. </a:t>
            </a:r>
          </a:p>
          <a:p>
            <a:r>
              <a:rPr lang="fi-FI" baseline="0" dirty="0" smtClean="0"/>
              <a:t>2.) Harjoitelkaa saksien oikeaoppista kantamista eli  suljettu saksi-osa tulisi sulkea kämmenen sisään kun kävellään saksien kanssa. </a:t>
            </a:r>
          </a:p>
          <a:p>
            <a:r>
              <a:rPr lang="fi-FI" baseline="0" dirty="0" smtClean="0"/>
              <a:t>3.) Miettikää miksi saksien kanssa ei tule juosta ja hötkyillä, saksilla voi törmätä toiseen jolloin voi sattua.</a:t>
            </a:r>
          </a:p>
          <a:p>
            <a:r>
              <a:rPr lang="fi-FI" baseline="0" dirty="0" smtClean="0"/>
              <a:t>4.) Miettikää oikeaoppista kaatumistyyliä, eli ei kädet edellä koska ranteisiin voi sattua. Kaatumista voi harjoitella paksulle jumppapatjalle niin että ohjaajan näyttämän esimerkin mukaan oppilas kaatuu selälleen pitäen kädet sylissä rinnan päällä. </a:t>
            </a:r>
            <a:r>
              <a:rPr lang="fi-FI" baseline="0" dirty="0" smtClean="0"/>
              <a:t>Huomioi ettei pää kolahda maahan harjoituksessa, tätä ehkäisee leuan vetäminen rintaan kaatumistilanteissa. Pään suojaaminen on kaatumisessa tärkeintä!</a:t>
            </a:r>
            <a:endParaRPr lang="fi-FI" baseline="0" dirty="0" smtClean="0"/>
          </a:p>
          <a:p>
            <a:r>
              <a:rPr lang="fi-FI" baseline="0" dirty="0" smtClean="0"/>
              <a:t>5.) Tavaroiden palautus on tärkeää jotta ne löytyy seuraavalla kerralla sekä ettei esim.pikkuveli saa saksia käsiinsä ja satuta itseään. </a:t>
            </a:r>
          </a:p>
          <a:p>
            <a:r>
              <a:rPr lang="fi-FI" baseline="0" dirty="0" smtClean="0"/>
              <a:t>(Harjoitteeseen tarvitset siis rulla tuolin sekä tukevan tuolin, saksia, paksun jumppapatjan.)</a:t>
            </a:r>
          </a:p>
        </p:txBody>
      </p:sp>
      <p:sp>
        <p:nvSpPr>
          <p:cNvPr id="4" name="Slide Number Placeholder 3"/>
          <p:cNvSpPr>
            <a:spLocks noGrp="1"/>
          </p:cNvSpPr>
          <p:nvPr>
            <p:ph type="sldNum" sz="quarter" idx="10"/>
          </p:nvPr>
        </p:nvSpPr>
        <p:spPr/>
        <p:txBody>
          <a:bodyPr/>
          <a:lstStyle/>
          <a:p>
            <a:fld id="{9C6198C8-D7C8-40C8-9702-BBCBF0A4829A}" type="slidenum">
              <a:rPr lang="fi-FI" smtClean="0"/>
              <a:t>10</a:t>
            </a:fld>
            <a:endParaRPr lang="fi-FI"/>
          </a:p>
        </p:txBody>
      </p:sp>
    </p:spTree>
    <p:extLst>
      <p:ext uri="{BB962C8B-B14F-4D97-AF65-F5344CB8AC3E}">
        <p14:creationId xmlns:p14="http://schemas.microsoft.com/office/powerpoint/2010/main" val="1074807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dirty="0" smtClean="0"/>
              <a:t>Miettikää yhdessä,</a:t>
            </a:r>
            <a:r>
              <a:rPr lang="fi-FI" b="1" baseline="0" dirty="0" smtClean="0"/>
              <a:t> voitte koota asioita esim.taululle.</a:t>
            </a:r>
          </a:p>
          <a:p>
            <a:endParaRPr lang="fi-FI" dirty="0" smtClean="0"/>
          </a:p>
          <a:p>
            <a:r>
              <a:rPr lang="fi-FI" dirty="0" smtClean="0"/>
              <a:t>1.Vaaranpaikkoja: Jyrkkä</a:t>
            </a:r>
            <a:r>
              <a:rPr lang="fi-FI" baseline="0" dirty="0" smtClean="0"/>
              <a:t> mäki koululta päin. Mäki kaartaa suoraan alikulun ”reunaan” tai sen viereiseen kivikkoon. Alamäissä ei näe, tuleeko alikulusta joku. Keväällä kun lumet on sulanut, asvaltilla on paljon hiekkaa, jolloin on ”liukasta”.</a:t>
            </a:r>
          </a:p>
          <a:p>
            <a:endParaRPr lang="fi-FI" baseline="0" dirty="0" smtClean="0"/>
          </a:p>
          <a:p>
            <a:r>
              <a:rPr lang="fi-FI" baseline="0" dirty="0" smtClean="0"/>
              <a:t>2.Pyöräillessä vauhti kiihtyy kovaksi, joten pyörä voi niin sanotusti karata käsistä alikulun reunaan tai kivikkoon. Keväällä voi liukastua asvaltilla olevaan irtohiekkaan. Jos vauhti on kova, voi törmätä alikulussa toiseen pyöräilijään tai kävelijään. </a:t>
            </a:r>
          </a:p>
          <a:p>
            <a:endParaRPr lang="fi-FI" baseline="0" dirty="0" smtClean="0"/>
          </a:p>
          <a:p>
            <a:r>
              <a:rPr lang="fi-FI" baseline="0" dirty="0" smtClean="0"/>
              <a:t>3.Alamäessä täytyy jarruttaa varovasti! Pyöräillessä pitää olla </a:t>
            </a:r>
            <a:r>
              <a:rPr lang="fi-FI" b="1" baseline="0" dirty="0" smtClean="0"/>
              <a:t>kypärä päässä</a:t>
            </a:r>
            <a:r>
              <a:rPr lang="fi-FI" baseline="0" dirty="0" smtClean="0"/>
              <a:t>! Jos pyöräilet pimeällä, </a:t>
            </a:r>
            <a:r>
              <a:rPr lang="fi-FI" b="1" baseline="0" dirty="0" smtClean="0"/>
              <a:t>huolehdi heijastimista </a:t>
            </a:r>
            <a:r>
              <a:rPr lang="fi-FI" baseline="0" dirty="0" smtClean="0"/>
              <a:t>ja </a:t>
            </a:r>
            <a:r>
              <a:rPr lang="fi-FI" b="1" baseline="0" dirty="0" smtClean="0"/>
              <a:t>toimivasta pyörän valosta</a:t>
            </a:r>
            <a:r>
              <a:rPr lang="fi-FI" baseline="0" dirty="0" smtClean="0"/>
              <a:t>, jotta sinut nähdään! Muista liikennesäännöt! Pyöräile aina vain teillä, joilla pyöräily on sallittu. Pyöräile aina tien oikeassa reunassa.</a:t>
            </a:r>
          </a:p>
          <a:p>
            <a:endParaRPr lang="fi-FI" baseline="0" dirty="0" smtClean="0"/>
          </a:p>
          <a:p>
            <a:r>
              <a:rPr lang="fi-FI" baseline="0" dirty="0" smtClean="0"/>
              <a:t>4.Kuvissa näkyy VAROITUSKOLMIO, jota käytetään etenkin kolaritilanteissa. Sen tehtävä on varoittaa muita ja estää lisää kolareita tapahtumasta. </a:t>
            </a:r>
            <a:endParaRPr lang="fi-FI" dirty="0"/>
          </a:p>
        </p:txBody>
      </p:sp>
      <p:sp>
        <p:nvSpPr>
          <p:cNvPr id="4" name="Dian numeron paikkamerkki 3"/>
          <p:cNvSpPr>
            <a:spLocks noGrp="1"/>
          </p:cNvSpPr>
          <p:nvPr>
            <p:ph type="sldNum" sz="quarter" idx="10"/>
          </p:nvPr>
        </p:nvSpPr>
        <p:spPr/>
        <p:txBody>
          <a:bodyPr/>
          <a:lstStyle/>
          <a:p>
            <a:fld id="{9C6198C8-D7C8-40C8-9702-BBCBF0A4829A}" type="slidenum">
              <a:rPr lang="fi-FI" smtClean="0"/>
              <a:t>11</a:t>
            </a:fld>
            <a:endParaRPr lang="fi-FI"/>
          </a:p>
        </p:txBody>
      </p:sp>
    </p:spTree>
    <p:extLst>
      <p:ext uri="{BB962C8B-B14F-4D97-AF65-F5344CB8AC3E}">
        <p14:creationId xmlns:p14="http://schemas.microsoft.com/office/powerpoint/2010/main" val="2750872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Tästä</a:t>
            </a:r>
            <a:r>
              <a:rPr lang="fi-FI" baseline="0" dirty="0" smtClean="0"/>
              <a:t> alkaa 3.-6. luokkalaisten materiaalit.</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12</a:t>
            </a:fld>
            <a:endParaRPr lang="fi-FI"/>
          </a:p>
        </p:txBody>
      </p:sp>
    </p:spTree>
    <p:extLst>
      <p:ext uri="{BB962C8B-B14F-4D97-AF65-F5344CB8AC3E}">
        <p14:creationId xmlns:p14="http://schemas.microsoft.com/office/powerpoint/2010/main" val="724638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3. - 6. LUOKKALAISTEN KOULUTUKSEN SISÄLTÖ</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13</a:t>
            </a:fld>
            <a:endParaRPr lang="fi-FI"/>
          </a:p>
        </p:txBody>
      </p:sp>
    </p:spTree>
    <p:extLst>
      <p:ext uri="{BB962C8B-B14F-4D97-AF65-F5344CB8AC3E}">
        <p14:creationId xmlns:p14="http://schemas.microsoft.com/office/powerpoint/2010/main" val="1667121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TEKSTIT ANIMAATIOLLA. </a:t>
            </a:r>
          </a:p>
          <a:p>
            <a:r>
              <a:rPr lang="fi-FI" b="1" dirty="0" smtClean="0"/>
              <a:t>Voi</a:t>
            </a:r>
            <a:r>
              <a:rPr lang="fi-FI" b="1" baseline="0" dirty="0" smtClean="0"/>
              <a:t> kysellä ensin </a:t>
            </a:r>
            <a:r>
              <a:rPr lang="fi-FI" baseline="0" dirty="0" smtClean="0"/>
              <a:t>oppilailta astman oireita, ja mistä ne johtuvat ennenkuin käytte ne lävitse sivun avulla. Jos jollain lapsilla tai lapsen sisaruksilla on astma, häneltä kannattaa kysyä, osaisiko hän kuvailla, miltä hengen ahdistus tuntuu tai näyttää. Miettikää niin, että jokainen ymmärtää mitä tarkoittaa esim.uloshengityksen vinkuna, voit vaikka matkia ääntä tai pyytää oppilaita näyttelemään miltä he ajattelevat sen kuuluvan. </a:t>
            </a:r>
          </a:p>
          <a:p>
            <a:endParaRPr lang="fi-FI" b="1" baseline="0" dirty="0" smtClean="0"/>
          </a:p>
          <a:p>
            <a:r>
              <a:rPr lang="fi-FI" b="1" baseline="0" dirty="0" smtClean="0"/>
              <a:t>Harjoitus</a:t>
            </a:r>
            <a:r>
              <a:rPr lang="fi-FI" baseline="0" dirty="0" smtClean="0"/>
              <a:t>: Jokainen (halukas) voi myös kokeilla miltä hengenahdistus tuntuu. Tähän tarvitsette mehupillejä. Asettakaa pilli suuhun ja hengittäkää, normaalisti eli rauhallisesti, sen kautta enintään 30sekunnin ajan. Tämä ei satu, eikä ole vaarallista, mutta pitkään (useita minuutteja) harjoitusta ei kannata jatkaa, koska siitä voi tulla hetkellisesti huono olo. Pillit kannattaa siis kerätä lapsilta pois, kun harjoitus on tehty.</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14</a:t>
            </a:fld>
            <a:endParaRPr lang="fi-FI"/>
          </a:p>
        </p:txBody>
      </p:sp>
    </p:spTree>
    <p:extLst>
      <p:ext uri="{BB962C8B-B14F-4D97-AF65-F5344CB8AC3E}">
        <p14:creationId xmlns:p14="http://schemas.microsoft.com/office/powerpoint/2010/main" val="25676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dirty="0" smtClean="0"/>
              <a:t>TEKSTIT ANIMAATIOLLA! </a:t>
            </a:r>
          </a:p>
          <a:p>
            <a:pPr marL="0" marR="0" indent="0" algn="l" defTabSz="914400" rtl="0" eaLnBrk="1" fontAlgn="auto" latinLnBrk="0" hangingPunct="1">
              <a:lnSpc>
                <a:spcPct val="100000"/>
              </a:lnSpc>
              <a:spcBef>
                <a:spcPts val="0"/>
              </a:spcBef>
              <a:spcAft>
                <a:spcPts val="0"/>
              </a:spcAft>
              <a:buClrTx/>
              <a:buSzTx/>
              <a:buFontTx/>
              <a:buNone/>
              <a:tabLst/>
              <a:defRPr/>
            </a:pPr>
            <a:r>
              <a:rPr lang="fi-FI" b="1" dirty="0" smtClean="0"/>
              <a:t>Lukekaa tekstit</a:t>
            </a:r>
            <a:r>
              <a:rPr lang="fi-FI" b="1" baseline="0" dirty="0" smtClean="0"/>
              <a:t> </a:t>
            </a:r>
            <a:r>
              <a:rPr lang="fi-FI" baseline="0" dirty="0" smtClean="0"/>
              <a:t>allergiasta</a:t>
            </a:r>
            <a:r>
              <a:rPr lang="fi-FI" dirty="0" smtClean="0"/>
              <a:t> ensiksi.</a:t>
            </a:r>
            <a:r>
              <a:rPr lang="fi-FI" baseline="0" dirty="0" smtClean="0"/>
              <a:t> Voitte pohtia yhdessä oppilaiden kanssa mille kaikelle voikaan olla allerginen esim. kasvien siitepöly, eläinten karvat ja hilse, hyönteisten kuten ampiaisen pistot, lääkeaineet, mausteet sekä tavalliset ruoka-aineet kuten kala, kananmuna, mansikka ja suklaa.</a:t>
            </a:r>
            <a:endParaRPr lang="fi-FI" dirty="0" smtClean="0"/>
          </a:p>
          <a:p>
            <a:endParaRPr lang="fi-FI" baseline="0" dirty="0" smtClean="0"/>
          </a:p>
          <a:p>
            <a:r>
              <a:rPr lang="fi-FI" b="1" baseline="0" dirty="0" smtClean="0"/>
              <a:t>Pohtikaa</a:t>
            </a:r>
            <a:r>
              <a:rPr lang="fi-FI" baseline="0" dirty="0" smtClean="0"/>
              <a:t> myös mitkä asiat auttavat allergiakohtauksen oireita, ja voitte koota niitä esim.taululle : allergisoivan aineen poistaminen esim. ihon peseminen, silmien huuhtelu, poistamalla allergikko paikasta missä on allergisoivaa ainetta, allergisoivan aineen välttäminen.</a:t>
            </a:r>
          </a:p>
          <a:p>
            <a:endParaRPr lang="fi-FI" b="1" baseline="0" dirty="0" smtClean="0"/>
          </a:p>
          <a:p>
            <a:r>
              <a:rPr lang="fi-FI" b="1" baseline="0" dirty="0" smtClean="0"/>
              <a:t>Anafylaktinen reaktio</a:t>
            </a:r>
            <a:r>
              <a:rPr lang="fi-FI" baseline="0" dirty="0" smtClean="0"/>
              <a:t>: Lääkäri voi myös suositella erittäin allergiselle adrenaliinia sisältävää pistoskynää (</a:t>
            </a:r>
            <a:r>
              <a:rPr lang="fi-FI" b="1" baseline="0" dirty="0" err="1" smtClean="0"/>
              <a:t>Epipen</a:t>
            </a:r>
            <a:r>
              <a:rPr lang="fi-FI" b="1" baseline="0" dirty="0" smtClean="0"/>
              <a:t> </a:t>
            </a:r>
            <a:r>
              <a:rPr lang="fi-FI" b="1" baseline="0" dirty="0" err="1" smtClean="0"/>
              <a:t>junioir</a:t>
            </a:r>
            <a:r>
              <a:rPr lang="fi-FI" baseline="0" dirty="0" smtClean="0"/>
              <a:t>), josta voi jopa vaatteiden läpi laukaista lääkeannoksen ihon alle hätätilanteessa, kuten ampiaisen pistoksen jälkeen</a:t>
            </a:r>
            <a:r>
              <a:rPr lang="fi-FI" b="0" baseline="0" dirty="0" smtClean="0"/>
              <a:t>.</a:t>
            </a:r>
            <a:r>
              <a:rPr lang="fi-FI" b="1" baseline="0" dirty="0" smtClean="0"/>
              <a:t> Vaikeissa allergisissa reaktioissa on soitettava hätänumeroon 112, ja oltava autettavan kanssa kunnes ambulanssi tulee.</a:t>
            </a:r>
          </a:p>
          <a:p>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15</a:t>
            </a:fld>
            <a:endParaRPr lang="fi-FI"/>
          </a:p>
        </p:txBody>
      </p:sp>
    </p:spTree>
    <p:extLst>
      <p:ext uri="{BB962C8B-B14F-4D97-AF65-F5344CB8AC3E}">
        <p14:creationId xmlns:p14="http://schemas.microsoft.com/office/powerpoint/2010/main" val="275386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TEKSTIT ANIMAATIOLLA!</a:t>
            </a:r>
          </a:p>
          <a:p>
            <a:r>
              <a:rPr lang="fi-FI" b="1" dirty="0" smtClean="0"/>
              <a:t>HARJOITUS. </a:t>
            </a:r>
            <a:r>
              <a:rPr lang="fi-FI" dirty="0" smtClean="0"/>
              <a:t>Lukekaa ensin tehtävän teksti. Pohtikaa sitten kuinka Jarnoa autetaan, voitte koota hyviä ja oikeita vastauksia</a:t>
            </a:r>
            <a:r>
              <a:rPr lang="fi-FI" baseline="0" dirty="0" smtClean="0"/>
              <a:t> jo valmiiksi taululle. Lopulta kerratkaa Toimi näin- kohdan ohjeet. Jos mahdollista näytä oppilaille erilaisia astmapiippu- tai kiekkomalleja kuten kuvassa. </a:t>
            </a:r>
          </a:p>
          <a:p>
            <a:endParaRPr lang="fi-FI" baseline="0" dirty="0" smtClean="0"/>
          </a:p>
          <a:p>
            <a:r>
              <a:rPr lang="fi-FI" baseline="0" dirty="0" smtClean="0"/>
              <a:t>(Harjoitteiseen tarvitsette siis esimerkiksi fläppitaulun sekä malleja astmapiipuista.)</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16</a:t>
            </a:fld>
            <a:endParaRPr lang="fi-FI"/>
          </a:p>
        </p:txBody>
      </p:sp>
    </p:spTree>
    <p:extLst>
      <p:ext uri="{BB962C8B-B14F-4D97-AF65-F5344CB8AC3E}">
        <p14:creationId xmlns:p14="http://schemas.microsoft.com/office/powerpoint/2010/main" val="1298591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TEKSTIT</a:t>
            </a:r>
            <a:r>
              <a:rPr lang="fi-FI" baseline="0" dirty="0" smtClean="0"/>
              <a:t> ANIMAATIOLLA.</a:t>
            </a:r>
          </a:p>
          <a:p>
            <a:r>
              <a:rPr lang="fi-FI" baseline="0" dirty="0" smtClean="0"/>
              <a:t>Lukekaa yhdessä dia läpi. Kouluttaja varmistaa, että lapset tietävät mitä ovat sisäelimet: maksa, munuaiset, sappi, perna, suolisto, mahalaukku, keuhkot. Kouluttaja voi katsoa lisätietoa opinnäytetyömme teoriaosuudesta kohdasta ”Ensiapu – Haavat” s.7-8.</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17</a:t>
            </a:fld>
            <a:endParaRPr lang="fi-FI"/>
          </a:p>
        </p:txBody>
      </p:sp>
    </p:spTree>
    <p:extLst>
      <p:ext uri="{BB962C8B-B14F-4D97-AF65-F5344CB8AC3E}">
        <p14:creationId xmlns:p14="http://schemas.microsoft.com/office/powerpoint/2010/main" val="1409500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b="1" dirty="0" smtClean="0"/>
              <a:t>Lukekaa harjoituksen tarina yhdessä. </a:t>
            </a:r>
            <a:r>
              <a:rPr lang="fi-FI" b="0" dirty="0" smtClean="0"/>
              <a:t>Di</a:t>
            </a:r>
            <a:r>
              <a:rPr lang="fi-FI" dirty="0" smtClean="0"/>
              <a:t>alla (20) on ensiapuohjeita.</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18</a:t>
            </a:fld>
            <a:endParaRPr lang="fi-FI"/>
          </a:p>
        </p:txBody>
      </p:sp>
    </p:spTree>
    <p:extLst>
      <p:ext uri="{BB962C8B-B14F-4D97-AF65-F5344CB8AC3E}">
        <p14:creationId xmlns:p14="http://schemas.microsoft.com/office/powerpoint/2010/main" val="17043059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TESKTIANIMAATIOLLA. </a:t>
            </a:r>
          </a:p>
          <a:p>
            <a:r>
              <a:rPr lang="fi-FI" dirty="0" smtClean="0"/>
              <a:t>Miettikää ensin yhdessä mitä</a:t>
            </a:r>
            <a:r>
              <a:rPr lang="fi-FI" baseline="0" dirty="0" smtClean="0"/>
              <a:t> tehdä jos on </a:t>
            </a:r>
            <a:r>
              <a:rPr lang="fi-FI" b="1" baseline="0" dirty="0" smtClean="0"/>
              <a:t>useita haavoja, </a:t>
            </a:r>
            <a:r>
              <a:rPr lang="fi-FI" baseline="0" dirty="0" smtClean="0"/>
              <a:t>eikä paljoa verta ja lukekaa sitten kohdat. Sen jälkeen miettikää mitä tehdä on jos </a:t>
            </a:r>
            <a:r>
              <a:rPr lang="fi-FI" b="1" baseline="0" dirty="0" smtClean="0"/>
              <a:t>iso haava ja paljon verta </a:t>
            </a:r>
            <a:r>
              <a:rPr lang="fi-FI" baseline="0" dirty="0" smtClean="0"/>
              <a:t>ja lukekaa kohdat yhdessä. Iso lasinsiru jätetään haavan koska jos se on osunut verisuoneen se saattaa nyt olla ns.tulppana verisuonelle. Parempi antaa lääkärin poistaa lasinsiru jos verenvuoto poiston jälkeen yltyy yllättäen. Miettikää millä voisitte korvata puristussiteeseen tarvittavan sideharsorullan, esim.vyö, paita, kaulahuivi.  Painesiteen tekemistä harjoittelette seuraavalla dialla (20).</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19</a:t>
            </a:fld>
            <a:endParaRPr lang="fi-FI"/>
          </a:p>
        </p:txBody>
      </p:sp>
    </p:spTree>
    <p:extLst>
      <p:ext uri="{BB962C8B-B14F-4D97-AF65-F5344CB8AC3E}">
        <p14:creationId xmlns:p14="http://schemas.microsoft.com/office/powerpoint/2010/main" val="2882832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TEKSTIANIMAATIOLLA. </a:t>
            </a:r>
          </a:p>
          <a:p>
            <a:r>
              <a:rPr lang="fi-FI" b="1" dirty="0" smtClean="0"/>
              <a:t>Harjoitelkaa</a:t>
            </a:r>
            <a:r>
              <a:rPr lang="fi-FI" baseline="0" dirty="0" smtClean="0"/>
              <a:t> ohjeiden mukaan painesiteen tekemistä. </a:t>
            </a:r>
          </a:p>
          <a:p>
            <a:r>
              <a:rPr lang="fi-FI" baseline="0" dirty="0" smtClean="0"/>
              <a:t>(Harjoitteeseen tarvitset siis sideharsorullia vähintään kaksi per haava sekä luovaan malliin ”painoksi” esim.sukkanippu, pipo, jääkiekko, puuterirasia.)</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20</a:t>
            </a:fld>
            <a:endParaRPr lang="fi-FI"/>
          </a:p>
        </p:txBody>
      </p:sp>
    </p:spTree>
    <p:extLst>
      <p:ext uri="{BB962C8B-B14F-4D97-AF65-F5344CB8AC3E}">
        <p14:creationId xmlns:p14="http://schemas.microsoft.com/office/powerpoint/2010/main" val="21100227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TEKSTIANIMAATIOLLA. </a:t>
            </a:r>
          </a:p>
          <a:p>
            <a:r>
              <a:rPr lang="fi-FI" dirty="0" smtClean="0"/>
              <a:t>Käykää dian asiat lävitse</a:t>
            </a:r>
            <a:r>
              <a:rPr lang="fi-FI" baseline="0" dirty="0" smtClean="0"/>
              <a:t> oppilaiden kanssa. Kouluttajan on hyvä painottaa ”Mikä auttaa?” kohdassa, että sokeripitoiset ruuat ja juomat auttavat, mutta niitä saa antaa VAIN ihmiselle joka on hereillä/tajuissaan.</a:t>
            </a:r>
          </a:p>
          <a:p>
            <a:r>
              <a:rPr lang="fi-FI" baseline="0" dirty="0" smtClean="0"/>
              <a:t>Harjoitus on sivulla (23), jolloin ensiapu täsmentyy.</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21</a:t>
            </a:fld>
            <a:endParaRPr lang="fi-FI"/>
          </a:p>
        </p:txBody>
      </p:sp>
    </p:spTree>
    <p:extLst>
      <p:ext uri="{BB962C8B-B14F-4D97-AF65-F5344CB8AC3E}">
        <p14:creationId xmlns:p14="http://schemas.microsoft.com/office/powerpoint/2010/main" val="25676708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TEKSTIANIMAATIOLLA.  Selvennä</a:t>
            </a:r>
            <a:r>
              <a:rPr lang="fi-FI" baseline="0" dirty="0" smtClean="0"/>
              <a:t>, että h</a:t>
            </a:r>
            <a:r>
              <a:rPr lang="fi-FI" dirty="0" smtClean="0"/>
              <a:t>aima on sisäelin</a:t>
            </a:r>
            <a:r>
              <a:rPr lang="fi-FI" baseline="0" dirty="0" smtClean="0"/>
              <a:t> vatsan alueella. Viereinen kaavio selventää kuinka verensokeri muuttuu insuliinin vaikutuksesta ja kuinka taas ruuasta. </a:t>
            </a:r>
            <a:endParaRPr lang="fi-FI" dirty="0"/>
          </a:p>
        </p:txBody>
      </p:sp>
      <p:sp>
        <p:nvSpPr>
          <p:cNvPr id="4" name="Dian numeron paikkamerkki 3"/>
          <p:cNvSpPr>
            <a:spLocks noGrp="1"/>
          </p:cNvSpPr>
          <p:nvPr>
            <p:ph type="sldNum" sz="quarter" idx="10"/>
          </p:nvPr>
        </p:nvSpPr>
        <p:spPr/>
        <p:txBody>
          <a:bodyPr/>
          <a:lstStyle/>
          <a:p>
            <a:fld id="{9C6198C8-D7C8-40C8-9702-BBCBF0A4829A}" type="slidenum">
              <a:rPr lang="fi-FI" smtClean="0"/>
              <a:t>22</a:t>
            </a:fld>
            <a:endParaRPr lang="fi-FI"/>
          </a:p>
        </p:txBody>
      </p:sp>
    </p:spTree>
    <p:extLst>
      <p:ext uri="{BB962C8B-B14F-4D97-AF65-F5344CB8AC3E}">
        <p14:creationId xmlns:p14="http://schemas.microsoft.com/office/powerpoint/2010/main" val="1624946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fontAlgn="auto" hangingPunct="1">
              <a:lnSpc>
                <a:spcPct val="115000"/>
              </a:lnSpc>
              <a:spcAft>
                <a:spcPts val="1000"/>
              </a:spcAft>
              <a:buFont typeface="Berlin Sans FB"/>
              <a:buNone/>
            </a:pPr>
            <a:r>
              <a:rPr lang="fi-FI" sz="1100" b="0" dirty="0" smtClean="0">
                <a:effectLst/>
                <a:ea typeface="Calibri"/>
                <a:cs typeface="Times New Roman"/>
              </a:rPr>
              <a:t>TEKSTIANIMAATIOLLA. </a:t>
            </a:r>
          </a:p>
          <a:p>
            <a:pPr marL="0" lvl="0" indent="0" fontAlgn="auto" hangingPunct="1">
              <a:lnSpc>
                <a:spcPct val="115000"/>
              </a:lnSpc>
              <a:spcAft>
                <a:spcPts val="1000"/>
              </a:spcAft>
              <a:buFont typeface="Berlin Sans FB"/>
              <a:buNone/>
            </a:pPr>
            <a:r>
              <a:rPr lang="fi-FI" sz="1100" b="1" dirty="0" smtClean="0">
                <a:effectLst/>
                <a:ea typeface="Calibri"/>
                <a:cs typeface="Times New Roman"/>
              </a:rPr>
              <a:t>Lukekaa harjoitteen tarina. </a:t>
            </a:r>
          </a:p>
          <a:p>
            <a:pPr marL="0" lvl="0" indent="0" fontAlgn="auto" hangingPunct="1">
              <a:lnSpc>
                <a:spcPct val="115000"/>
              </a:lnSpc>
              <a:spcAft>
                <a:spcPts val="1000"/>
              </a:spcAft>
              <a:buFont typeface="Berlin Sans FB"/>
              <a:buNone/>
            </a:pPr>
            <a:r>
              <a:rPr lang="fi-FI" sz="1100" b="0" dirty="0" smtClean="0">
                <a:effectLst/>
                <a:ea typeface="Calibri"/>
                <a:cs typeface="Times New Roman"/>
              </a:rPr>
              <a:t>Miettikää ensin</a:t>
            </a:r>
            <a:r>
              <a:rPr lang="fi-FI" sz="1100" b="0" baseline="0" dirty="0" smtClean="0">
                <a:effectLst/>
                <a:ea typeface="Calibri"/>
                <a:cs typeface="Times New Roman"/>
              </a:rPr>
              <a:t> miten auttaisitte Villeä, voitte koota ajatuksia esim.taululle. </a:t>
            </a:r>
          </a:p>
          <a:p>
            <a:pPr marL="0" lvl="0" indent="0" fontAlgn="auto" hangingPunct="1">
              <a:lnSpc>
                <a:spcPct val="115000"/>
              </a:lnSpc>
              <a:spcAft>
                <a:spcPts val="1000"/>
              </a:spcAft>
              <a:buFont typeface="Berlin Sans FB"/>
              <a:buNone/>
            </a:pPr>
            <a:endParaRPr lang="fi-FI" sz="1100" b="0" baseline="0" dirty="0" smtClean="0">
              <a:effectLst/>
              <a:ea typeface="Calibri"/>
              <a:cs typeface="Times New Roman"/>
            </a:endParaRPr>
          </a:p>
          <a:p>
            <a:pPr marL="0" lvl="0" indent="0" fontAlgn="auto" hangingPunct="1">
              <a:lnSpc>
                <a:spcPct val="115000"/>
              </a:lnSpc>
              <a:spcAft>
                <a:spcPts val="1000"/>
              </a:spcAft>
              <a:buFont typeface="Berlin Sans FB"/>
              <a:buNone/>
            </a:pPr>
            <a:r>
              <a:rPr lang="fi-FI" sz="1100" b="1" u="sng" baseline="0" dirty="0" smtClean="0">
                <a:effectLst/>
                <a:ea typeface="Calibri"/>
                <a:cs typeface="Times New Roman"/>
              </a:rPr>
              <a:t>Näin toimit</a:t>
            </a:r>
            <a:r>
              <a:rPr lang="fi-FI" sz="1100" b="0" baseline="0" dirty="0" smtClean="0">
                <a:effectLst/>
                <a:ea typeface="Calibri"/>
                <a:cs typeface="Times New Roman"/>
              </a:rPr>
              <a:t>: </a:t>
            </a:r>
          </a:p>
          <a:p>
            <a:pPr marL="171450" lvl="0" indent="-171450" fontAlgn="auto" hangingPunct="1">
              <a:lnSpc>
                <a:spcPct val="115000"/>
              </a:lnSpc>
              <a:spcAft>
                <a:spcPts val="1000"/>
              </a:spcAft>
              <a:buFontTx/>
              <a:buChar char="-"/>
            </a:pPr>
            <a:r>
              <a:rPr lang="fi-FI" sz="1100" b="0" dirty="0" smtClean="0">
                <a:effectLst/>
                <a:ea typeface="Calibri"/>
                <a:cs typeface="Times New Roman"/>
              </a:rPr>
              <a:t>Anna heti sokeripitoista syötävää tai juotavaa, jos potilas pystyy itse syömään ja on tajuissaan,</a:t>
            </a:r>
            <a:r>
              <a:rPr lang="fi-FI" sz="1100" b="0" baseline="0" dirty="0" smtClean="0">
                <a:effectLst/>
                <a:ea typeface="Calibri"/>
                <a:cs typeface="Times New Roman"/>
              </a:rPr>
              <a:t> </a:t>
            </a:r>
            <a:r>
              <a:rPr lang="fi-FI" sz="1100" b="0" dirty="0" smtClean="0">
                <a:solidFill>
                  <a:srgbClr val="000000"/>
                </a:solidFill>
                <a:effectLst/>
              </a:rPr>
              <a:t>esimerkiksi pillimehu, banaani, limsa jne. EI MITÄÄN mille on allerginen</a:t>
            </a:r>
            <a:r>
              <a:rPr lang="fi-FI" sz="1100" b="0" dirty="0" smtClean="0">
                <a:solidFill>
                  <a:schemeClr val="tx1"/>
                </a:solidFill>
                <a:effectLst/>
              </a:rPr>
              <a:t>.</a:t>
            </a:r>
            <a:r>
              <a:rPr lang="fi-FI" sz="1100" b="0" baseline="0" dirty="0" smtClean="0">
                <a:solidFill>
                  <a:schemeClr val="tx1"/>
                </a:solidFill>
                <a:effectLst/>
              </a:rPr>
              <a:t> </a:t>
            </a:r>
            <a:r>
              <a:rPr lang="fi-FI" sz="1100" b="0" dirty="0" smtClean="0">
                <a:effectLst/>
                <a:ea typeface="Calibri"/>
                <a:cs typeface="Times New Roman"/>
              </a:rPr>
              <a:t>Tajuttomalle henkilölle ei saa antaa mitään suuhun, mutta huulien sisäpinnalle voi sivellä esimerkiksi siirappia tai hunajaa, jos ei ole allerginen.</a:t>
            </a:r>
            <a:r>
              <a:rPr lang="fi-FI" sz="1100" b="0" baseline="0" dirty="0" smtClean="0">
                <a:effectLst/>
                <a:ea typeface="Calibri"/>
                <a:cs typeface="Times New Roman"/>
              </a:rPr>
              <a:t> </a:t>
            </a:r>
          </a:p>
          <a:p>
            <a:pPr marL="171450" lvl="0" indent="-171450" fontAlgn="auto" hangingPunct="1">
              <a:lnSpc>
                <a:spcPct val="115000"/>
              </a:lnSpc>
              <a:spcAft>
                <a:spcPts val="1000"/>
              </a:spcAft>
              <a:buFontTx/>
              <a:buChar char="-"/>
            </a:pPr>
            <a:r>
              <a:rPr lang="fi-FI" sz="1100" b="0" baseline="0" dirty="0" smtClean="0">
                <a:effectLst/>
                <a:ea typeface="Calibri"/>
                <a:cs typeface="Times New Roman"/>
              </a:rPr>
              <a:t>Kun ensiapu on annettu, tulee sokeripotilaan syödä myös kunnon ruoka: puuro, leipä, tai lounas. Ainakin diabeetikolta tulee mitata verensokeriarvot sormen päästä sekä heikotuskohtauksen aikana että sen jälkeen, kun hän on syönyt.</a:t>
            </a:r>
          </a:p>
          <a:p>
            <a:pPr marL="171450" lvl="0" indent="-171450" fontAlgn="auto" hangingPunct="1">
              <a:lnSpc>
                <a:spcPct val="115000"/>
              </a:lnSpc>
              <a:spcAft>
                <a:spcPts val="1000"/>
              </a:spcAft>
              <a:buFontTx/>
              <a:buChar char="-"/>
            </a:pPr>
            <a:r>
              <a:rPr lang="fi-FI" sz="1100" b="0" dirty="0" smtClean="0">
                <a:effectLst/>
                <a:ea typeface="Calibri"/>
                <a:cs typeface="Times New Roman"/>
              </a:rPr>
              <a:t>Mikäli autettava ei toivu 10 minuutissa tai menee tajuttomaksi, soita hätänumeroon 112. </a:t>
            </a:r>
          </a:p>
          <a:p>
            <a:pPr marL="171450" lvl="0" indent="-171450" fontAlgn="auto" hangingPunct="1">
              <a:lnSpc>
                <a:spcPct val="115000"/>
              </a:lnSpc>
              <a:spcAft>
                <a:spcPts val="1000"/>
              </a:spcAft>
              <a:buFontTx/>
              <a:buChar char="-"/>
            </a:pPr>
            <a:r>
              <a:rPr lang="fi-FI" sz="1100" b="0" dirty="0" smtClean="0">
                <a:effectLst/>
                <a:ea typeface="Calibri"/>
                <a:cs typeface="Times New Roman"/>
              </a:rPr>
              <a:t>Käännä tajuton henkilö kylkiasentoon. </a:t>
            </a:r>
          </a:p>
          <a:p>
            <a:pPr marL="171450" lvl="0" indent="-171450" fontAlgn="auto" hangingPunct="1">
              <a:lnSpc>
                <a:spcPct val="115000"/>
              </a:lnSpc>
              <a:spcAft>
                <a:spcPts val="1000"/>
              </a:spcAft>
              <a:buFontTx/>
              <a:buChar char="-"/>
            </a:pPr>
            <a:r>
              <a:rPr lang="fi-FI" sz="1100" b="0" dirty="0" smtClean="0">
                <a:effectLst/>
                <a:ea typeface="Calibri"/>
                <a:cs typeface="Times New Roman"/>
              </a:rPr>
              <a:t>Lapsen alhaisesta verensokerista</a:t>
            </a:r>
            <a:r>
              <a:rPr lang="fi-FI" sz="1100" b="0" baseline="0" dirty="0" smtClean="0">
                <a:effectLst/>
                <a:ea typeface="Calibri"/>
                <a:cs typeface="Times New Roman"/>
              </a:rPr>
              <a:t> aina ilmoitus aikuiselle!</a:t>
            </a:r>
            <a:endParaRPr lang="fi-FI" sz="1100" b="0" dirty="0" smtClean="0">
              <a:effectLst/>
              <a:ea typeface="Calibri"/>
              <a:cs typeface="Times New Roman"/>
            </a:endParaRPr>
          </a:p>
        </p:txBody>
      </p:sp>
      <p:sp>
        <p:nvSpPr>
          <p:cNvPr id="4" name="Slide Number Placeholder 3"/>
          <p:cNvSpPr>
            <a:spLocks noGrp="1"/>
          </p:cNvSpPr>
          <p:nvPr>
            <p:ph type="sldNum" sz="quarter" idx="10"/>
          </p:nvPr>
        </p:nvSpPr>
        <p:spPr/>
        <p:txBody>
          <a:bodyPr/>
          <a:lstStyle/>
          <a:p>
            <a:fld id="{9C6198C8-D7C8-40C8-9702-BBCBF0A4829A}" type="slidenum">
              <a:rPr lang="fi-FI" smtClean="0"/>
              <a:t>23</a:t>
            </a:fld>
            <a:endParaRPr lang="fi-FI"/>
          </a:p>
        </p:txBody>
      </p:sp>
    </p:spTree>
    <p:extLst>
      <p:ext uri="{BB962C8B-B14F-4D97-AF65-F5344CB8AC3E}">
        <p14:creationId xmlns:p14="http://schemas.microsoft.com/office/powerpoint/2010/main" val="39007495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TEKSTIANIMAATIOLLA. </a:t>
            </a:r>
          </a:p>
          <a:p>
            <a:r>
              <a:rPr lang="fi-FI" dirty="0" smtClean="0"/>
              <a:t>Voit aloittaa</a:t>
            </a:r>
            <a:r>
              <a:rPr lang="fi-FI" baseline="0" dirty="0" smtClean="0"/>
              <a:t> opiskelun kyselemällä oppilailta onko joku soittanut hätänumeroon tai nähnyt kun sinne soitetaan. Soitosta tulleita tunteita? Jännittäminen on normaalia! Tiedustele lisää. Lukekaa sen jälkeen dia yhdessä</a:t>
            </a:r>
            <a:r>
              <a:rPr lang="fi-FI" baseline="0" dirty="0" smtClean="0"/>
              <a:t>.</a:t>
            </a:r>
          </a:p>
          <a:p>
            <a:endParaRPr lang="fi-FI" baseline="0" dirty="0" smtClean="0"/>
          </a:p>
          <a:p>
            <a:r>
              <a:rPr lang="fi-FI" baseline="0" dirty="0" smtClean="0"/>
              <a:t>Kuva Hätäkeskuslaitos.</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24</a:t>
            </a:fld>
            <a:endParaRPr lang="fi-FI"/>
          </a:p>
        </p:txBody>
      </p:sp>
    </p:spTree>
    <p:extLst>
      <p:ext uri="{BB962C8B-B14F-4D97-AF65-F5344CB8AC3E}">
        <p14:creationId xmlns:p14="http://schemas.microsoft.com/office/powerpoint/2010/main" val="15307713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 ANIMAATIOLLA. </a:t>
            </a:r>
          </a:p>
          <a:p>
            <a:r>
              <a:rPr lang="fi-FI" dirty="0" smtClean="0"/>
              <a:t>Voit ensin kysellä</a:t>
            </a:r>
            <a:r>
              <a:rPr lang="fi-FI" baseline="0" dirty="0" smtClean="0"/>
              <a:t> oppilailta milloin soitetaan hätänumeroon, kerratkaan sitten dian kohdat. Voit tehdä saman miksi ei kannata soittaa kohdan kanssa. Voit muistuttaa oppilaita myös ettei hätänumeroon soiteta esimerkiksi korvatulehduksesta, koska vanhemmat hoitavat sen, sähkökatkoksesta jos kaikki on hyvin. </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25</a:t>
            </a:fld>
            <a:endParaRPr lang="fi-FI"/>
          </a:p>
        </p:txBody>
      </p:sp>
    </p:spTree>
    <p:extLst>
      <p:ext uri="{BB962C8B-B14F-4D97-AF65-F5344CB8AC3E}">
        <p14:creationId xmlns:p14="http://schemas.microsoft.com/office/powerpoint/2010/main" val="1747104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a:t>
            </a:r>
            <a:r>
              <a:rPr lang="fi-FI" baseline="0" dirty="0" smtClean="0"/>
              <a:t> ANIMAATIOLLA.</a:t>
            </a:r>
            <a:br>
              <a:rPr lang="fi-FI" baseline="0" dirty="0" smtClean="0"/>
            </a:br>
            <a:r>
              <a:rPr lang="fi-FI" dirty="0" smtClean="0"/>
              <a:t>Kootkaa</a:t>
            </a:r>
            <a:r>
              <a:rPr lang="fi-FI" baseline="0" dirty="0" smtClean="0"/>
              <a:t> vielä ”Muista kohdan” asiat. Lopuksi kerratkaa ohessa olevan videon avulla: mikä hätänumero olikaan, ja että sinne soittaminen voi jännittää, mutta rohkeasti vaan soittoa, jos tilanne sen vaatii! Voitte myös harjoitella hätäpuhelun soittamista samalla harjoituksella kuin nuoremmat, kts. s.9.</a:t>
            </a:r>
          </a:p>
          <a:p>
            <a:r>
              <a:rPr lang="fi-FI" baseline="0" dirty="0" smtClean="0"/>
              <a:t>(Tarvitset siis videon näyttämismahdollisuuden sekä internet yhteyden</a:t>
            </a:r>
            <a:r>
              <a:rPr lang="fi-FI" baseline="0" dirty="0" smtClean="0"/>
              <a:t>.)</a:t>
            </a:r>
          </a:p>
          <a:p>
            <a:endParaRPr lang="fi-FI" baseline="0" dirty="0" smtClean="0"/>
          </a:p>
          <a:p>
            <a:r>
              <a:rPr lang="fi-FI" baseline="0" dirty="0" smtClean="0"/>
              <a:t>Kuva Hätäkeskuslaitos.</a:t>
            </a:r>
            <a:endParaRPr lang="fi-FI" baseline="0" dirty="0" smtClean="0"/>
          </a:p>
          <a:p>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26</a:t>
            </a:fld>
            <a:endParaRPr lang="fi-FI"/>
          </a:p>
        </p:txBody>
      </p:sp>
    </p:spTree>
    <p:extLst>
      <p:ext uri="{BB962C8B-B14F-4D97-AF65-F5344CB8AC3E}">
        <p14:creationId xmlns:p14="http://schemas.microsoft.com/office/powerpoint/2010/main" val="15299897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TEKSTI ANIMAATIOLLA.</a:t>
            </a:r>
          </a:p>
          <a:p>
            <a:r>
              <a:rPr lang="fi-FI" dirty="0" smtClean="0"/>
              <a:t>Kouluttaja</a:t>
            </a:r>
            <a:r>
              <a:rPr lang="fi-FI" baseline="0" dirty="0" smtClean="0"/>
              <a:t> voi aluksi taas aluksi herätellä oppilaita, kysymällä mitä heidän mielestään murtumat ja nyrjähdykset ovat. Kouluttaja löytää lisätietoa opinnäytetyömme teoriaosiosta ”Ensiapu – Murtumat ja nyrjähdykset” sivu 11-12. </a:t>
            </a:r>
          </a:p>
          <a:p>
            <a:endParaRPr lang="fi-FI" baseline="0" dirty="0" smtClean="0"/>
          </a:p>
          <a:p>
            <a:r>
              <a:rPr lang="fi-FI" baseline="0" dirty="0" smtClean="0"/>
              <a:t>Sokista kerromme ”Ensiapu – Haavat”-osuudessa. Sokki johtuu siitä, että verenvuoro aivoissa on jostain syystä häiriintynyt. Tätä voisi kuvata limsapullolla. Limsapullon ollessa täynnä, eli kun ihmisen veri kiertää normaalisti, limsaa eli verta on koko pullon/vartalon alueella. Kun verenkierto häiriintyy, verta joko vuotaa pois tai se kerääntyy elimistön sisäosiin (sydämeen ja muihin sisäelimiin). Tässä kohti kouluttaja voi kaataa osan limsasta pois, ja näyttää pullon ollessa pystyssä, ettei limsa=veri riitä enää aivoille (pullon yläosaan). Mutta jos pullon kaataa pitkälleen (KORKKI KIINNI), verta riittää taas koko pituudelle eli aivoillekin.</a:t>
            </a:r>
          </a:p>
          <a:p>
            <a:endParaRPr lang="fi-FI" baseline="0" dirty="0" smtClean="0"/>
          </a:p>
          <a:p>
            <a:r>
              <a:rPr lang="fi-FI" baseline="0" dirty="0" smtClean="0"/>
              <a:t>Sokin oireita on KYLMÄN HIKI, heikotus/pyörryttävä tunne, tihentynyt hengitys, JANON TUNNE, pahoinvointi, LEVOTTOMUUS sekä nopea syke. </a:t>
            </a:r>
          </a:p>
          <a:p>
            <a:endParaRPr lang="fi-FI" baseline="0" dirty="0" smtClean="0"/>
          </a:p>
          <a:p>
            <a:r>
              <a:rPr lang="fi-FI" baseline="0" dirty="0" smtClean="0"/>
              <a:t>ENSIAPU SOKKIIN: potilaan rauhoittelu, potilaan asettaminen pitkälleen, jalat ylös (veri kiertää aivoihin) ja potilaan pitäminen lämpimänä. Soita hätänumeroon 112, sieltä annetaan jatkotoimintaohjeet! ÄLÄ anna potilaalle juomista tai syömistä vaikka hän pyytäisi kuinka kovasti tahansa. Kerro, että se vain pahentaisi oloa, vaikkei siltä tunnu.</a:t>
            </a:r>
            <a:endParaRPr lang="fi-FI" dirty="0"/>
          </a:p>
        </p:txBody>
      </p:sp>
      <p:sp>
        <p:nvSpPr>
          <p:cNvPr id="4" name="Dian numeron paikkamerkki 3"/>
          <p:cNvSpPr>
            <a:spLocks noGrp="1"/>
          </p:cNvSpPr>
          <p:nvPr>
            <p:ph type="sldNum" sz="quarter" idx="10"/>
          </p:nvPr>
        </p:nvSpPr>
        <p:spPr/>
        <p:txBody>
          <a:bodyPr/>
          <a:lstStyle/>
          <a:p>
            <a:fld id="{9C6198C8-D7C8-40C8-9702-BBCBF0A4829A}" type="slidenum">
              <a:rPr lang="fi-FI" smtClean="0"/>
              <a:t>27</a:t>
            </a:fld>
            <a:endParaRPr lang="fi-FI"/>
          </a:p>
        </p:txBody>
      </p:sp>
    </p:spTree>
    <p:extLst>
      <p:ext uri="{BB962C8B-B14F-4D97-AF65-F5344CB8AC3E}">
        <p14:creationId xmlns:p14="http://schemas.microsoft.com/office/powerpoint/2010/main" val="22911837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 ANIMAATIOLLA.</a:t>
            </a:r>
          </a:p>
          <a:p>
            <a:r>
              <a:rPr lang="fi-FI" dirty="0" smtClean="0"/>
              <a:t>Nyrjähdyksissä miettikää oppilaiden kanssa mitkä nivelet voivat vääntyä esim.nilkka, polvi, ranne, olkapää. Missä tilanteissa voi näin käydä? Esimerkiksi huonosti astuminen, jalan ulkosyrjälle -&gt; nilkka nyrjähtää ulospäin. Käykää oireet</a:t>
            </a:r>
            <a:r>
              <a:rPr lang="fi-FI" baseline="0" dirty="0" smtClean="0"/>
              <a:t> oppilaiden kanssa lävitse. </a:t>
            </a:r>
          </a:p>
          <a:p>
            <a:r>
              <a:rPr lang="fi-FI" baseline="0" dirty="0" smtClean="0"/>
              <a:t>OHJEET ovat HARJOITUKSEN yhteydessä, dia 29&amp;30.</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28</a:t>
            </a:fld>
            <a:endParaRPr lang="fi-FI"/>
          </a:p>
        </p:txBody>
      </p:sp>
    </p:spTree>
    <p:extLst>
      <p:ext uri="{BB962C8B-B14F-4D97-AF65-F5344CB8AC3E}">
        <p14:creationId xmlns:p14="http://schemas.microsoft.com/office/powerpoint/2010/main" val="23215638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 ANIMAATIOLLA.</a:t>
            </a:r>
          </a:p>
          <a:p>
            <a:r>
              <a:rPr lang="fi-FI" dirty="0" smtClean="0"/>
              <a:t>Käy</a:t>
            </a:r>
            <a:r>
              <a:rPr lang="fi-FI" baseline="0" dirty="0" smtClean="0"/>
              <a:t> ”case” läpi oppilaiden kanssa. Kokoa esimerkiksi taululle, että mitä Lotalle tapahtui? ( = nyrhähdys tai murtuma). Miettikää miltä jalka voi näyttää? Voi olla ihorikkoja, turvotus, mustelmaa ja murtumassa virheasento. Voitte jo mietti mitä tehdä, mutta ne käydään seuraavalla dialla (30) lävitse.</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29</a:t>
            </a:fld>
            <a:endParaRPr lang="fi-FI"/>
          </a:p>
        </p:txBody>
      </p:sp>
    </p:spTree>
    <p:extLst>
      <p:ext uri="{BB962C8B-B14F-4D97-AF65-F5344CB8AC3E}">
        <p14:creationId xmlns:p14="http://schemas.microsoft.com/office/powerpoint/2010/main" val="24287524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TEKSTIANIMAATIOLLA.</a:t>
            </a:r>
          </a:p>
          <a:p>
            <a:r>
              <a:rPr lang="fi-FI" b="1" dirty="0" smtClean="0"/>
              <a:t>NYRJÄHDYS</a:t>
            </a:r>
            <a:r>
              <a:rPr lang="fi-FI" b="0" dirty="0" smtClean="0"/>
              <a:t>:</a:t>
            </a:r>
          </a:p>
          <a:p>
            <a:r>
              <a:rPr lang="fi-FI" dirty="0" smtClean="0"/>
              <a:t>Selitä oppilaille hoito-ohje Kolme K:ta: jokainen kolmesta auttavasta asiasta alkaa K-kirjaimella. Kootkaa esim. taululle mitä kylmävaihtoehtoja voi käyttää ensiavussa, kuten kylmäpussi, jää sekä lumi. Muistuta että kylmän ja ihon välissä tulee aina olla kangasta jottei ihoon tule paleltumisvammoja. Esim. sukka,</a:t>
            </a:r>
            <a:r>
              <a:rPr lang="fi-FI" baseline="0" dirty="0" smtClean="0"/>
              <a:t> keittiöpyyhe.</a:t>
            </a:r>
            <a:endParaRPr lang="fi-FI" dirty="0" smtClean="0"/>
          </a:p>
          <a:p>
            <a:endParaRPr lang="fi-FI" dirty="0" smtClean="0"/>
          </a:p>
          <a:p>
            <a:r>
              <a:rPr lang="fi-FI" dirty="0" smtClean="0"/>
              <a:t>HARJOITELKAA</a:t>
            </a:r>
            <a:r>
              <a:rPr lang="fi-FI" baseline="0" dirty="0" smtClean="0"/>
              <a:t> </a:t>
            </a:r>
            <a:r>
              <a:rPr lang="fi-FI" dirty="0" smtClean="0"/>
              <a:t>Kolmen K:n sääntöä voi harjoitella helposti jokainen oppilas: oppilas käy maahan, nostaa ”taittuneen nilkan” tuolinsa päälle. Kipukohtaa tulee painaa kylmällä. Kompression tekoa voi harjoitella tekemällä itselleen tai kaverilleen joustositeen nilkan ympärille. Neuvo, myös, että jos ei ole sidettä on käsillä painaminenkin hyvä apu turvotuksen ehkäisyyn. </a:t>
            </a:r>
          </a:p>
          <a:p>
            <a:endParaRPr lang="fi-FI" dirty="0" smtClean="0"/>
          </a:p>
          <a:p>
            <a:r>
              <a:rPr lang="fi-FI" b="1" dirty="0" smtClean="0"/>
              <a:t>Murtumakohdassa</a:t>
            </a:r>
            <a:r>
              <a:rPr lang="fi-FI" dirty="0" smtClean="0"/>
              <a:t> käykää kohdat lävitse</a:t>
            </a:r>
            <a:r>
              <a:rPr lang="fi-FI" baseline="0" dirty="0" smtClean="0"/>
              <a:t>. </a:t>
            </a:r>
          </a:p>
          <a:p>
            <a:r>
              <a:rPr lang="fi-FI" baseline="0" dirty="0" smtClean="0"/>
              <a:t>Muistuta, että murtumat tarvitsevat pikaista lääkärillä käyntiä. </a:t>
            </a:r>
          </a:p>
          <a:p>
            <a:r>
              <a:rPr lang="fi-FI" baseline="0" dirty="0" smtClean="0"/>
              <a:t>Mainitse että isommissa murtumissa (lonkka, olkapää, virheasento, ei pysty liikkumaan edes avustettuna) tulee soittaa hätänumeroon 112!</a:t>
            </a:r>
            <a:endParaRPr lang="fi-FI" dirty="0" smtClean="0"/>
          </a:p>
          <a:p>
            <a:endParaRPr lang="fi-FI" dirty="0" smtClean="0"/>
          </a:p>
          <a:p>
            <a:r>
              <a:rPr lang="fi-FI" dirty="0" smtClean="0"/>
              <a:t>(Harjoitteeseen tarvitset siis tuoleja tai muita korokkeita, kylmäpusseja, joustositeitä sekä fläppitaulun.)</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30</a:t>
            </a:fld>
            <a:endParaRPr lang="fi-FI"/>
          </a:p>
        </p:txBody>
      </p:sp>
    </p:spTree>
    <p:extLst>
      <p:ext uri="{BB962C8B-B14F-4D97-AF65-F5344CB8AC3E}">
        <p14:creationId xmlns:p14="http://schemas.microsoft.com/office/powerpoint/2010/main" val="34832644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 ANIMAATIOLLA.</a:t>
            </a:r>
          </a:p>
          <a:p>
            <a:r>
              <a:rPr lang="fi-FI" dirty="0" smtClean="0"/>
              <a:t>Käykää</a:t>
            </a:r>
            <a:r>
              <a:rPr lang="fi-FI" baseline="0" dirty="0" smtClean="0"/>
              <a:t> dian kohdat oppilaiden kanssa lävitse. Katsokaa Suomen Punaisen Ristin video Pallo hallussa - Kylkiasento video pohjustukseksi seuraaville dioille sekä kylkiasennon harjoittelemiselle. (Tarvitset siis videomahdollisuuden sekä internetin</a:t>
            </a:r>
            <a:r>
              <a:rPr lang="fi-FI" baseline="0" dirty="0" smtClean="0"/>
              <a:t>.)</a:t>
            </a:r>
          </a:p>
          <a:p>
            <a:endParaRPr lang="fi-FI" baseline="0" dirty="0" smtClean="0"/>
          </a:p>
          <a:p>
            <a:r>
              <a:rPr lang="fi-FI" baseline="0" dirty="0" smtClean="0"/>
              <a:t>Kuvan lähde Suomen Punainen Risti. WWW- dokumentti : http://upload.wikimedia.org/wikipedia/fi/c/c9/Punainen_Risti_R%C3%B6da_Korset.svg Otettu 10.10. 2014.</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31</a:t>
            </a:fld>
            <a:endParaRPr lang="fi-FI"/>
          </a:p>
        </p:txBody>
      </p:sp>
    </p:spTree>
    <p:extLst>
      <p:ext uri="{BB962C8B-B14F-4D97-AF65-F5344CB8AC3E}">
        <p14:creationId xmlns:p14="http://schemas.microsoft.com/office/powerpoint/2010/main" val="3699485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baseline="0" dirty="0" smtClean="0"/>
              <a:t>TEKSTIT ANIMAATIOLLA! Aloitus dialla: oppilas makaa maassa. Animaatio on tehty etenemään tarkasti kohta kohdalta. </a:t>
            </a:r>
            <a:r>
              <a:rPr lang="fi-FI" dirty="0" smtClean="0"/>
              <a:t>Katsokaa</a:t>
            </a:r>
            <a:r>
              <a:rPr lang="fi-FI" baseline="0" dirty="0" smtClean="0"/>
              <a:t> kuvat, nuolet ja tekstit tarkkaan kohta kohdalta. </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32</a:t>
            </a:fld>
            <a:endParaRPr lang="fi-FI"/>
          </a:p>
        </p:txBody>
      </p:sp>
    </p:spTree>
    <p:extLst>
      <p:ext uri="{BB962C8B-B14F-4D97-AF65-F5344CB8AC3E}">
        <p14:creationId xmlns:p14="http://schemas.microsoft.com/office/powerpoint/2010/main" val="41052678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TEKSTIT ANIMAATIOLLA! Käykää</a:t>
            </a:r>
            <a:r>
              <a:rPr lang="fi-FI" baseline="0" dirty="0" smtClean="0"/>
              <a:t> dian kohdat sekä nuolet kuvasta tarkasti kohta kohdalta lävitse.</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33</a:t>
            </a:fld>
            <a:endParaRPr lang="fi-FI"/>
          </a:p>
        </p:txBody>
      </p:sp>
    </p:spTree>
    <p:extLst>
      <p:ext uri="{BB962C8B-B14F-4D97-AF65-F5344CB8AC3E}">
        <p14:creationId xmlns:p14="http://schemas.microsoft.com/office/powerpoint/2010/main" val="1132564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TEKSTIT ANIMAATIOLLA! Katsokaa kuvat, nuolet ja tekstit tarkkaan kohta kohdalta. </a:t>
            </a:r>
          </a:p>
          <a:p>
            <a:endParaRPr lang="fi-FI" b="1" dirty="0" smtClean="0"/>
          </a:p>
          <a:p>
            <a:r>
              <a:rPr lang="fi-FI" b="1" dirty="0" smtClean="0"/>
              <a:t>Harjoitelkaa kylkiasentoon</a:t>
            </a:r>
            <a:r>
              <a:rPr lang="fi-FI" b="1" baseline="0" dirty="0" smtClean="0"/>
              <a:t> laittamista oppilastoverin kanssa. </a:t>
            </a:r>
            <a:r>
              <a:rPr lang="fi-FI" baseline="0" dirty="0" smtClean="0"/>
              <a:t>Voit tulostaa diat muistin tueksi. Muistuttakaa että tällä tavalla on aikuinenkin, esim.oma opettaja tai rehtori helppo kääntää kylkiasentoon.  Painottakaa että tärkeintä on hengitysteiden auki pysyminen- happea tarvitaan elintoimintojen ylläpitämiseen. Lopuksi voitte pohtia miksi kylkiasento, miksi ei voi antaa olla löydettävässä asennossa. Siksi koska kieli kuten muutkin lihakset rentoutuvat ja näin ollen esim.selin makuulla kieli painuu veltostumisen vuoksi kurkkuun ja näin ollen tukkii hengitystiet. Kylkiasennossa kieli ei tuki hengitysteitä koska se ”roikkuu” poskeen. Toiseksi mahdolliset suusta tulevat vaahdot/oksennukset valuvat kylkiasennossa suusta pois, esim.makuuasenossa niihin voisi tukehtua tai niitä voisi mennä ”väärään kurkkuun” jolloin siis ihminen aspiroi ja esim.tulee keuhkokuumeen mahdollisuus. </a:t>
            </a:r>
          </a:p>
          <a:p>
            <a:r>
              <a:rPr lang="fi-FI" baseline="0" dirty="0" smtClean="0"/>
              <a:t>(Tarvitset siis jumppapatjoja makuu alustaksi.) </a:t>
            </a:r>
            <a:endParaRPr lang="fi-FI" dirty="0" smtClean="0"/>
          </a:p>
          <a:p>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34</a:t>
            </a:fld>
            <a:endParaRPr lang="fi-FI"/>
          </a:p>
        </p:txBody>
      </p:sp>
    </p:spTree>
    <p:extLst>
      <p:ext uri="{BB962C8B-B14F-4D97-AF65-F5344CB8AC3E}">
        <p14:creationId xmlns:p14="http://schemas.microsoft.com/office/powerpoint/2010/main" val="30801458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TEKSTIANIMAATIOLLA.</a:t>
            </a:r>
          </a:p>
          <a:p>
            <a:r>
              <a:rPr lang="fi-FI" dirty="0" smtClean="0"/>
              <a:t>Tehtävässä</a:t>
            </a:r>
            <a:r>
              <a:rPr lang="fi-FI" baseline="0" dirty="0" smtClean="0"/>
              <a:t> tulee käytyä läpi aiheet: onnettomuuspaikalla toimiminen, haavan ensiapu ja nyrjähdyksen ensiapu.</a:t>
            </a:r>
          </a:p>
          <a:p>
            <a:r>
              <a:rPr lang="fi-FI" b="1" baseline="0" dirty="0" smtClean="0"/>
              <a:t>Arvioi tilanne: </a:t>
            </a:r>
            <a:r>
              <a:rPr lang="fi-FI" baseline="0" dirty="0" smtClean="0"/>
              <a:t>Kaksi potilasta, polkupyörä-onnettomuus. Kumpaankin sattuu.</a:t>
            </a:r>
          </a:p>
          <a:p>
            <a:endParaRPr lang="fi-FI" baseline="0" dirty="0" smtClean="0"/>
          </a:p>
          <a:p>
            <a:r>
              <a:rPr lang="fi-FI" b="1" baseline="0" dirty="0" smtClean="0"/>
              <a:t>Lisäavun hankinta: </a:t>
            </a:r>
            <a:r>
              <a:rPr lang="fi-FI" b="0" baseline="0" dirty="0" smtClean="0"/>
              <a:t>Opettajille olisi syytä kertoa onnettomuudesta, jos joku pääsee juoksemaan koululle. Koska onnettomuudessa on kaksi potilasta ja toinen vuotaa verta, pitää soittaa hätänumeroon 112. On kuitenkin tärkeää pysyä rauhallisena, hätäkeskuksen työntekijäkin rauhoittelee Sinua, jos tilanne tuntuu hankalalta. </a:t>
            </a:r>
          </a:p>
          <a:p>
            <a:r>
              <a:rPr lang="fi-FI" b="0" baseline="0" dirty="0" smtClean="0"/>
              <a:t>On hyvä pohtia, kumpaa auttaisit ensin, ja miksi näin tekisit. OIKEA VASTAUS: Akia, koska hän vuotaa verta reippaasti! Runsas verenvuoto heikentää nopeasti ihmisen vointia, koska veri on meille elintärkeää! Verenvuoto pitää siis tyrehdyttää nopeasti! Emmikin tarvitsee ensiapua, ja jos paikalle tulee lisää auttajia, hänellekin tulee aloittaa ensiapu.</a:t>
            </a:r>
          </a:p>
          <a:p>
            <a:endParaRPr lang="fi-FI" b="0" baseline="0" dirty="0" smtClean="0"/>
          </a:p>
          <a:p>
            <a:r>
              <a:rPr lang="fi-FI" b="1" baseline="0" dirty="0" smtClean="0"/>
              <a:t>Anna ensiapua kummallekin! Jos olet yksin auta ensin Akia. </a:t>
            </a:r>
            <a:r>
              <a:rPr lang="fi-FI" b="0" baseline="0" dirty="0" smtClean="0"/>
              <a:t>Aki tulee laittaa istumaan tai pitkälleen maahan. Ja laittaa paineside! Kts. Ohjeet s.20.  </a:t>
            </a:r>
            <a:r>
              <a:rPr lang="fi-FI" b="0" baseline="0" dirty="0" err="1" smtClean="0"/>
              <a:t>Emmiltä</a:t>
            </a:r>
            <a:r>
              <a:rPr lang="fi-FI" b="0" baseline="0" dirty="0" smtClean="0"/>
              <a:t> pitää selvittää, onko hänellä murtuma vai nyrjähdys. Jos jalka ei ole virheasennossa ja jalkaa kärsii nostaa hieman, voidaan antaa nyrjähdyksen ensiapu  eli 3K. Kts. Ohjeet s.30.</a:t>
            </a:r>
          </a:p>
          <a:p>
            <a:endParaRPr lang="fi-FI" b="0" baseline="0" dirty="0" smtClean="0"/>
          </a:p>
          <a:p>
            <a:r>
              <a:rPr lang="fi-FI" b="1" baseline="0" dirty="0" smtClean="0"/>
              <a:t>Aina kun annettaan ensiapua, on tärkeää, ettei autettavia jätetä yksin. Jos paikalla on enemmän auttajia, olisi hyvä, että joku menisi ohjaamaan ambulanssin paikalle. Näin ambulanssi löytää nopeasti paikan päälle.</a:t>
            </a:r>
          </a:p>
        </p:txBody>
      </p:sp>
      <p:sp>
        <p:nvSpPr>
          <p:cNvPr id="4" name="Dian numeron paikkamerkki 3"/>
          <p:cNvSpPr>
            <a:spLocks noGrp="1"/>
          </p:cNvSpPr>
          <p:nvPr>
            <p:ph type="sldNum" sz="quarter" idx="10"/>
          </p:nvPr>
        </p:nvSpPr>
        <p:spPr/>
        <p:txBody>
          <a:bodyPr/>
          <a:lstStyle/>
          <a:p>
            <a:fld id="{9C6198C8-D7C8-40C8-9702-BBCBF0A4829A}" type="slidenum">
              <a:rPr lang="fi-FI" smtClean="0"/>
              <a:t>35</a:t>
            </a:fld>
            <a:endParaRPr lang="fi-FI"/>
          </a:p>
        </p:txBody>
      </p:sp>
    </p:spTree>
    <p:extLst>
      <p:ext uri="{BB962C8B-B14F-4D97-AF65-F5344CB8AC3E}">
        <p14:creationId xmlns:p14="http://schemas.microsoft.com/office/powerpoint/2010/main" val="3872402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Kiitos!</a:t>
            </a:r>
            <a:endParaRPr lang="fi-FI" dirty="0"/>
          </a:p>
        </p:txBody>
      </p:sp>
      <p:sp>
        <p:nvSpPr>
          <p:cNvPr id="4" name="Dian numeron paikkamerkki 3"/>
          <p:cNvSpPr>
            <a:spLocks noGrp="1"/>
          </p:cNvSpPr>
          <p:nvPr>
            <p:ph type="sldNum" sz="quarter" idx="10"/>
          </p:nvPr>
        </p:nvSpPr>
        <p:spPr/>
        <p:txBody>
          <a:bodyPr/>
          <a:lstStyle/>
          <a:p>
            <a:fld id="{9C6198C8-D7C8-40C8-9702-BBCBF0A4829A}" type="slidenum">
              <a:rPr lang="fi-FI" smtClean="0"/>
              <a:t>36</a:t>
            </a:fld>
            <a:endParaRPr lang="fi-FI"/>
          </a:p>
        </p:txBody>
      </p:sp>
    </p:spTree>
    <p:extLst>
      <p:ext uri="{BB962C8B-B14F-4D97-AF65-F5344CB8AC3E}">
        <p14:creationId xmlns:p14="http://schemas.microsoft.com/office/powerpoint/2010/main" val="580337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smtClean="0"/>
              <a:t>Luettelosta löydät materiaaleja</a:t>
            </a:r>
            <a:r>
              <a:rPr lang="fi-FI" baseline="0" dirty="0" smtClean="0"/>
              <a:t> joita olemme hyödyntäneet työssämme.</a:t>
            </a:r>
            <a:endParaRPr lang="fi-FI" dirty="0"/>
          </a:p>
        </p:txBody>
      </p:sp>
      <p:sp>
        <p:nvSpPr>
          <p:cNvPr id="4" name="Slide Number Placeholder 3"/>
          <p:cNvSpPr>
            <a:spLocks noGrp="1"/>
          </p:cNvSpPr>
          <p:nvPr>
            <p:ph type="sldNum" sz="quarter" idx="10"/>
          </p:nvPr>
        </p:nvSpPr>
        <p:spPr/>
        <p:txBody>
          <a:bodyPr/>
          <a:lstStyle/>
          <a:p>
            <a:fld id="{9C6198C8-D7C8-40C8-9702-BBCBF0A4829A}" type="slidenum">
              <a:rPr lang="fi-FI" smtClean="0"/>
              <a:t>37</a:t>
            </a:fld>
            <a:endParaRPr lang="fi-FI"/>
          </a:p>
        </p:txBody>
      </p:sp>
    </p:spTree>
    <p:extLst>
      <p:ext uri="{BB962C8B-B14F-4D97-AF65-F5344CB8AC3E}">
        <p14:creationId xmlns:p14="http://schemas.microsoft.com/office/powerpoint/2010/main" val="243399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67B9869-75B3-412B-842B-F45D205DE70C}" type="datetimeFigureOut">
              <a:rPr lang="fi-FI" smtClean="0"/>
              <a:t>18.11.2014</a:t>
            </a:fld>
            <a:endParaRPr lang="fi-FI"/>
          </a:p>
        </p:txBody>
      </p:sp>
      <p:sp>
        <p:nvSpPr>
          <p:cNvPr id="5" name="Footer Placeholder 4"/>
          <p:cNvSpPr>
            <a:spLocks noGrp="1"/>
          </p:cNvSpPr>
          <p:nvPr>
            <p:ph type="ftr" sz="quarter" idx="11"/>
          </p:nvPr>
        </p:nvSpPr>
        <p:spPr/>
        <p:txBody>
          <a:bodyPr/>
          <a:lstStyle/>
          <a:p>
            <a:endParaRPr lang="fi-FI"/>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3A1845AE-D0E4-402F-B8F2-6C2109AB4F7C}" type="slidenum">
              <a:rPr lang="fi-FI" smtClean="0"/>
              <a:t>‹#›</a:t>
            </a:fld>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7B9869-75B3-412B-842B-F45D205DE70C}" type="datetimeFigureOut">
              <a:rPr lang="fi-FI" smtClean="0"/>
              <a:t>18.11.2014</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3A1845AE-D0E4-402F-B8F2-6C2109AB4F7C}" type="slidenum">
              <a:rPr lang="fi-FI" smtClean="0"/>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67B9869-75B3-412B-842B-F45D205DE70C}" type="datetimeFigureOut">
              <a:rPr lang="fi-FI" smtClean="0"/>
              <a:t>18.11.2014</a:t>
            </a:fld>
            <a:endParaRPr lang="fi-FI"/>
          </a:p>
        </p:txBody>
      </p:sp>
      <p:sp>
        <p:nvSpPr>
          <p:cNvPr id="8" name="Slide Number Placeholder 7"/>
          <p:cNvSpPr>
            <a:spLocks noGrp="1"/>
          </p:cNvSpPr>
          <p:nvPr>
            <p:ph type="sldNum" sz="quarter" idx="11"/>
          </p:nvPr>
        </p:nvSpPr>
        <p:spPr/>
        <p:txBody>
          <a:bodyPr/>
          <a:lstStyle/>
          <a:p>
            <a:fld id="{3A1845AE-D0E4-402F-B8F2-6C2109AB4F7C}" type="slidenum">
              <a:rPr lang="fi-FI" smtClean="0"/>
              <a:t>‹#›</a:t>
            </a:fld>
            <a:endParaRPr lang="fi-FI"/>
          </a:p>
        </p:txBody>
      </p:sp>
      <p:sp>
        <p:nvSpPr>
          <p:cNvPr id="9" name="Footer Placeholder 8"/>
          <p:cNvSpPr>
            <a:spLocks noGrp="1"/>
          </p:cNvSpPr>
          <p:nvPr>
            <p:ph type="ftr" sz="quarter" idx="12"/>
          </p:nvPr>
        </p:nvSpPr>
        <p:spPr/>
        <p:txBody>
          <a:bodyPr/>
          <a:lstStyle/>
          <a:p>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67B9869-75B3-412B-842B-F45D205DE70C}" type="datetimeFigureOut">
              <a:rPr lang="fi-FI" smtClean="0"/>
              <a:t>18.11.2014</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3A1845AE-D0E4-402F-B8F2-6C2109AB4F7C}" type="slidenum">
              <a:rPr lang="fi-FI" smtClean="0"/>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7B9869-75B3-412B-842B-F45D205DE70C}" type="datetimeFigureOut">
              <a:rPr lang="fi-FI" smtClean="0"/>
              <a:t>18.11.2014</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3A1845AE-D0E4-402F-B8F2-6C2109AB4F7C}" type="slidenum">
              <a:rPr lang="fi-FI" smtClean="0"/>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7B9869-75B3-412B-842B-F45D205DE70C}" type="datetimeFigureOut">
              <a:rPr lang="fi-FI" smtClean="0"/>
              <a:t>18.11.2014</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3A1845AE-D0E4-402F-B8F2-6C2109AB4F7C}" type="slidenum">
              <a:rPr lang="fi-FI" smtClean="0"/>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B9869-75B3-412B-842B-F45D205DE70C}" type="datetimeFigureOut">
              <a:rPr lang="fi-FI" smtClean="0"/>
              <a:t>18.11.2014</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3A1845AE-D0E4-402F-B8F2-6C2109AB4F7C}" type="slidenum">
              <a:rPr lang="fi-FI" smtClean="0"/>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7B9869-75B3-412B-842B-F45D205DE70C}" type="datetimeFigureOut">
              <a:rPr lang="fi-FI" smtClean="0"/>
              <a:t>18.11.2014</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3A1845AE-D0E4-402F-B8F2-6C2109AB4F7C}" type="slidenum">
              <a:rPr lang="fi-FI" smtClean="0"/>
              <a:t>‹#›</a:t>
            </a:fld>
            <a:endParaRPr lang="fi-FI"/>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7B9869-75B3-412B-842B-F45D205DE70C}" type="datetimeFigureOut">
              <a:rPr lang="fi-FI" smtClean="0"/>
              <a:t>18.11.2014</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3A1845AE-D0E4-402F-B8F2-6C2109AB4F7C}" type="slidenum">
              <a:rPr lang="fi-FI" smtClean="0"/>
              <a:t>‹#›</a:t>
            </a:fld>
            <a:endParaRPr lang="fi-FI"/>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7B9869-75B3-412B-842B-F45D205DE70C}" type="datetimeFigureOut">
              <a:rPr lang="fi-FI" smtClean="0"/>
              <a:t>18.11.2014</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3A1845AE-D0E4-402F-B8F2-6C2109AB4F7C}" type="slidenum">
              <a:rPr lang="fi-FI" smtClean="0"/>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7B9869-75B3-412B-842B-F45D205DE70C}" type="datetimeFigureOut">
              <a:rPr lang="fi-FI" smtClean="0"/>
              <a:t>18.11.2014</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3A1845AE-D0E4-402F-B8F2-6C2109AB4F7C}" type="slidenum">
              <a:rPr lang="fi-FI" smtClean="0"/>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767B9869-75B3-412B-842B-F45D205DE70C}" type="datetimeFigureOut">
              <a:rPr lang="fi-FI" smtClean="0"/>
              <a:t>18.11.2014</a:t>
            </a:fld>
            <a:endParaRPr lang="fi-FI"/>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fi-FI"/>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3A1845AE-D0E4-402F-B8F2-6C2109AB4F7C}" type="slidenum">
              <a:rPr lang="fi-FI" smtClean="0"/>
              <a:t>‹#›</a:t>
            </a:fld>
            <a:endParaRPr lang="fi-FI"/>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qqnfnVN2IEs&amp;index=2&amp;list=PLimTgUOBPIjjMC8NOHvq0_ZQE2RvNFAm8" TargetMode="External"/><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www.112.fi/hatakeskuslaitos/hatakeskuslaito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hyperlink" Target="http://www.punainenristi.fi/tutustu-punaiseen-ristiin/suomen-punainen-risti" TargetMode="External"/><Relationship Id="rId4" Type="http://schemas.openxmlformats.org/officeDocument/2006/relationships/hyperlink" Target="http://www.thl.fi/fi_FI/web/pistetapaturmille-fi/tilastot/tilastokatsaukset/lasten-ja-nuorten-tapaturma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idx="1"/>
          </p:nvPr>
        </p:nvPicPr>
        <p:blipFill rotWithShape="1">
          <a:blip r:embed="rId3" cstate="email">
            <a:extLst>
              <a:ext uri="{28A0092B-C50C-407E-A947-70E740481C1C}">
                <a14:useLocalDpi xmlns:a14="http://schemas.microsoft.com/office/drawing/2010/main"/>
              </a:ext>
            </a:extLst>
          </a:blip>
          <a:srcRect l="-446" b="-525"/>
          <a:stretch/>
        </p:blipFill>
        <p:spPr>
          <a:xfrm>
            <a:off x="542628" y="332656"/>
            <a:ext cx="7859216" cy="4752528"/>
          </a:xfrm>
          <a:prstGeom prst="rect">
            <a:avLst/>
          </a:prstGeom>
          <a:ln>
            <a:noFill/>
          </a:ln>
          <a:effectLst>
            <a:outerShdw blurRad="292100" dist="139700" dir="2700000" algn="tl" rotWithShape="0">
              <a:srgbClr val="333333">
                <a:alpha val="65000"/>
              </a:srgbClr>
            </a:outerShdw>
          </a:effectLst>
        </p:spPr>
      </p:pic>
      <p:sp>
        <p:nvSpPr>
          <p:cNvPr id="6" name="Text Placeholder 5"/>
          <p:cNvSpPr>
            <a:spLocks noGrp="1"/>
          </p:cNvSpPr>
          <p:nvPr>
            <p:ph type="body" sz="half" idx="2"/>
          </p:nvPr>
        </p:nvSpPr>
        <p:spPr>
          <a:xfrm>
            <a:off x="395536" y="6309320"/>
            <a:ext cx="8153400" cy="457200"/>
          </a:xfrm>
        </p:spPr>
        <p:txBody>
          <a:bodyPr>
            <a:normAutofit fontScale="85000" lnSpcReduction="20000"/>
          </a:bodyPr>
          <a:lstStyle/>
          <a:p>
            <a:r>
              <a:rPr lang="fi-FI" dirty="0" smtClean="0">
                <a:latin typeface="+mj-lt"/>
              </a:rPr>
              <a:t>Mari Leikkainen &amp; Lotta Pärnänen, Mikkelin ammattikorkeakoulu. 	              Hoitoalan opinnäytetyö 2014</a:t>
            </a:r>
            <a:endParaRPr lang="fi-FI" dirty="0">
              <a:latin typeface="+mj-lt"/>
            </a:endParaRPr>
          </a:p>
        </p:txBody>
      </p:sp>
      <p:sp>
        <p:nvSpPr>
          <p:cNvPr id="4" name="Title 3"/>
          <p:cNvSpPr>
            <a:spLocks noGrp="1"/>
          </p:cNvSpPr>
          <p:nvPr>
            <p:ph type="title"/>
          </p:nvPr>
        </p:nvSpPr>
        <p:spPr/>
        <p:txBody>
          <a:bodyPr>
            <a:normAutofit fontScale="90000"/>
          </a:bodyPr>
          <a:lstStyle/>
          <a:p>
            <a:r>
              <a:rPr lang="fi-FI" dirty="0" smtClean="0">
                <a:effectLst>
                  <a:outerShdw blurRad="38100" dist="38100" dir="2700000" algn="tl">
                    <a:srgbClr val="000000">
                      <a:alpha val="43137"/>
                    </a:srgbClr>
                  </a:outerShdw>
                </a:effectLst>
              </a:rPr>
              <a:t>MINÄ Autan! - ENSIAPUKOULUTUSMATERIAALI ALA- ASTEIKÄISILLE</a:t>
            </a:r>
            <a:endParaRPr lang="fi-FI"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17670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5791200" cy="1371600"/>
          </a:xfrm>
        </p:spPr>
        <p:txBody>
          <a:bodyPr>
            <a:noAutofit/>
          </a:bodyPr>
          <a:lstStyle/>
          <a:p>
            <a:r>
              <a:rPr lang="fi-FI" sz="4000" b="1" dirty="0" smtClean="0">
                <a:effectLst>
                  <a:outerShdw blurRad="38100" dist="38100" dir="2700000" algn="tl">
                    <a:srgbClr val="000000">
                      <a:alpha val="43137"/>
                    </a:srgbClr>
                  </a:outerShdw>
                </a:effectLst>
              </a:rPr>
              <a:t>MITÄ ON ENSIAPU?</a:t>
            </a:r>
            <a:endParaRPr lang="fi-FI"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51520" y="1752600"/>
            <a:ext cx="8496944" cy="4772744"/>
          </a:xfrm>
        </p:spPr>
        <p:txBody>
          <a:bodyPr>
            <a:normAutofit fontScale="92500" lnSpcReduction="20000"/>
          </a:bodyPr>
          <a:lstStyle/>
          <a:p>
            <a:pPr>
              <a:lnSpc>
                <a:spcPct val="150000"/>
              </a:lnSpc>
              <a:spcAft>
                <a:spcPts val="0"/>
              </a:spcAft>
            </a:pPr>
            <a:r>
              <a:rPr lang="fi-FI" sz="2100" dirty="0" smtClean="0">
                <a:solidFill>
                  <a:srgbClr val="FF0000"/>
                </a:solidFill>
                <a:latin typeface="+mj-lt"/>
                <a:ea typeface="Times New Roman"/>
              </a:rPr>
              <a:t>ENSIAPU </a:t>
            </a:r>
            <a:r>
              <a:rPr lang="fi-FI" sz="2100" dirty="0" smtClean="0">
                <a:latin typeface="+mj-lt"/>
                <a:ea typeface="Times New Roman"/>
              </a:rPr>
              <a:t>= VÄLITÖNTÄ APUA TAPAHTUMAPAIKALLA</a:t>
            </a:r>
          </a:p>
          <a:p>
            <a:pPr marL="342900" indent="-342900">
              <a:lnSpc>
                <a:spcPct val="150000"/>
              </a:lnSpc>
              <a:spcAft>
                <a:spcPts val="0"/>
              </a:spcAft>
              <a:buFont typeface="Wingdings" panose="05000000000000000000" pitchFamily="2" charset="2"/>
              <a:buChar char="Ø"/>
            </a:pPr>
            <a:r>
              <a:rPr lang="fi-FI" sz="2100" dirty="0" smtClean="0">
                <a:latin typeface="+mj-lt"/>
                <a:ea typeface="Times New Roman"/>
              </a:rPr>
              <a:t>ESIMERKIKSI: Tajuttomalle jalkapalloilijalle kentän reunalla.</a:t>
            </a:r>
          </a:p>
          <a:p>
            <a:pPr marL="342900" indent="-342900">
              <a:lnSpc>
                <a:spcPct val="150000"/>
              </a:lnSpc>
              <a:spcAft>
                <a:spcPts val="0"/>
              </a:spcAft>
              <a:buFont typeface="Wingdings" panose="05000000000000000000" pitchFamily="2" charset="2"/>
              <a:buChar char="Ø"/>
            </a:pPr>
            <a:r>
              <a:rPr lang="fi-FI" sz="2100" dirty="0" smtClean="0">
                <a:latin typeface="+mj-lt"/>
                <a:ea typeface="Times New Roman"/>
              </a:rPr>
              <a:t>Suurin </a:t>
            </a:r>
            <a:r>
              <a:rPr lang="fi-FI" sz="2100" dirty="0">
                <a:latin typeface="+mj-lt"/>
                <a:ea typeface="Times New Roman"/>
              </a:rPr>
              <a:t>osa ensiapua </a:t>
            </a:r>
            <a:r>
              <a:rPr lang="fi-FI" sz="2100" dirty="0" smtClean="0">
                <a:latin typeface="+mj-lt"/>
                <a:ea typeface="Times New Roman"/>
              </a:rPr>
              <a:t>tarvitsevista tilanteista </a:t>
            </a:r>
            <a:r>
              <a:rPr lang="fi-FI" sz="2100" dirty="0">
                <a:latin typeface="+mj-lt"/>
                <a:ea typeface="Times New Roman"/>
              </a:rPr>
              <a:t>on hyvin arkisia, </a:t>
            </a:r>
            <a:r>
              <a:rPr lang="fi-FI" sz="2100" dirty="0" smtClean="0">
                <a:latin typeface="+mj-lt"/>
                <a:ea typeface="Times New Roman"/>
              </a:rPr>
              <a:t>eikä niissä ole ihmishenkiä vaarassa.</a:t>
            </a:r>
          </a:p>
          <a:p>
            <a:pPr marL="800100" lvl="1" indent="-342900">
              <a:lnSpc>
                <a:spcPct val="150000"/>
              </a:lnSpc>
              <a:buFont typeface="Wingdings" panose="05000000000000000000" pitchFamily="2" charset="2"/>
              <a:buChar char="Ø"/>
            </a:pPr>
            <a:r>
              <a:rPr lang="fi-FI" sz="2100" dirty="0" smtClean="0">
                <a:latin typeface="+mj-lt"/>
                <a:ea typeface="Times New Roman"/>
              </a:rPr>
              <a:t>Tällöin kenen tahansa antama ensiapu </a:t>
            </a:r>
            <a:r>
              <a:rPr lang="fi-FI" sz="2100" dirty="0">
                <a:latin typeface="+mj-lt"/>
                <a:ea typeface="Times New Roman"/>
              </a:rPr>
              <a:t>on ainoa tarvittava </a:t>
            </a:r>
            <a:r>
              <a:rPr lang="fi-FI" sz="2100" dirty="0" smtClean="0">
                <a:latin typeface="+mj-lt"/>
                <a:ea typeface="Times New Roman"/>
              </a:rPr>
              <a:t>hoito. </a:t>
            </a:r>
          </a:p>
          <a:p>
            <a:pPr marL="800100" lvl="1" indent="-342900">
              <a:lnSpc>
                <a:spcPct val="150000"/>
              </a:lnSpc>
              <a:buFont typeface="Wingdings" panose="05000000000000000000" pitchFamily="2" charset="2"/>
              <a:buChar char="Ø"/>
            </a:pPr>
            <a:r>
              <a:rPr lang="fi-FI" sz="2100" dirty="0" smtClean="0">
                <a:latin typeface="+mj-lt"/>
                <a:ea typeface="Times New Roman"/>
              </a:rPr>
              <a:t>Joskus </a:t>
            </a:r>
            <a:r>
              <a:rPr lang="fi-FI" sz="2100" dirty="0">
                <a:latin typeface="+mj-lt"/>
                <a:ea typeface="Times New Roman"/>
              </a:rPr>
              <a:t>vastaan voi kuitenkin tulla vakava onnettomuus tai sairauskohtaus, jossa tarvitaan ammattiapua. </a:t>
            </a:r>
            <a:r>
              <a:rPr lang="fi-FI" sz="2100" dirty="0" smtClean="0">
                <a:latin typeface="+mj-lt"/>
                <a:ea typeface="Times New Roman"/>
              </a:rPr>
              <a:t>Silloin auttajan tehtävä on antaa ensiapua ja tarvittaessa hälyttää lisäapua. </a:t>
            </a:r>
            <a:r>
              <a:rPr lang="fi-FI" sz="1300" dirty="0" smtClean="0">
                <a:latin typeface="+mj-lt"/>
                <a:ea typeface="Times New Roman"/>
              </a:rPr>
              <a:t>										</a:t>
            </a:r>
            <a:endParaRPr lang="fi-FI" sz="1300" dirty="0">
              <a:latin typeface="+mj-lt"/>
              <a:ea typeface="Times New Roman"/>
            </a:endParaRPr>
          </a:p>
          <a:p>
            <a:endParaRPr lang="fi-FI" dirty="0"/>
          </a:p>
        </p:txBody>
      </p:sp>
    </p:spTree>
    <p:extLst>
      <p:ext uri="{BB962C8B-B14F-4D97-AF65-F5344CB8AC3E}">
        <p14:creationId xmlns:p14="http://schemas.microsoft.com/office/powerpoint/2010/main" val="13641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smtClean="0">
                <a:effectLst>
                  <a:outerShdw blurRad="38100" dist="38100" dir="2700000" algn="tl">
                    <a:srgbClr val="000000">
                      <a:alpha val="43137"/>
                    </a:srgbClr>
                  </a:outerShdw>
                </a:effectLst>
              </a:rPr>
              <a:t>MIKSI ensiapua annetaan?</a:t>
            </a:r>
            <a:endParaRPr lang="fi-FI"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52273" y="1476318"/>
            <a:ext cx="7620000" cy="5256584"/>
          </a:xfrm>
        </p:spPr>
        <p:txBody>
          <a:bodyPr>
            <a:noAutofit/>
          </a:bodyPr>
          <a:lstStyle/>
          <a:p>
            <a:pPr>
              <a:lnSpc>
                <a:spcPct val="160000"/>
              </a:lnSpc>
              <a:spcAft>
                <a:spcPts val="0"/>
              </a:spcAft>
            </a:pPr>
            <a:r>
              <a:rPr lang="fi-FI" sz="1400" dirty="0" smtClean="0">
                <a:latin typeface="+mj-lt"/>
                <a:ea typeface="Times New Roman"/>
              </a:rPr>
              <a:t> </a:t>
            </a:r>
          </a:p>
          <a:p>
            <a:pPr>
              <a:lnSpc>
                <a:spcPct val="160000"/>
              </a:lnSpc>
              <a:spcAft>
                <a:spcPts val="0"/>
              </a:spcAft>
            </a:pPr>
            <a:r>
              <a:rPr lang="fi-FI" sz="1400" dirty="0" smtClean="0">
                <a:latin typeface="+mj-lt"/>
                <a:ea typeface="Times New Roman"/>
              </a:rPr>
              <a:t>Ensiavulla yritetään turvata </a:t>
            </a:r>
            <a:r>
              <a:rPr lang="fi-FI" sz="1400" dirty="0">
                <a:latin typeface="+mj-lt"/>
                <a:ea typeface="Times New Roman"/>
              </a:rPr>
              <a:t>potilaan hapensaanti eli hengitys, verenkierto sekä tajunta ennen ammattiavun paikalle saapumista. </a:t>
            </a:r>
            <a:r>
              <a:rPr lang="fi-FI" sz="1400" dirty="0" smtClean="0">
                <a:latin typeface="+mj-lt"/>
                <a:ea typeface="Times New Roman"/>
              </a:rPr>
              <a:t>	</a:t>
            </a:r>
          </a:p>
          <a:p>
            <a:pPr>
              <a:lnSpc>
                <a:spcPct val="160000"/>
              </a:lnSpc>
              <a:spcAft>
                <a:spcPts val="0"/>
              </a:spcAft>
            </a:pPr>
            <a:endParaRPr lang="fi-FI" sz="1400" dirty="0" smtClean="0">
              <a:latin typeface="+mj-lt"/>
              <a:ea typeface="Times New Roman"/>
            </a:endParaRPr>
          </a:p>
          <a:p>
            <a:pPr>
              <a:lnSpc>
                <a:spcPct val="160000"/>
              </a:lnSpc>
            </a:pPr>
            <a:r>
              <a:rPr lang="fi-FI" sz="1400" dirty="0" smtClean="0">
                <a:latin typeface="+mj-lt"/>
                <a:ea typeface="Times New Roman"/>
              </a:rPr>
              <a:t>Tieliikennelaki velvoittaa </a:t>
            </a:r>
            <a:r>
              <a:rPr lang="fi-FI" sz="1400" dirty="0">
                <a:latin typeface="+mj-lt"/>
                <a:ea typeface="Times New Roman"/>
              </a:rPr>
              <a:t>auttamaan liikenneonnettomuudessa loukkaantunutta onnettomuuspaikalla sekä auttamaan </a:t>
            </a:r>
            <a:r>
              <a:rPr lang="fi-FI" sz="1400" dirty="0" smtClean="0">
                <a:latin typeface="+mj-lt"/>
                <a:ea typeface="Times New Roman"/>
              </a:rPr>
              <a:t>tarvittaessa hoitoon kuljetuksessa</a:t>
            </a:r>
            <a:r>
              <a:rPr lang="fi-FI" sz="1400" dirty="0">
                <a:latin typeface="+mj-lt"/>
                <a:ea typeface="Times New Roman"/>
              </a:rPr>
              <a:t>. (Tieliikennelaki 267/1981.) </a:t>
            </a:r>
            <a:endParaRPr lang="fi-FI" sz="1400" dirty="0" smtClean="0">
              <a:latin typeface="+mj-lt"/>
              <a:ea typeface="Times New Roman"/>
            </a:endParaRPr>
          </a:p>
          <a:p>
            <a:pPr>
              <a:lnSpc>
                <a:spcPct val="160000"/>
              </a:lnSpc>
            </a:pPr>
            <a:r>
              <a:rPr lang="fi-FI" sz="1400" dirty="0" smtClean="0">
                <a:latin typeface="+mj-lt"/>
                <a:ea typeface="Times New Roman"/>
              </a:rPr>
              <a:t> </a:t>
            </a:r>
            <a:endParaRPr lang="fi-FI" sz="1400" dirty="0">
              <a:latin typeface="+mj-lt"/>
              <a:ea typeface="Times New Roman"/>
            </a:endParaRPr>
          </a:p>
          <a:p>
            <a:pPr>
              <a:lnSpc>
                <a:spcPct val="160000"/>
              </a:lnSpc>
            </a:pPr>
            <a:r>
              <a:rPr lang="fi-FI" sz="1400" dirty="0" smtClean="0">
                <a:latin typeface="+mj-lt"/>
                <a:ea typeface="Times New Roman"/>
              </a:rPr>
              <a:t>Työturvallisuuslaki määrää </a:t>
            </a:r>
            <a:r>
              <a:rPr lang="fi-FI" sz="1400" dirty="0">
                <a:latin typeface="+mj-lt"/>
                <a:ea typeface="Times New Roman"/>
              </a:rPr>
              <a:t>työpaikkojen ensiapuvalmiudesta</a:t>
            </a:r>
            <a:r>
              <a:rPr lang="fi-FI" sz="1400" dirty="0" smtClean="0">
                <a:latin typeface="+mj-lt"/>
                <a:ea typeface="Times New Roman"/>
              </a:rPr>
              <a:t>. Ensiapuvalmiudella tarkoitetaan, että </a:t>
            </a:r>
            <a:r>
              <a:rPr lang="fi-FI" sz="1400" dirty="0">
                <a:latin typeface="+mj-lt"/>
                <a:ea typeface="Times New Roman"/>
              </a:rPr>
              <a:t>t</a:t>
            </a:r>
            <a:r>
              <a:rPr lang="fi-FI" sz="1400" dirty="0" smtClean="0">
                <a:latin typeface="+mj-lt"/>
                <a:ea typeface="Times New Roman"/>
              </a:rPr>
              <a:t>yöpaikoilla </a:t>
            </a:r>
            <a:r>
              <a:rPr lang="fi-FI" sz="1400" dirty="0">
                <a:latin typeface="+mj-lt"/>
                <a:ea typeface="Times New Roman"/>
              </a:rPr>
              <a:t>täytyy olla olosuhteisiin nähden riittävästi ensiaputaitoisia henkilöitä, riittävä ensiapuvarustus ja </a:t>
            </a:r>
            <a:r>
              <a:rPr lang="fi-FI" sz="1400" dirty="0" smtClean="0">
                <a:latin typeface="+mj-lt"/>
                <a:ea typeface="Times New Roman"/>
              </a:rPr>
              <a:t>toimintaohjeet </a:t>
            </a:r>
            <a:r>
              <a:rPr lang="fi-FI" sz="1400" dirty="0">
                <a:latin typeface="+mj-lt"/>
                <a:ea typeface="Times New Roman"/>
              </a:rPr>
              <a:t>onnettomuustilanteita varten. (Työturvallisuuslaki 738/2002.) </a:t>
            </a:r>
            <a:endParaRPr lang="fi-FI" sz="1400" u="sng" dirty="0">
              <a:latin typeface="+mj-lt"/>
              <a:ea typeface="Times New Roman"/>
            </a:endParaRPr>
          </a:p>
          <a:p>
            <a:pPr>
              <a:lnSpc>
                <a:spcPct val="160000"/>
              </a:lnSpc>
            </a:pPr>
            <a:endParaRPr lang="fi-FI" sz="1400" dirty="0" smtClean="0">
              <a:latin typeface="+mj-lt"/>
              <a:ea typeface="Times New Roman"/>
            </a:endParaRPr>
          </a:p>
          <a:p>
            <a:pPr>
              <a:lnSpc>
                <a:spcPct val="160000"/>
              </a:lnSpc>
            </a:pPr>
            <a:r>
              <a:rPr lang="fi-FI" sz="1400" dirty="0">
                <a:latin typeface="+mj-lt"/>
                <a:ea typeface="Times New Roman"/>
              </a:rPr>
              <a:t>	</a:t>
            </a:r>
            <a:r>
              <a:rPr lang="fi-FI" sz="1400" dirty="0" smtClean="0">
                <a:latin typeface="+mj-lt"/>
                <a:ea typeface="Times New Roman"/>
              </a:rPr>
              <a:t>				</a:t>
            </a:r>
            <a:endParaRPr lang="fi-FI" sz="1400" u="sng" dirty="0" smtClean="0">
              <a:latin typeface="+mj-lt"/>
              <a:ea typeface="Times New Roman"/>
            </a:endParaRPr>
          </a:p>
        </p:txBody>
      </p:sp>
      <p:sp>
        <p:nvSpPr>
          <p:cNvPr id="4" name="Heart 3"/>
          <p:cNvSpPr/>
          <p:nvPr/>
        </p:nvSpPr>
        <p:spPr>
          <a:xfrm>
            <a:off x="113281" y="1943715"/>
            <a:ext cx="288032" cy="28803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Heart 4"/>
          <p:cNvSpPr/>
          <p:nvPr/>
        </p:nvSpPr>
        <p:spPr>
          <a:xfrm>
            <a:off x="107392" y="3074866"/>
            <a:ext cx="288032" cy="28803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Heart 6"/>
          <p:cNvSpPr/>
          <p:nvPr/>
        </p:nvSpPr>
        <p:spPr>
          <a:xfrm>
            <a:off x="113281" y="4666621"/>
            <a:ext cx="288032" cy="28803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9564618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i-FI" sz="4800" dirty="0" smtClean="0">
                <a:effectLst>
                  <a:outerShdw blurRad="38100" dist="38100" dir="2700000" algn="tl">
                    <a:srgbClr val="000000">
                      <a:alpha val="43137"/>
                    </a:srgbClr>
                  </a:outerShdw>
                </a:effectLst>
              </a:rPr>
              <a:t>ESIKoululaiset, </a:t>
            </a:r>
            <a:r>
              <a:rPr lang="fi-FI" sz="4800" dirty="0" smtClean="0">
                <a:effectLst>
                  <a:outerShdw blurRad="38100" dist="38100" dir="2700000" algn="tl">
                    <a:srgbClr val="000000">
                      <a:alpha val="43137"/>
                    </a:srgbClr>
                  </a:outerShdw>
                </a:effectLst>
              </a:rPr>
              <a:t>    1</a:t>
            </a:r>
            <a:r>
              <a:rPr lang="fi-FI" sz="4800" dirty="0" smtClean="0">
                <a:effectLst>
                  <a:outerShdw blurRad="38100" dist="38100" dir="2700000" algn="tl">
                    <a:srgbClr val="000000">
                      <a:alpha val="43137"/>
                    </a:srgbClr>
                  </a:outerShdw>
                </a:effectLst>
              </a:rPr>
              <a:t>.- 2</a:t>
            </a:r>
            <a:r>
              <a:rPr lang="fi-FI" sz="4800" dirty="0" smtClean="0">
                <a:effectLst>
                  <a:outerShdw blurRad="38100" dist="38100" dir="2700000" algn="tl">
                    <a:srgbClr val="000000">
                      <a:alpha val="43137"/>
                    </a:srgbClr>
                  </a:outerShdw>
                </a:effectLst>
              </a:rPr>
              <a:t>.- luokkalaiset</a:t>
            </a:r>
            <a:endParaRPr lang="fi-FI" sz="4800" dirty="0">
              <a:effectLst>
                <a:outerShdw blurRad="38100" dist="38100" dir="2700000" algn="tl">
                  <a:srgbClr val="000000">
                    <a:alpha val="43137"/>
                  </a:srgbClr>
                </a:outerShdw>
              </a:effectLst>
            </a:endParaRPr>
          </a:p>
        </p:txBody>
      </p:sp>
      <p:sp>
        <p:nvSpPr>
          <p:cNvPr id="4" name="Right Arrow 3"/>
          <p:cNvSpPr/>
          <p:nvPr/>
        </p:nvSpPr>
        <p:spPr>
          <a:xfrm>
            <a:off x="400617" y="4077072"/>
            <a:ext cx="7776864" cy="158417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539301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p:cNvSpPr/>
          <p:nvPr/>
        </p:nvSpPr>
        <p:spPr>
          <a:xfrm>
            <a:off x="457200" y="1988840"/>
            <a:ext cx="7355160" cy="4032448"/>
          </a:xfrm>
          <a:prstGeom prst="rect">
            <a:avLst/>
          </a:prstGeom>
        </p:spPr>
        <p:style>
          <a:lnRef idx="0">
            <a:schemeClr val="accent4"/>
          </a:lnRef>
          <a:fillRef idx="1003">
            <a:schemeClr val="dk2"/>
          </a:fillRef>
          <a:effectRef idx="3">
            <a:schemeClr val="accent4"/>
          </a:effectRef>
          <a:fontRef idx="minor">
            <a:schemeClr val="lt1"/>
          </a:fontRef>
        </p:style>
        <p:txBody>
          <a:bodyPr rtlCol="0" anchor="ctr"/>
          <a:lstStyle/>
          <a:p>
            <a:pPr algn="ctr"/>
            <a:endParaRPr lang="fi-FI"/>
          </a:p>
        </p:txBody>
      </p:sp>
      <p:sp>
        <p:nvSpPr>
          <p:cNvPr id="2" name="Otsikko 1"/>
          <p:cNvSpPr>
            <a:spLocks noGrp="1"/>
          </p:cNvSpPr>
          <p:nvPr>
            <p:ph type="title"/>
          </p:nvPr>
        </p:nvSpPr>
        <p:spPr/>
        <p:txBody>
          <a:bodyPr/>
          <a:lstStyle/>
          <a:p>
            <a:pPr>
              <a:lnSpc>
                <a:spcPct val="300000"/>
              </a:lnSpc>
            </a:pPr>
            <a:r>
              <a:rPr lang="fi-FI" sz="2800" dirty="0" smtClean="0"/>
              <a:t>1. Nyrjähdykset ja haavat</a:t>
            </a:r>
            <a:br>
              <a:rPr lang="fi-FI" sz="2800" dirty="0" smtClean="0"/>
            </a:br>
            <a:r>
              <a:rPr lang="fi-FI" sz="2800" dirty="0" smtClean="0"/>
              <a:t>2. Hätäilmoituksen tekeminen</a:t>
            </a:r>
            <a:br>
              <a:rPr lang="fi-FI" sz="2800" dirty="0" smtClean="0"/>
            </a:br>
            <a:r>
              <a:rPr lang="fi-FI" sz="2800" dirty="0" smtClean="0"/>
              <a:t>3. Tapaturmien ehkäisy</a:t>
            </a:r>
            <a:endParaRPr lang="fi-FI" sz="2800" dirty="0"/>
          </a:p>
        </p:txBody>
      </p:sp>
      <p:sp>
        <p:nvSpPr>
          <p:cNvPr id="3" name="Tekstin paikkamerkki 2"/>
          <p:cNvSpPr>
            <a:spLocks noGrp="1"/>
          </p:cNvSpPr>
          <p:nvPr>
            <p:ph type="body" idx="1"/>
          </p:nvPr>
        </p:nvSpPr>
        <p:spPr>
          <a:xfrm>
            <a:off x="457200" y="692696"/>
            <a:ext cx="7772400" cy="1066800"/>
          </a:xfrm>
        </p:spPr>
        <p:txBody>
          <a:bodyPr>
            <a:noAutofit/>
          </a:bodyPr>
          <a:lstStyle/>
          <a:p>
            <a:r>
              <a:rPr lang="fi-FI" sz="3200" dirty="0" smtClean="0"/>
              <a:t>Esikoululaisten, </a:t>
            </a:r>
          </a:p>
          <a:p>
            <a:r>
              <a:rPr lang="fi-FI" sz="3200" dirty="0" smtClean="0"/>
              <a:t>1. - 2.- luokkalaisten koulutuksen sisältö</a:t>
            </a:r>
            <a:endParaRPr lang="fi-FI" sz="3200" dirty="0"/>
          </a:p>
        </p:txBody>
      </p:sp>
    </p:spTree>
    <p:extLst>
      <p:ext uri="{BB962C8B-B14F-4D97-AF65-F5344CB8AC3E}">
        <p14:creationId xmlns:p14="http://schemas.microsoft.com/office/powerpoint/2010/main" val="2852801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yöristetty suorakulmio 7"/>
          <p:cNvSpPr/>
          <p:nvPr/>
        </p:nvSpPr>
        <p:spPr>
          <a:xfrm>
            <a:off x="349602" y="1438791"/>
            <a:ext cx="4248472" cy="5112786"/>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yöristetty suorakulmio 6"/>
          <p:cNvSpPr/>
          <p:nvPr/>
        </p:nvSpPr>
        <p:spPr>
          <a:xfrm>
            <a:off x="5513719" y="1700808"/>
            <a:ext cx="3384376" cy="4384178"/>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p:txBody>
          <a:bodyPr/>
          <a:lstStyle/>
          <a:p>
            <a:r>
              <a:rPr lang="fi-FI" dirty="0" smtClean="0">
                <a:effectLst>
                  <a:outerShdw blurRad="38100" dist="38100" dir="2700000" algn="tl">
                    <a:srgbClr val="000000">
                      <a:alpha val="43137"/>
                    </a:srgbClr>
                  </a:outerShdw>
                </a:effectLst>
              </a:rPr>
              <a:t>1. Nyrjähdykset Ja haavat</a:t>
            </a:r>
            <a:endParaRPr lang="fi-FI" dirty="0">
              <a:effectLst>
                <a:outerShdw blurRad="38100" dist="38100" dir="2700000" algn="tl">
                  <a:srgbClr val="000000">
                    <a:alpha val="43137"/>
                  </a:srgbClr>
                </a:outerShdw>
              </a:effectLst>
            </a:endParaRPr>
          </a:p>
        </p:txBody>
      </p:sp>
      <p:sp>
        <p:nvSpPr>
          <p:cNvPr id="5" name="Text Placeholder 4"/>
          <p:cNvSpPr>
            <a:spLocks noGrp="1"/>
          </p:cNvSpPr>
          <p:nvPr>
            <p:ph type="body" idx="1"/>
          </p:nvPr>
        </p:nvSpPr>
        <p:spPr>
          <a:xfrm>
            <a:off x="5606255" y="1700808"/>
            <a:ext cx="3291840" cy="639762"/>
          </a:xfrm>
        </p:spPr>
        <p:txBody>
          <a:bodyPr/>
          <a:lstStyle/>
          <a:p>
            <a:r>
              <a:rPr lang="fi-FI" sz="2000" u="sng" dirty="0" smtClean="0">
                <a:effectLst>
                  <a:outerShdw blurRad="139700" dist="88900" dir="1200000" sx="97000" sy="97000" algn="ctr" rotWithShape="0">
                    <a:srgbClr val="000000">
                      <a:alpha val="74000"/>
                    </a:srgbClr>
                  </a:outerShdw>
                </a:effectLst>
              </a:rPr>
              <a:t>Haavat= </a:t>
            </a:r>
            <a:r>
              <a:rPr lang="fi-FI" sz="2000" u="sng" dirty="0" err="1" smtClean="0">
                <a:effectLst>
                  <a:outerShdw blurRad="139700" dist="88900" dir="1200000" sx="97000" sy="97000" algn="ctr" rotWithShape="0">
                    <a:srgbClr val="000000">
                      <a:alpha val="74000"/>
                    </a:srgbClr>
                  </a:outerShdw>
                </a:effectLst>
              </a:rPr>
              <a:t>IHORikot</a:t>
            </a:r>
            <a:endParaRPr lang="fi-FI" sz="2000" u="sng" dirty="0">
              <a:effectLst>
                <a:outerShdw blurRad="139700" dist="88900" dir="1200000" sx="97000" sy="97000" algn="ctr" rotWithShape="0">
                  <a:srgbClr val="000000">
                    <a:alpha val="74000"/>
                  </a:srgbClr>
                </a:outerShdw>
              </a:effectLst>
            </a:endParaRPr>
          </a:p>
        </p:txBody>
      </p:sp>
      <p:sp>
        <p:nvSpPr>
          <p:cNvPr id="3" name="Content Placeholder 2"/>
          <p:cNvSpPr>
            <a:spLocks noGrp="1"/>
          </p:cNvSpPr>
          <p:nvPr>
            <p:ph sz="half" idx="2"/>
          </p:nvPr>
        </p:nvSpPr>
        <p:spPr>
          <a:xfrm>
            <a:off x="5694173" y="2348880"/>
            <a:ext cx="3384376" cy="3815913"/>
          </a:xfrm>
          <a:effectLst>
            <a:outerShdw blurRad="50800" dist="50800" dir="5400000" algn="ctr" rotWithShape="0">
              <a:schemeClr val="bg1">
                <a:lumMod val="85000"/>
              </a:schemeClr>
            </a:outerShdw>
          </a:effectLst>
        </p:spPr>
        <p:txBody>
          <a:bodyPr>
            <a:normAutofit lnSpcReduction="10000"/>
          </a:bodyPr>
          <a:lstStyle/>
          <a:p>
            <a:pPr marL="285750" lvl="0" indent="-285750">
              <a:lnSpc>
                <a:spcPct val="115000"/>
              </a:lnSpc>
              <a:spcAft>
                <a:spcPts val="1000"/>
              </a:spcAft>
              <a:buFont typeface="Wingdings" panose="05000000000000000000" pitchFamily="2" charset="2"/>
              <a:buChar char="Ø"/>
            </a:pPr>
            <a:r>
              <a:rPr lang="fi-FI" sz="1400" dirty="0">
                <a:solidFill>
                  <a:srgbClr val="000000"/>
                </a:solidFill>
                <a:latin typeface="Arial Black"/>
                <a:ea typeface="Calibri"/>
                <a:cs typeface="Times New Roman"/>
              </a:rPr>
              <a:t>V</a:t>
            </a:r>
            <a:r>
              <a:rPr lang="fi-FI" sz="1400" dirty="0" smtClean="0">
                <a:solidFill>
                  <a:srgbClr val="000000"/>
                </a:solidFill>
                <a:latin typeface="Arial Black"/>
                <a:ea typeface="Calibri"/>
                <a:cs typeface="Times New Roman"/>
              </a:rPr>
              <a:t>oivat olla erikokoisia.</a:t>
            </a:r>
          </a:p>
          <a:p>
            <a:pPr marL="285750" lvl="0" indent="-285750">
              <a:lnSpc>
                <a:spcPct val="115000"/>
              </a:lnSpc>
              <a:spcAft>
                <a:spcPts val="1000"/>
              </a:spcAft>
              <a:buFont typeface="Wingdings" panose="05000000000000000000" pitchFamily="2" charset="2"/>
              <a:buChar char="Ø"/>
            </a:pPr>
            <a:r>
              <a:rPr lang="fi-FI" sz="1400" dirty="0">
                <a:solidFill>
                  <a:srgbClr val="000000"/>
                </a:solidFill>
                <a:latin typeface="Arial Black"/>
                <a:ea typeface="Calibri"/>
                <a:cs typeface="Times New Roman"/>
              </a:rPr>
              <a:t>V</a:t>
            </a:r>
            <a:r>
              <a:rPr lang="fi-FI" sz="1400" dirty="0" smtClean="0">
                <a:solidFill>
                  <a:srgbClr val="000000"/>
                </a:solidFill>
                <a:latin typeface="Arial Black"/>
                <a:ea typeface="Calibri"/>
                <a:cs typeface="Times New Roman"/>
              </a:rPr>
              <a:t>uotavat verta.</a:t>
            </a:r>
          </a:p>
          <a:p>
            <a:pPr marL="285750" lvl="0" indent="-285750">
              <a:lnSpc>
                <a:spcPct val="115000"/>
              </a:lnSpc>
              <a:spcAft>
                <a:spcPts val="1000"/>
              </a:spcAft>
              <a:buFont typeface="Wingdings" panose="05000000000000000000" pitchFamily="2" charset="2"/>
              <a:buChar char="Ø"/>
            </a:pPr>
            <a:r>
              <a:rPr lang="fi-FI" sz="1400" dirty="0">
                <a:solidFill>
                  <a:srgbClr val="000000"/>
                </a:solidFill>
                <a:latin typeface="Arial Black"/>
                <a:ea typeface="Calibri"/>
                <a:cs typeface="Times New Roman"/>
              </a:rPr>
              <a:t>E</a:t>
            </a:r>
            <a:r>
              <a:rPr lang="fi-FI" sz="1400" dirty="0" smtClean="0">
                <a:solidFill>
                  <a:srgbClr val="000000"/>
                </a:solidFill>
                <a:latin typeface="Arial Black"/>
                <a:ea typeface="Calibri"/>
                <a:cs typeface="Times New Roman"/>
              </a:rPr>
              <a:t>rilaisia haavoja ovat</a:t>
            </a:r>
          </a:p>
          <a:p>
            <a:pPr marL="742950" lvl="1" indent="-285750">
              <a:lnSpc>
                <a:spcPct val="115000"/>
              </a:lnSpc>
              <a:spcAft>
                <a:spcPts val="1000"/>
              </a:spcAft>
              <a:buFont typeface="Wingdings" panose="05000000000000000000" pitchFamily="2" charset="2"/>
              <a:buChar char="Ø"/>
            </a:pPr>
            <a:r>
              <a:rPr lang="fi-FI" sz="1400" dirty="0" smtClean="0">
                <a:solidFill>
                  <a:srgbClr val="000000"/>
                </a:solidFill>
                <a:latin typeface="Arial Black"/>
                <a:ea typeface="Calibri"/>
                <a:cs typeface="Times New Roman"/>
              </a:rPr>
              <a:t>Naarmut eli pintahaavat</a:t>
            </a:r>
          </a:p>
          <a:p>
            <a:pPr marL="742950" lvl="1" indent="-285750">
              <a:lnSpc>
                <a:spcPct val="115000"/>
              </a:lnSpc>
              <a:spcAft>
                <a:spcPts val="1000"/>
              </a:spcAft>
              <a:buFont typeface="Wingdings" panose="05000000000000000000" pitchFamily="2" charset="2"/>
              <a:buChar char="Ø"/>
            </a:pPr>
            <a:r>
              <a:rPr lang="fi-FI" sz="1400" dirty="0" smtClean="0">
                <a:solidFill>
                  <a:srgbClr val="000000"/>
                </a:solidFill>
                <a:latin typeface="Arial Black"/>
                <a:ea typeface="Calibri"/>
                <a:cs typeface="Times New Roman"/>
              </a:rPr>
              <a:t>Viiltohaavat</a:t>
            </a:r>
            <a:endParaRPr lang="fi-FI" sz="1400" dirty="0">
              <a:solidFill>
                <a:srgbClr val="000000"/>
              </a:solidFill>
              <a:latin typeface="Arial Black"/>
              <a:ea typeface="Calibri"/>
              <a:cs typeface="Times New Roman"/>
            </a:endParaRPr>
          </a:p>
          <a:p>
            <a:pPr marL="742950" lvl="1" indent="-285750">
              <a:lnSpc>
                <a:spcPct val="115000"/>
              </a:lnSpc>
              <a:spcAft>
                <a:spcPts val="1000"/>
              </a:spcAft>
              <a:buFont typeface="Wingdings" panose="05000000000000000000" pitchFamily="2" charset="2"/>
              <a:buChar char="Ø"/>
            </a:pPr>
            <a:r>
              <a:rPr lang="fi-FI" sz="1400" dirty="0" smtClean="0">
                <a:solidFill>
                  <a:srgbClr val="000000"/>
                </a:solidFill>
                <a:latin typeface="Arial Black"/>
                <a:ea typeface="Calibri"/>
                <a:cs typeface="Times New Roman"/>
              </a:rPr>
              <a:t>Pistohaavat</a:t>
            </a:r>
          </a:p>
          <a:p>
            <a:pPr marL="742950" lvl="1" indent="-285750">
              <a:lnSpc>
                <a:spcPct val="115000"/>
              </a:lnSpc>
              <a:spcAft>
                <a:spcPts val="1000"/>
              </a:spcAft>
              <a:buFont typeface="Wingdings" panose="05000000000000000000" pitchFamily="2" charset="2"/>
              <a:buChar char="Ø"/>
            </a:pPr>
            <a:r>
              <a:rPr lang="fi-FI" sz="1400" dirty="0">
                <a:solidFill>
                  <a:srgbClr val="000000"/>
                </a:solidFill>
                <a:latin typeface="Arial Black"/>
                <a:ea typeface="Calibri"/>
                <a:cs typeface="Times New Roman"/>
              </a:rPr>
              <a:t>R</a:t>
            </a:r>
            <a:r>
              <a:rPr lang="fi-FI" sz="1400" dirty="0" smtClean="0">
                <a:solidFill>
                  <a:srgbClr val="000000"/>
                </a:solidFill>
                <a:latin typeface="Arial Black"/>
                <a:ea typeface="Calibri"/>
                <a:cs typeface="Times New Roman"/>
              </a:rPr>
              <a:t>uhjehaavat </a:t>
            </a:r>
            <a:endParaRPr lang="fi-FI" sz="1400" dirty="0">
              <a:solidFill>
                <a:srgbClr val="000000"/>
              </a:solidFill>
              <a:latin typeface="Arial Black"/>
              <a:ea typeface="Calibri"/>
              <a:cs typeface="Times New Roman"/>
            </a:endParaRPr>
          </a:p>
          <a:p>
            <a:pPr marL="742950" lvl="1" indent="-285750">
              <a:lnSpc>
                <a:spcPct val="115000"/>
              </a:lnSpc>
              <a:spcAft>
                <a:spcPts val="1000"/>
              </a:spcAft>
              <a:buFont typeface="Wingdings" panose="05000000000000000000" pitchFamily="2" charset="2"/>
              <a:buChar char="Ø"/>
            </a:pPr>
            <a:r>
              <a:rPr lang="fi-FI" sz="1400" dirty="0" smtClean="0">
                <a:solidFill>
                  <a:srgbClr val="000000"/>
                </a:solidFill>
                <a:latin typeface="Arial Black"/>
                <a:ea typeface="Calibri"/>
                <a:cs typeface="Times New Roman"/>
              </a:rPr>
              <a:t>Ampumahaavat</a:t>
            </a:r>
          </a:p>
          <a:p>
            <a:pPr marL="742950" lvl="1" indent="-285750">
              <a:lnSpc>
                <a:spcPct val="115000"/>
              </a:lnSpc>
              <a:spcAft>
                <a:spcPts val="1000"/>
              </a:spcAft>
              <a:buFont typeface="Wingdings" panose="05000000000000000000" pitchFamily="2" charset="2"/>
              <a:buChar char="Ø"/>
            </a:pPr>
            <a:r>
              <a:rPr lang="fi-FI" sz="1400" dirty="0" smtClean="0">
                <a:solidFill>
                  <a:srgbClr val="000000"/>
                </a:solidFill>
                <a:latin typeface="Arial Black"/>
                <a:ea typeface="Calibri"/>
                <a:cs typeface="Times New Roman"/>
              </a:rPr>
              <a:t>Puremahaavat</a:t>
            </a:r>
            <a:r>
              <a:rPr lang="fi-FI" sz="1100" dirty="0" smtClean="0">
                <a:solidFill>
                  <a:srgbClr val="000000"/>
                </a:solidFill>
                <a:latin typeface="Arial Black"/>
                <a:ea typeface="Calibri"/>
                <a:cs typeface="Times New Roman"/>
              </a:rPr>
              <a:t>				</a:t>
            </a:r>
            <a:endParaRPr lang="fi-FI" dirty="0"/>
          </a:p>
        </p:txBody>
      </p:sp>
      <p:sp>
        <p:nvSpPr>
          <p:cNvPr id="6" name="Text Placeholder 5"/>
          <p:cNvSpPr>
            <a:spLocks noGrp="1"/>
          </p:cNvSpPr>
          <p:nvPr>
            <p:ph type="body" sz="quarter" idx="3"/>
          </p:nvPr>
        </p:nvSpPr>
        <p:spPr>
          <a:xfrm>
            <a:off x="666416" y="1545904"/>
            <a:ext cx="3528392" cy="580771"/>
          </a:xfrm>
          <a:noFill/>
        </p:spPr>
        <p:txBody>
          <a:bodyPr/>
          <a:lstStyle/>
          <a:p>
            <a:r>
              <a:rPr lang="fi-FI" sz="2000" u="sng" dirty="0" smtClean="0">
                <a:effectLst>
                  <a:outerShdw blurRad="177800" dist="50800" dir="1560000" sx="97000" sy="97000" algn="ctr" rotWithShape="0">
                    <a:schemeClr val="tx1">
                      <a:alpha val="77000"/>
                    </a:schemeClr>
                  </a:outerShdw>
                </a:effectLst>
              </a:rPr>
              <a:t>Nyrjähdykset=</a:t>
            </a:r>
            <a:endParaRPr lang="fi-FI" sz="2000" u="sng" dirty="0">
              <a:effectLst>
                <a:outerShdw blurRad="177800" dist="50800" dir="1560000" sx="97000" sy="97000" algn="ctr" rotWithShape="0">
                  <a:schemeClr val="tx1">
                    <a:alpha val="77000"/>
                  </a:schemeClr>
                </a:outerShdw>
              </a:effectLst>
            </a:endParaRPr>
          </a:p>
        </p:txBody>
      </p:sp>
      <p:sp>
        <p:nvSpPr>
          <p:cNvPr id="4" name="Content Placeholder 3"/>
          <p:cNvSpPr>
            <a:spLocks noGrp="1"/>
          </p:cNvSpPr>
          <p:nvPr>
            <p:ph sz="quarter" idx="4"/>
          </p:nvPr>
        </p:nvSpPr>
        <p:spPr>
          <a:xfrm>
            <a:off x="666416" y="2245232"/>
            <a:ext cx="3597024" cy="4337986"/>
          </a:xfrm>
        </p:spPr>
        <p:txBody>
          <a:bodyPr>
            <a:noAutofit/>
          </a:bodyPr>
          <a:lstStyle/>
          <a:p>
            <a:pPr lvl="0">
              <a:lnSpc>
                <a:spcPct val="115000"/>
              </a:lnSpc>
              <a:spcAft>
                <a:spcPts val="1000"/>
              </a:spcAft>
            </a:pPr>
            <a:r>
              <a:rPr lang="fi-FI" sz="1400" dirty="0" smtClean="0">
                <a:latin typeface="Arial Black"/>
                <a:ea typeface="Calibri"/>
                <a:cs typeface="Times New Roman"/>
              </a:rPr>
              <a:t>Nivel vääntyy, jolloin nivel kipeytyy ja turpoaa.</a:t>
            </a:r>
          </a:p>
          <a:p>
            <a:pPr lvl="0">
              <a:spcAft>
                <a:spcPts val="1000"/>
              </a:spcAft>
            </a:pPr>
            <a:r>
              <a:rPr lang="fi-FI" sz="1400" u="sng" dirty="0" smtClean="0">
                <a:latin typeface="Arial Black"/>
                <a:ea typeface="Calibri"/>
                <a:cs typeface="Times New Roman"/>
              </a:rPr>
              <a:t>HOITONA KOLME K: </a:t>
            </a:r>
            <a:r>
              <a:rPr lang="fi-FI" sz="1400" u="sng" dirty="0" err="1" smtClean="0">
                <a:latin typeface="Arial Black"/>
                <a:ea typeface="Calibri"/>
                <a:cs typeface="Times New Roman"/>
              </a:rPr>
              <a:t>ta</a:t>
            </a:r>
            <a:endParaRPr lang="fi-FI" sz="1400" u="sng" dirty="0">
              <a:latin typeface="Arial Black"/>
              <a:ea typeface="Calibri"/>
              <a:cs typeface="Times New Roman"/>
            </a:endParaRPr>
          </a:p>
          <a:p>
            <a:pPr lvl="0">
              <a:spcAft>
                <a:spcPts val="1000"/>
              </a:spcAft>
            </a:pPr>
            <a:r>
              <a:rPr lang="fi-FI" sz="1400" u="sng" dirty="0">
                <a:solidFill>
                  <a:srgbClr val="0070C0"/>
                </a:solidFill>
                <a:latin typeface="Arial Black"/>
                <a:ea typeface="Calibri"/>
                <a:cs typeface="Times New Roman"/>
              </a:rPr>
              <a:t>1.KYLMÄ </a:t>
            </a:r>
          </a:p>
          <a:p>
            <a:pPr lvl="0">
              <a:spcAft>
                <a:spcPts val="1000"/>
              </a:spcAft>
            </a:pPr>
            <a:r>
              <a:rPr lang="fi-FI" sz="1400" u="sng" dirty="0">
                <a:latin typeface="Arial Black"/>
                <a:ea typeface="Calibri"/>
                <a:cs typeface="Times New Roman"/>
              </a:rPr>
              <a:t>2.KOHO</a:t>
            </a:r>
            <a:endParaRPr lang="fi-FI" sz="1400" u="sng" dirty="0">
              <a:solidFill>
                <a:srgbClr val="FF0000"/>
              </a:solidFill>
              <a:latin typeface="Arial Black"/>
              <a:ea typeface="Calibri"/>
              <a:cs typeface="Times New Roman"/>
            </a:endParaRPr>
          </a:p>
          <a:p>
            <a:pPr lvl="0">
              <a:spcAft>
                <a:spcPts val="1000"/>
              </a:spcAft>
            </a:pPr>
            <a:r>
              <a:rPr lang="fi-FI" sz="1400" u="sng" dirty="0" smtClean="0">
                <a:solidFill>
                  <a:srgbClr val="FF0000"/>
                </a:solidFill>
                <a:latin typeface="+mj-lt"/>
                <a:ea typeface="Calibri"/>
                <a:cs typeface="Times New Roman"/>
              </a:rPr>
              <a:t>3.KOMPERISSIO = PAINE/TUKI</a:t>
            </a:r>
          </a:p>
          <a:p>
            <a:pPr lvl="0">
              <a:lnSpc>
                <a:spcPct val="115000"/>
              </a:lnSpc>
              <a:spcAft>
                <a:spcPts val="1000"/>
              </a:spcAft>
            </a:pPr>
            <a:endParaRPr lang="fi-FI" sz="1400" u="sng" dirty="0">
              <a:solidFill>
                <a:srgbClr val="000000"/>
              </a:solidFill>
              <a:latin typeface="Arial Black"/>
              <a:ea typeface="Calibri"/>
              <a:cs typeface="Times New Roman"/>
            </a:endParaRPr>
          </a:p>
          <a:p>
            <a:pPr lvl="0">
              <a:lnSpc>
                <a:spcPct val="115000"/>
              </a:lnSpc>
              <a:spcAft>
                <a:spcPts val="1000"/>
              </a:spcAft>
            </a:pPr>
            <a:r>
              <a:rPr lang="fi-FI" sz="1200" u="sng" dirty="0" smtClean="0">
                <a:solidFill>
                  <a:srgbClr val="000000"/>
                </a:solidFill>
                <a:latin typeface="Arial Black"/>
                <a:ea typeface="Calibri"/>
                <a:cs typeface="Times New Roman"/>
              </a:rPr>
              <a:t>Miksi 3K?</a:t>
            </a:r>
            <a:endParaRPr lang="fi-FI" sz="1200" u="sng" dirty="0">
              <a:solidFill>
                <a:srgbClr val="000000"/>
              </a:solidFill>
              <a:latin typeface="Arial Black"/>
              <a:ea typeface="Calibri"/>
              <a:cs typeface="Times New Roman"/>
            </a:endParaRPr>
          </a:p>
          <a:p>
            <a:pPr lvl="0">
              <a:spcAft>
                <a:spcPts val="1000"/>
              </a:spcAft>
            </a:pPr>
            <a:r>
              <a:rPr lang="fi-FI" sz="1200" dirty="0" smtClean="0">
                <a:solidFill>
                  <a:srgbClr val="000000"/>
                </a:solidFill>
                <a:latin typeface="Arial Black"/>
                <a:ea typeface="Calibri"/>
                <a:cs typeface="Times New Roman"/>
              </a:rPr>
              <a:t>- Vähentää turvotusta.</a:t>
            </a:r>
            <a:endParaRPr lang="fi-FI" sz="1200" dirty="0">
              <a:solidFill>
                <a:srgbClr val="000000"/>
              </a:solidFill>
              <a:latin typeface="Arial Black"/>
              <a:ea typeface="Calibri"/>
              <a:cs typeface="Times New Roman"/>
            </a:endParaRPr>
          </a:p>
          <a:p>
            <a:pPr lvl="0">
              <a:spcAft>
                <a:spcPts val="1000"/>
              </a:spcAft>
            </a:pPr>
            <a:r>
              <a:rPr lang="fi-FI" sz="1200" dirty="0" smtClean="0">
                <a:solidFill>
                  <a:srgbClr val="000000"/>
                </a:solidFill>
                <a:latin typeface="Arial Black"/>
                <a:ea typeface="Calibri"/>
                <a:cs typeface="Times New Roman"/>
              </a:rPr>
              <a:t>- Vähentää kudoksen verenvuotoa.</a:t>
            </a:r>
          </a:p>
          <a:p>
            <a:pPr lvl="0">
              <a:spcAft>
                <a:spcPts val="1000"/>
              </a:spcAft>
            </a:pPr>
            <a:r>
              <a:rPr lang="fi-FI" sz="1200" dirty="0" smtClean="0">
                <a:solidFill>
                  <a:srgbClr val="000000"/>
                </a:solidFill>
                <a:latin typeface="Arial Black"/>
                <a:ea typeface="Calibri"/>
                <a:cs typeface="Times New Roman"/>
              </a:rPr>
              <a:t>- Vähentää kipua.</a:t>
            </a:r>
          </a:p>
          <a:p>
            <a:pPr lvl="0">
              <a:spcAft>
                <a:spcPts val="1000"/>
              </a:spcAft>
            </a:pPr>
            <a:r>
              <a:rPr lang="fi-FI" sz="1200" dirty="0" smtClean="0">
                <a:solidFill>
                  <a:srgbClr val="000000"/>
                </a:solidFill>
                <a:latin typeface="Arial Black"/>
                <a:ea typeface="Calibri"/>
                <a:cs typeface="Times New Roman"/>
              </a:rPr>
              <a:t>       HARJOITUS TEKEE MESTARIN!</a:t>
            </a:r>
          </a:p>
          <a:p>
            <a:pPr marL="285750" lvl="0" indent="-285750">
              <a:spcAft>
                <a:spcPts val="1000"/>
              </a:spcAft>
              <a:buFontTx/>
              <a:buChar char="-"/>
            </a:pPr>
            <a:endParaRPr lang="fi-FI" sz="1200" dirty="0">
              <a:solidFill>
                <a:srgbClr val="000000"/>
              </a:solidFill>
              <a:latin typeface="Arial Black"/>
              <a:ea typeface="Calibri"/>
              <a:cs typeface="Times New Roman"/>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65570" y="4285536"/>
            <a:ext cx="2018598" cy="24342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908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10" end="10"/>
                                            </p:txEl>
                                          </p:spTgt>
                                        </p:tgtEl>
                                        <p:attrNameLst>
                                          <p:attrName>style.visibility</p:attrName>
                                        </p:attrNameLst>
                                      </p:cBhvr>
                                      <p:to>
                                        <p:strVal val="visible"/>
                                      </p:to>
                                    </p:set>
                                    <p:anim calcmode="lin" valueType="num">
                                      <p:cBhvr additive="base">
                                        <p:cTn id="67"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1026"/>
                                        </p:tgtEl>
                                        <p:attrNameLst>
                                          <p:attrName>style.visibility</p:attrName>
                                        </p:attrNameLst>
                                      </p:cBhvr>
                                      <p:to>
                                        <p:strVal val="visible"/>
                                      </p:to>
                                    </p:set>
                                    <p:animEffect transition="in" filter="wipe(down)">
                                      <p:cBhvr>
                                        <p:cTn id="73" dur="500"/>
                                        <p:tgtEl>
                                          <p:spTgt spid="1026"/>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5">
                                            <p:txEl>
                                              <p:pRg st="0" end="0"/>
                                            </p:txEl>
                                          </p:spTgt>
                                        </p:tgtEl>
                                        <p:attrNameLst>
                                          <p:attrName>style.visibility</p:attrName>
                                        </p:attrNameLst>
                                      </p:cBhvr>
                                      <p:to>
                                        <p:strVal val="visible"/>
                                      </p:to>
                                    </p:set>
                                    <p:anim calcmode="lin" valueType="num">
                                      <p:cBhvr additive="base">
                                        <p:cTn id="7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3">
                                            <p:txEl>
                                              <p:pRg st="0" end="0"/>
                                            </p:txEl>
                                          </p:spTgt>
                                        </p:tgtEl>
                                        <p:attrNameLst>
                                          <p:attrName>style.visibility</p:attrName>
                                        </p:attrNameLst>
                                      </p:cBhvr>
                                      <p:to>
                                        <p:strVal val="visible"/>
                                      </p:to>
                                    </p:set>
                                    <p:anim calcmode="lin" valueType="num">
                                      <p:cBhvr additive="base">
                                        <p:cTn id="8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3">
                                            <p:txEl>
                                              <p:pRg st="1" end="1"/>
                                            </p:txEl>
                                          </p:spTgt>
                                        </p:tgtEl>
                                        <p:attrNameLst>
                                          <p:attrName>style.visibility</p:attrName>
                                        </p:attrNameLst>
                                      </p:cBhvr>
                                      <p:to>
                                        <p:strVal val="visible"/>
                                      </p:to>
                                    </p:set>
                                    <p:anim calcmode="lin" valueType="num">
                                      <p:cBhvr additive="base">
                                        <p:cTn id="9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3">
                                            <p:txEl>
                                              <p:pRg st="2" end="2"/>
                                            </p:txEl>
                                          </p:spTgt>
                                        </p:tgtEl>
                                        <p:attrNameLst>
                                          <p:attrName>style.visibility</p:attrName>
                                        </p:attrNameLst>
                                      </p:cBhvr>
                                      <p:to>
                                        <p:strVal val="visible"/>
                                      </p:to>
                                    </p:set>
                                    <p:anim calcmode="lin" valueType="num">
                                      <p:cBhvr additive="base">
                                        <p:cTn id="9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nodeType="clickEffect">
                                  <p:stCondLst>
                                    <p:cond delay="0"/>
                                  </p:stCondLst>
                                  <p:childTnLst>
                                    <p:set>
                                      <p:cBhvr>
                                        <p:cTn id="101" dur="1" fill="hold">
                                          <p:stCondLst>
                                            <p:cond delay="0"/>
                                          </p:stCondLst>
                                        </p:cTn>
                                        <p:tgtEl>
                                          <p:spTgt spid="3">
                                            <p:txEl>
                                              <p:pRg st="3" end="3"/>
                                            </p:txEl>
                                          </p:spTgt>
                                        </p:tgtEl>
                                        <p:attrNameLst>
                                          <p:attrName>style.visibility</p:attrName>
                                        </p:attrNameLst>
                                      </p:cBhvr>
                                      <p:to>
                                        <p:strVal val="visible"/>
                                      </p:to>
                                    </p:set>
                                    <p:anim calcmode="lin" valueType="num">
                                      <p:cBhvr additive="base">
                                        <p:cTn id="10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04" presetID="2" presetClass="entr" presetSubtype="4" fill="hold" nodeType="withEffect">
                                  <p:stCondLst>
                                    <p:cond delay="0"/>
                                  </p:stCondLst>
                                  <p:childTnLst>
                                    <p:set>
                                      <p:cBhvr>
                                        <p:cTn id="105" dur="1" fill="hold">
                                          <p:stCondLst>
                                            <p:cond delay="0"/>
                                          </p:stCondLst>
                                        </p:cTn>
                                        <p:tgtEl>
                                          <p:spTgt spid="3">
                                            <p:txEl>
                                              <p:pRg st="4" end="4"/>
                                            </p:txEl>
                                          </p:spTgt>
                                        </p:tgtEl>
                                        <p:attrNameLst>
                                          <p:attrName>style.visibility</p:attrName>
                                        </p:attrNameLst>
                                      </p:cBhvr>
                                      <p:to>
                                        <p:strVal val="visible"/>
                                      </p:to>
                                    </p:set>
                                    <p:anim calcmode="lin" valueType="num">
                                      <p:cBhvr additive="base">
                                        <p:cTn id="10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0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08" presetID="2" presetClass="entr" presetSubtype="4" fill="hold" nodeType="withEffect">
                                  <p:stCondLst>
                                    <p:cond delay="0"/>
                                  </p:stCondLst>
                                  <p:childTnLst>
                                    <p:set>
                                      <p:cBhvr>
                                        <p:cTn id="109" dur="1" fill="hold">
                                          <p:stCondLst>
                                            <p:cond delay="0"/>
                                          </p:stCondLst>
                                        </p:cTn>
                                        <p:tgtEl>
                                          <p:spTgt spid="3">
                                            <p:txEl>
                                              <p:pRg st="5" end="5"/>
                                            </p:txEl>
                                          </p:spTgt>
                                        </p:tgtEl>
                                        <p:attrNameLst>
                                          <p:attrName>style.visibility</p:attrName>
                                        </p:attrNameLst>
                                      </p:cBhvr>
                                      <p:to>
                                        <p:strVal val="visible"/>
                                      </p:to>
                                    </p:set>
                                    <p:anim calcmode="lin" valueType="num">
                                      <p:cBhvr additive="base">
                                        <p:cTn id="11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11"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12" presetID="2" presetClass="entr" presetSubtype="4" fill="hold" nodeType="withEffect">
                                  <p:stCondLst>
                                    <p:cond delay="0"/>
                                  </p:stCondLst>
                                  <p:childTnLst>
                                    <p:set>
                                      <p:cBhvr>
                                        <p:cTn id="113" dur="1" fill="hold">
                                          <p:stCondLst>
                                            <p:cond delay="0"/>
                                          </p:stCondLst>
                                        </p:cTn>
                                        <p:tgtEl>
                                          <p:spTgt spid="3">
                                            <p:txEl>
                                              <p:pRg st="6" end="6"/>
                                            </p:txEl>
                                          </p:spTgt>
                                        </p:tgtEl>
                                        <p:attrNameLst>
                                          <p:attrName>style.visibility</p:attrName>
                                        </p:attrNameLst>
                                      </p:cBhvr>
                                      <p:to>
                                        <p:strVal val="visible"/>
                                      </p:to>
                                    </p:set>
                                    <p:anim calcmode="lin" valueType="num">
                                      <p:cBhvr additive="base">
                                        <p:cTn id="11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15" dur="500" fill="hold"/>
                                        <p:tgtEl>
                                          <p:spTgt spid="3">
                                            <p:txEl>
                                              <p:pRg st="6" end="6"/>
                                            </p:txEl>
                                          </p:spTgt>
                                        </p:tgtEl>
                                        <p:attrNameLst>
                                          <p:attrName>ppt_y</p:attrName>
                                        </p:attrNameLst>
                                      </p:cBhvr>
                                      <p:tavLst>
                                        <p:tav tm="0">
                                          <p:val>
                                            <p:strVal val="1+#ppt_h/2"/>
                                          </p:val>
                                        </p:tav>
                                        <p:tav tm="100000">
                                          <p:val>
                                            <p:strVal val="#ppt_y"/>
                                          </p:val>
                                        </p:tav>
                                      </p:tavLst>
                                    </p:anim>
                                  </p:childTnLst>
                                </p:cTn>
                              </p:par>
                              <p:par>
                                <p:cTn id="116" presetID="2" presetClass="entr" presetSubtype="4" fill="hold" nodeType="withEffect">
                                  <p:stCondLst>
                                    <p:cond delay="0"/>
                                  </p:stCondLst>
                                  <p:childTnLst>
                                    <p:set>
                                      <p:cBhvr>
                                        <p:cTn id="117" dur="1" fill="hold">
                                          <p:stCondLst>
                                            <p:cond delay="0"/>
                                          </p:stCondLst>
                                        </p:cTn>
                                        <p:tgtEl>
                                          <p:spTgt spid="3">
                                            <p:txEl>
                                              <p:pRg st="7" end="7"/>
                                            </p:txEl>
                                          </p:spTgt>
                                        </p:tgtEl>
                                        <p:attrNameLst>
                                          <p:attrName>style.visibility</p:attrName>
                                        </p:attrNameLst>
                                      </p:cBhvr>
                                      <p:to>
                                        <p:strVal val="visible"/>
                                      </p:to>
                                    </p:set>
                                    <p:anim calcmode="lin" valueType="num">
                                      <p:cBhvr additive="base">
                                        <p:cTn id="11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19"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20" presetID="2" presetClass="entr" presetSubtype="4" fill="hold" nodeType="withEffect">
                                  <p:stCondLst>
                                    <p:cond delay="0"/>
                                  </p:stCondLst>
                                  <p:childTnLst>
                                    <p:set>
                                      <p:cBhvr>
                                        <p:cTn id="121" dur="1" fill="hold">
                                          <p:stCondLst>
                                            <p:cond delay="0"/>
                                          </p:stCondLst>
                                        </p:cTn>
                                        <p:tgtEl>
                                          <p:spTgt spid="3">
                                            <p:txEl>
                                              <p:pRg st="8" end="8"/>
                                            </p:txEl>
                                          </p:spTgt>
                                        </p:tgtEl>
                                        <p:attrNameLst>
                                          <p:attrName>style.visibility</p:attrName>
                                        </p:attrNameLst>
                                      </p:cBhvr>
                                      <p:to>
                                        <p:strVal val="visible"/>
                                      </p:to>
                                    </p:set>
                                    <p:anim calcmode="lin" valueType="num">
                                      <p:cBhvr additive="base">
                                        <p:cTn id="122"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3"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2"/>
          <p:cNvSpPr/>
          <p:nvPr/>
        </p:nvSpPr>
        <p:spPr>
          <a:xfrm>
            <a:off x="151342" y="5733256"/>
            <a:ext cx="2808312" cy="620688"/>
          </a:xfrm>
          <a:prstGeom prst="rect">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fi-FI"/>
          </a:p>
        </p:txBody>
      </p:sp>
      <p:sp>
        <p:nvSpPr>
          <p:cNvPr id="2" name="Title 1"/>
          <p:cNvSpPr>
            <a:spLocks noGrp="1"/>
          </p:cNvSpPr>
          <p:nvPr>
            <p:ph type="title"/>
          </p:nvPr>
        </p:nvSpPr>
        <p:spPr>
          <a:xfrm>
            <a:off x="179512" y="274657"/>
            <a:ext cx="5791200" cy="1371600"/>
          </a:xfrm>
        </p:spPr>
        <p:txBody>
          <a:bodyPr>
            <a:normAutofit fontScale="90000"/>
          </a:bodyPr>
          <a:lstStyle/>
          <a:p>
            <a:r>
              <a:rPr lang="fi-FI" dirty="0" smtClean="0">
                <a:effectLst>
                  <a:outerShdw blurRad="38100" dist="38100" dir="2700000" algn="tl">
                    <a:srgbClr val="000000">
                      <a:alpha val="43137"/>
                    </a:srgbClr>
                  </a:outerShdw>
                </a:effectLst>
              </a:rPr>
              <a:t>1. NYRJÄHDYKSET ja haavat</a:t>
            </a:r>
            <a:br>
              <a:rPr lang="fi-FI" dirty="0" smtClean="0">
                <a:effectLst>
                  <a:outerShdw blurRad="38100" dist="38100" dir="2700000" algn="tl">
                    <a:srgbClr val="000000">
                      <a:alpha val="43137"/>
                    </a:srgbClr>
                  </a:outerShdw>
                </a:effectLst>
              </a:rPr>
            </a:br>
            <a:endParaRPr lang="fi-FI" sz="2700" dirty="0">
              <a:effectLst>
                <a:outerShdw blurRad="38100" dist="38100" dir="2700000" algn="tl">
                  <a:srgbClr val="000000">
                    <a:alpha val="43137"/>
                  </a:srgbClr>
                </a:outerShdw>
              </a:effectLst>
            </a:endParaRPr>
          </a:p>
        </p:txBody>
      </p:sp>
      <p:sp>
        <p:nvSpPr>
          <p:cNvPr id="4" name="Content Placeholder 3"/>
          <p:cNvSpPr>
            <a:spLocks noGrp="1"/>
          </p:cNvSpPr>
          <p:nvPr>
            <p:ph sz="half" idx="1"/>
          </p:nvPr>
        </p:nvSpPr>
        <p:spPr>
          <a:xfrm>
            <a:off x="143700" y="1196752"/>
            <a:ext cx="3867904" cy="5661248"/>
          </a:xfrm>
        </p:spPr>
        <p:txBody>
          <a:bodyPr>
            <a:noAutofit/>
          </a:bodyPr>
          <a:lstStyle/>
          <a:p>
            <a:pPr>
              <a:lnSpc>
                <a:spcPct val="170000"/>
              </a:lnSpc>
            </a:pPr>
            <a:r>
              <a:rPr lang="fi-FI" sz="2400" b="0" u="sng" cap="all" spc="-60" dirty="0" smtClean="0">
                <a:solidFill>
                  <a:schemeClr val="tx2"/>
                </a:solidFill>
                <a:effectLst>
                  <a:outerShdw blurRad="38100" dist="38100" dir="2700000" algn="tl">
                    <a:srgbClr val="000000">
                      <a:alpha val="43137"/>
                    </a:srgbClr>
                  </a:outerShdw>
                </a:effectLst>
                <a:latin typeface="Arial Black"/>
                <a:ea typeface="+mj-ea"/>
                <a:cs typeface="+mj-cs"/>
              </a:rPr>
              <a:t>Haavaharjoitus </a:t>
            </a:r>
            <a:r>
              <a:rPr lang="fi-FI" sz="1800" dirty="0" smtClean="0">
                <a:latin typeface="+mj-lt"/>
              </a:rPr>
              <a:t>Meri </a:t>
            </a:r>
            <a:r>
              <a:rPr lang="fi-FI" sz="1800" dirty="0">
                <a:latin typeface="+mj-lt"/>
              </a:rPr>
              <a:t>on </a:t>
            </a:r>
            <a:r>
              <a:rPr lang="fi-FI" sz="1800" dirty="0" smtClean="0">
                <a:latin typeface="+mj-lt"/>
              </a:rPr>
              <a:t>kokannut </a:t>
            </a:r>
            <a:r>
              <a:rPr lang="fi-FI" sz="1800" dirty="0">
                <a:latin typeface="+mj-lt"/>
              </a:rPr>
              <a:t>äitinsä kanssa </a:t>
            </a:r>
            <a:r>
              <a:rPr lang="fi-FI" sz="1800" dirty="0" smtClean="0">
                <a:latin typeface="+mj-lt"/>
              </a:rPr>
              <a:t>päivällistä. </a:t>
            </a:r>
            <a:r>
              <a:rPr lang="fi-FI" sz="1800" dirty="0">
                <a:latin typeface="+mj-lt"/>
              </a:rPr>
              <a:t>Ruoka on jo melkein </a:t>
            </a:r>
            <a:r>
              <a:rPr lang="fi-FI" sz="1800" dirty="0" smtClean="0">
                <a:latin typeface="+mj-lt"/>
              </a:rPr>
              <a:t>valmista, </a:t>
            </a:r>
            <a:r>
              <a:rPr lang="fi-FI" sz="1800" dirty="0">
                <a:latin typeface="+mj-lt"/>
              </a:rPr>
              <a:t>ja äiti pyytää Meriä tekemään salaatin. Meri on pilkkomassa tomaattia, kun veitsi </a:t>
            </a:r>
            <a:r>
              <a:rPr lang="fi-FI" sz="1800" dirty="0" smtClean="0">
                <a:latin typeface="+mj-lt"/>
              </a:rPr>
              <a:t>lipsahtaa </a:t>
            </a:r>
            <a:r>
              <a:rPr lang="fi-FI" sz="1800" dirty="0">
                <a:latin typeface="+mj-lt"/>
              </a:rPr>
              <a:t>ja viiltää peukaloa. </a:t>
            </a:r>
            <a:endParaRPr lang="fi-FI" sz="2000" dirty="0">
              <a:latin typeface="+mj-lt"/>
            </a:endParaRPr>
          </a:p>
          <a:p>
            <a:pPr>
              <a:lnSpc>
                <a:spcPct val="170000"/>
              </a:lnSpc>
            </a:pPr>
            <a:r>
              <a:rPr lang="fi-FI" sz="2000" dirty="0" smtClean="0">
                <a:latin typeface="+mj-lt"/>
              </a:rPr>
              <a:t>Miten autat Meriä?</a:t>
            </a:r>
          </a:p>
        </p:txBody>
      </p:sp>
      <p:sp>
        <p:nvSpPr>
          <p:cNvPr id="5" name="Content Placeholder 4"/>
          <p:cNvSpPr>
            <a:spLocks noGrp="1"/>
          </p:cNvSpPr>
          <p:nvPr>
            <p:ph sz="half" idx="2"/>
          </p:nvPr>
        </p:nvSpPr>
        <p:spPr>
          <a:xfrm>
            <a:off x="4716016" y="2132856"/>
            <a:ext cx="3291840" cy="4525963"/>
          </a:xfrm>
        </p:spPr>
        <p:txBody>
          <a:bodyPr>
            <a:normAutofit fontScale="70000" lnSpcReduction="20000"/>
          </a:bodyPr>
          <a:lstStyle/>
          <a:p>
            <a:endParaRPr lang="fi-FI" dirty="0" smtClean="0">
              <a:solidFill>
                <a:srgbClr val="FF0000"/>
              </a:solidFill>
            </a:endParaRPr>
          </a:p>
          <a:p>
            <a:r>
              <a:rPr lang="fi-FI" sz="3400" u="sng" dirty="0" smtClean="0">
                <a:solidFill>
                  <a:srgbClr val="FF0000"/>
                </a:solidFill>
                <a:effectLst>
                  <a:outerShdw blurRad="38100" dist="38100" dir="2700000" algn="tl">
                    <a:srgbClr val="000000">
                      <a:alpha val="43137"/>
                    </a:srgbClr>
                  </a:outerShdw>
                </a:effectLst>
                <a:latin typeface="+mj-lt"/>
              </a:rPr>
              <a:t>Toimi näin!</a:t>
            </a:r>
          </a:p>
          <a:p>
            <a:r>
              <a:rPr lang="fi-FI" sz="3400" dirty="0" smtClean="0">
                <a:solidFill>
                  <a:srgbClr val="FF0000"/>
                </a:solidFill>
                <a:latin typeface="+mj-lt"/>
              </a:rPr>
              <a:t>1. </a:t>
            </a:r>
            <a:r>
              <a:rPr lang="fi-FI" sz="3400" dirty="0" smtClean="0">
                <a:latin typeface="+mj-lt"/>
              </a:rPr>
              <a:t>Tyrehdytä haava esim. puristamalla tai painamalla.</a:t>
            </a:r>
          </a:p>
          <a:p>
            <a:r>
              <a:rPr lang="fi-FI" sz="3400" dirty="0" smtClean="0">
                <a:solidFill>
                  <a:srgbClr val="FF0000"/>
                </a:solidFill>
                <a:latin typeface="+mj-lt"/>
              </a:rPr>
              <a:t>2. </a:t>
            </a:r>
            <a:r>
              <a:rPr lang="fi-FI" sz="3400" dirty="0" smtClean="0">
                <a:latin typeface="+mj-lt"/>
              </a:rPr>
              <a:t>Puhdista lika ja roskat esim. viileän veden avulla.</a:t>
            </a:r>
          </a:p>
          <a:p>
            <a:r>
              <a:rPr lang="fi-FI" sz="3400" dirty="0" smtClean="0">
                <a:solidFill>
                  <a:srgbClr val="FF0000"/>
                </a:solidFill>
                <a:latin typeface="+mj-lt"/>
              </a:rPr>
              <a:t>3. </a:t>
            </a:r>
            <a:r>
              <a:rPr lang="fi-FI" sz="3400" dirty="0" smtClean="0">
                <a:latin typeface="+mj-lt"/>
              </a:rPr>
              <a:t>Sulje pieni haava esim. laastarilla.</a:t>
            </a: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05432" y="274657"/>
            <a:ext cx="3106836" cy="20162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507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Effect transition="in" filter="wipe(down)">
                                      <p:cBhvr>
                                        <p:cTn id="31"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yöristetty suorakulmio 3"/>
          <p:cNvSpPr/>
          <p:nvPr/>
        </p:nvSpPr>
        <p:spPr>
          <a:xfrm>
            <a:off x="179512" y="1484784"/>
            <a:ext cx="4072516" cy="504056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a:xfrm>
            <a:off x="220960" y="177007"/>
            <a:ext cx="5791200" cy="1371600"/>
          </a:xfrm>
        </p:spPr>
        <p:txBody>
          <a:bodyPr/>
          <a:lstStyle/>
          <a:p>
            <a:r>
              <a:rPr lang="fi-FI" dirty="0" smtClean="0">
                <a:effectLst>
                  <a:outerShdw blurRad="38100" dist="38100" dir="2700000" algn="tl">
                    <a:srgbClr val="000000">
                      <a:alpha val="43137"/>
                    </a:srgbClr>
                  </a:outerShdw>
                </a:effectLst>
              </a:rPr>
              <a:t>2. HÄTÄILMOITUKSEN TEKEMINEN</a:t>
            </a:r>
            <a:endParaRPr lang="fi-FI" dirty="0">
              <a:effectLst>
                <a:outerShdw blurRad="38100" dist="38100" dir="2700000" algn="tl">
                  <a:srgbClr val="000000">
                    <a:alpha val="43137"/>
                  </a:srgbClr>
                </a:outerShdw>
              </a:effectLst>
            </a:endParaRPr>
          </a:p>
        </p:txBody>
      </p:sp>
      <p:pic>
        <p:nvPicPr>
          <p:cNvPr id="4098" name="Picture 2"/>
          <p:cNvPicPr>
            <a:picLocks noGrp="1" noChangeAspect="1" noChangeArrowheads="1"/>
          </p:cNvPicPr>
          <p:nvPr>
            <p:ph sz="half" idx="1"/>
          </p:nvPr>
        </p:nvPicPr>
        <p:blipFill>
          <a:blip r:embed="rId3" cstate="email">
            <a:extLst>
              <a:ext uri="{28A0092B-C50C-407E-A947-70E740481C1C}">
                <a14:useLocalDpi xmlns:a14="http://schemas.microsoft.com/office/drawing/2010/main"/>
              </a:ext>
            </a:extLst>
          </a:blip>
          <a:stretch>
            <a:fillRect/>
          </a:stretch>
        </p:blipFill>
        <p:spPr bwMode="auto">
          <a:xfrm>
            <a:off x="4644008" y="3573016"/>
            <a:ext cx="3960440"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half" idx="2"/>
          </p:nvPr>
        </p:nvSpPr>
        <p:spPr>
          <a:xfrm>
            <a:off x="457200" y="1556792"/>
            <a:ext cx="3291840" cy="4896544"/>
          </a:xfrm>
        </p:spPr>
        <p:txBody>
          <a:bodyPr>
            <a:normAutofit fontScale="25000" lnSpcReduction="20000"/>
          </a:bodyPr>
          <a:lstStyle/>
          <a:p>
            <a:pPr marL="457200" indent="-457200" hangingPunct="0">
              <a:lnSpc>
                <a:spcPct val="150000"/>
              </a:lnSpc>
              <a:spcAft>
                <a:spcPts val="0"/>
              </a:spcAft>
              <a:buFont typeface="Wingdings" panose="05000000000000000000" pitchFamily="2" charset="2"/>
              <a:buChar char="Ø"/>
            </a:pPr>
            <a:r>
              <a:rPr lang="fi-FI" sz="4800" dirty="0" smtClean="0">
                <a:latin typeface="+mj-lt"/>
                <a:ea typeface="Times New Roman"/>
              </a:rPr>
              <a:t>Yleinen hätänumero on </a:t>
            </a:r>
            <a:r>
              <a:rPr lang="fi-FI" sz="4800" u="sng" dirty="0" smtClean="0">
                <a:solidFill>
                  <a:srgbClr val="FF0000"/>
                </a:solidFill>
                <a:latin typeface="+mj-lt"/>
                <a:ea typeface="Times New Roman"/>
              </a:rPr>
              <a:t>112. </a:t>
            </a:r>
            <a:r>
              <a:rPr lang="fi-FI" sz="4800" dirty="0" smtClean="0">
                <a:latin typeface="+mj-lt"/>
                <a:ea typeface="Times New Roman"/>
              </a:rPr>
              <a:t>Hätänumeroon tulee soittaa </a:t>
            </a:r>
            <a:r>
              <a:rPr lang="fi-FI" sz="4800" dirty="0">
                <a:latin typeface="+mj-lt"/>
                <a:ea typeface="Times New Roman"/>
              </a:rPr>
              <a:t>aina, kun </a:t>
            </a:r>
            <a:r>
              <a:rPr lang="fi-FI" sz="4800" dirty="0" smtClean="0">
                <a:latin typeface="+mj-lt"/>
                <a:ea typeface="Times New Roman"/>
              </a:rPr>
              <a:t>on kiireellinen</a:t>
            </a:r>
            <a:r>
              <a:rPr lang="fi-FI" sz="4800" dirty="0">
                <a:latin typeface="+mj-lt"/>
                <a:ea typeface="Times New Roman"/>
              </a:rPr>
              <a:t>, todellinen </a:t>
            </a:r>
            <a:r>
              <a:rPr lang="fi-FI" sz="4800" dirty="0" smtClean="0">
                <a:latin typeface="+mj-lt"/>
                <a:ea typeface="Times New Roman"/>
              </a:rPr>
              <a:t>hätätilanne.</a:t>
            </a:r>
          </a:p>
          <a:p>
            <a:pPr hangingPunct="0">
              <a:lnSpc>
                <a:spcPct val="150000"/>
              </a:lnSpc>
              <a:spcAft>
                <a:spcPts val="0"/>
              </a:spcAft>
            </a:pPr>
            <a:endParaRPr lang="fi-FI" sz="4800" dirty="0" smtClean="0">
              <a:latin typeface="+mj-lt"/>
              <a:ea typeface="Times New Roman"/>
            </a:endParaRPr>
          </a:p>
          <a:p>
            <a:pPr marL="457200" indent="-457200" hangingPunct="0">
              <a:lnSpc>
                <a:spcPct val="150000"/>
              </a:lnSpc>
              <a:spcAft>
                <a:spcPts val="0"/>
              </a:spcAft>
              <a:buFont typeface="Wingdings" panose="05000000000000000000" pitchFamily="2" charset="2"/>
              <a:buChar char="Ø"/>
            </a:pPr>
            <a:r>
              <a:rPr lang="fi-FI" sz="4800" dirty="0" smtClean="0">
                <a:latin typeface="+mj-lt"/>
                <a:ea typeface="Times New Roman"/>
              </a:rPr>
              <a:t>Hätä on, jos terveys, omaisuus tai ympäristö on vaarassa.</a:t>
            </a:r>
          </a:p>
          <a:p>
            <a:pPr hangingPunct="0">
              <a:lnSpc>
                <a:spcPct val="150000"/>
              </a:lnSpc>
              <a:spcAft>
                <a:spcPts val="0"/>
              </a:spcAft>
            </a:pPr>
            <a:endParaRPr lang="fi-FI" sz="4800" dirty="0" smtClean="0">
              <a:latin typeface="+mj-lt"/>
              <a:ea typeface="Times New Roman"/>
            </a:endParaRPr>
          </a:p>
          <a:p>
            <a:pPr marL="457200" indent="-457200" hangingPunct="0">
              <a:lnSpc>
                <a:spcPct val="150000"/>
              </a:lnSpc>
              <a:spcAft>
                <a:spcPts val="0"/>
              </a:spcAft>
              <a:buFont typeface="Wingdings" panose="05000000000000000000" pitchFamily="2" charset="2"/>
              <a:buChar char="Ø"/>
            </a:pPr>
            <a:r>
              <a:rPr lang="fi-FI" sz="4800" dirty="0">
                <a:latin typeface="+mj-lt"/>
                <a:ea typeface="Times New Roman"/>
              </a:rPr>
              <a:t>Hätäpuheluun vastaa aina  hätäkeskuspäivystäjä, joka osaa kysellä tarvittavat tiedot soittajalta. </a:t>
            </a:r>
            <a:endParaRPr lang="fi-FI" sz="4800" dirty="0" smtClean="0">
              <a:latin typeface="+mj-lt"/>
              <a:ea typeface="Times New Roman"/>
            </a:endParaRPr>
          </a:p>
          <a:p>
            <a:pPr hangingPunct="0">
              <a:lnSpc>
                <a:spcPct val="150000"/>
              </a:lnSpc>
              <a:spcAft>
                <a:spcPts val="0"/>
              </a:spcAft>
            </a:pPr>
            <a:endParaRPr lang="fi-FI" sz="4800" dirty="0">
              <a:latin typeface="+mj-lt"/>
              <a:ea typeface="Times New Roman"/>
            </a:endParaRPr>
          </a:p>
          <a:p>
            <a:pPr marL="457200" indent="-457200" hangingPunct="0">
              <a:lnSpc>
                <a:spcPct val="150000"/>
              </a:lnSpc>
              <a:spcAft>
                <a:spcPts val="0"/>
              </a:spcAft>
              <a:buFont typeface="Wingdings" panose="05000000000000000000" pitchFamily="2" charset="2"/>
              <a:buChar char="Ø"/>
            </a:pPr>
            <a:r>
              <a:rPr lang="fi-FI" sz="4800" dirty="0" smtClean="0">
                <a:latin typeface="+mj-lt"/>
                <a:ea typeface="Times New Roman"/>
              </a:rPr>
              <a:t>Soittajan </a:t>
            </a:r>
            <a:r>
              <a:rPr lang="fi-FI" sz="4800" dirty="0">
                <a:latin typeface="+mj-lt"/>
                <a:ea typeface="Times New Roman"/>
              </a:rPr>
              <a:t>tarvitsee vain toimia työntekijän silminä, suuna ja käsinä tapahtumapaikalla, ja hätäkeskuspäivystäjä neuvoo loput</a:t>
            </a:r>
            <a:r>
              <a:rPr lang="fi-FI" sz="4800" dirty="0" smtClean="0">
                <a:latin typeface="+mj-lt"/>
                <a:ea typeface="Times New Roman"/>
              </a:rPr>
              <a:t>. Anna aikuisen soittaa, jos se on mahdollista.</a:t>
            </a:r>
            <a:endParaRPr lang="fi-FI" sz="4800" dirty="0">
              <a:latin typeface="+mj-lt"/>
              <a:ea typeface="Times New Roman"/>
            </a:endParaRPr>
          </a:p>
          <a:p>
            <a:pPr hangingPunct="0">
              <a:lnSpc>
                <a:spcPct val="150000"/>
              </a:lnSpc>
              <a:spcAft>
                <a:spcPts val="0"/>
              </a:spcAft>
            </a:pPr>
            <a:r>
              <a:rPr lang="fi-FI" sz="2500" dirty="0" smtClean="0">
                <a:latin typeface="+mj-lt"/>
                <a:ea typeface="Times New Roman"/>
              </a:rPr>
              <a:t>	</a:t>
            </a:r>
          </a:p>
          <a:p>
            <a:pPr marL="457200" indent="-457200" hangingPunct="0">
              <a:lnSpc>
                <a:spcPct val="150000"/>
              </a:lnSpc>
              <a:spcAft>
                <a:spcPts val="0"/>
              </a:spcAft>
              <a:buFont typeface="Wingdings" panose="05000000000000000000" pitchFamily="2" charset="2"/>
              <a:buChar char="Ø"/>
            </a:pPr>
            <a:endParaRPr lang="fi-FI" sz="2300" dirty="0" smtClean="0">
              <a:latin typeface="+mj-lt"/>
              <a:ea typeface="Times New Roman"/>
            </a:endParaRPr>
          </a:p>
        </p:txBody>
      </p:sp>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12160" y="548680"/>
            <a:ext cx="1755463" cy="2713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45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26"/>
                                        </p:tgtEl>
                                        <p:attrNameLst>
                                          <p:attrName>style.visibility</p:attrName>
                                        </p:attrNameLst>
                                      </p:cBhvr>
                                      <p:to>
                                        <p:strVal val="visible"/>
                                      </p:to>
                                    </p:set>
                                    <p:anim calcmode="lin" valueType="num">
                                      <p:cBhvr additive="base">
                                        <p:cTn id="37" dur="500" fill="hold"/>
                                        <p:tgtEl>
                                          <p:spTgt spid="1026"/>
                                        </p:tgtEl>
                                        <p:attrNameLst>
                                          <p:attrName>ppt_x</p:attrName>
                                        </p:attrNameLst>
                                      </p:cBhvr>
                                      <p:tavLst>
                                        <p:tav tm="0">
                                          <p:val>
                                            <p:strVal val="#ppt_x"/>
                                          </p:val>
                                        </p:tav>
                                        <p:tav tm="100000">
                                          <p:val>
                                            <p:strVal val="#ppt_x"/>
                                          </p:val>
                                        </p:tav>
                                      </p:tavLst>
                                    </p:anim>
                                    <p:anim calcmode="lin" valueType="num">
                                      <p:cBhvr additive="base">
                                        <p:cTn id="3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457200" y="1772816"/>
            <a:ext cx="3034680" cy="4536504"/>
          </a:xfrm>
        </p:spPr>
        <p:txBody>
          <a:bodyPr>
            <a:normAutofit/>
          </a:bodyPr>
          <a:lstStyle/>
          <a:p>
            <a:r>
              <a:rPr lang="fi-FI" sz="2300" b="0" dirty="0" smtClean="0">
                <a:latin typeface="+mj-lt"/>
                <a:ea typeface="Times New Roman"/>
              </a:rPr>
              <a:t>	</a:t>
            </a:r>
            <a:endParaRPr lang="fi-FI" sz="2800" dirty="0" smtClean="0">
              <a:latin typeface="+mj-lt"/>
              <a:ea typeface="Times New Roman"/>
            </a:endParaRPr>
          </a:p>
        </p:txBody>
      </p:sp>
      <p:sp>
        <p:nvSpPr>
          <p:cNvPr id="4" name="Title 3"/>
          <p:cNvSpPr>
            <a:spLocks noGrp="1"/>
          </p:cNvSpPr>
          <p:nvPr>
            <p:ph type="title"/>
          </p:nvPr>
        </p:nvSpPr>
        <p:spPr>
          <a:xfrm>
            <a:off x="107504" y="1322635"/>
            <a:ext cx="5904656" cy="577301"/>
          </a:xfrm>
        </p:spPr>
        <p:txBody>
          <a:bodyPr>
            <a:normAutofit fontScale="90000"/>
          </a:bodyPr>
          <a:lstStyle/>
          <a:p>
            <a:r>
              <a:rPr lang="fi-FI" sz="2000" dirty="0" smtClean="0">
                <a:solidFill>
                  <a:srgbClr val="FF0000"/>
                </a:solidFill>
                <a:effectLst>
                  <a:outerShdw blurRad="38100" dist="38100" dir="2700000" algn="tl">
                    <a:srgbClr val="000000">
                      <a:alpha val="43137"/>
                    </a:srgbClr>
                  </a:outerShdw>
                </a:effectLst>
              </a:rPr>
              <a:t>Hätätilanne? </a:t>
            </a:r>
            <a:br>
              <a:rPr lang="fi-FI" sz="2000" dirty="0" smtClean="0">
                <a:solidFill>
                  <a:srgbClr val="FF0000"/>
                </a:solidFill>
                <a:effectLst>
                  <a:outerShdw blurRad="38100" dist="38100" dir="2700000" algn="tl">
                    <a:srgbClr val="000000">
                      <a:alpha val="43137"/>
                    </a:srgbClr>
                  </a:outerShdw>
                </a:effectLst>
              </a:rPr>
            </a:br>
            <a:r>
              <a:rPr lang="fi-FI" sz="2000" dirty="0" smtClean="0">
                <a:solidFill>
                  <a:srgbClr val="FF0000"/>
                </a:solidFill>
                <a:effectLst>
                  <a:outerShdw blurRad="38100" dist="38100" dir="2700000" algn="tl">
                    <a:srgbClr val="000000">
                      <a:alpha val="43137"/>
                    </a:srgbClr>
                  </a:outerShdw>
                </a:effectLst>
              </a:rPr>
              <a:t>Soita 112 ja vastaa kysymyksiin.</a:t>
            </a:r>
            <a:endParaRPr lang="fi-FI" sz="2000" dirty="0">
              <a:solidFill>
                <a:srgbClr val="FF0000"/>
              </a:solidFill>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251520" y="1988840"/>
            <a:ext cx="4906888" cy="4669726"/>
          </a:xfrm>
        </p:spPr>
        <p:txBody>
          <a:bodyPr>
            <a:normAutofit fontScale="77500" lnSpcReduction="20000"/>
          </a:bodyPr>
          <a:lstStyle/>
          <a:p>
            <a:pPr>
              <a:lnSpc>
                <a:spcPct val="150000"/>
              </a:lnSpc>
              <a:spcAft>
                <a:spcPts val="1000"/>
              </a:spcAft>
            </a:pPr>
            <a:r>
              <a:rPr lang="fi-FI" sz="2300" u="sng" dirty="0" smtClean="0">
                <a:solidFill>
                  <a:srgbClr val="FF0000"/>
                </a:solidFill>
                <a:effectLst>
                  <a:outerShdw blurRad="38100" dist="38100" dir="2700000" algn="tl">
                    <a:srgbClr val="000000">
                      <a:alpha val="43137"/>
                    </a:srgbClr>
                  </a:outerShdw>
                </a:effectLst>
                <a:latin typeface="+mj-lt"/>
                <a:ea typeface="Calibri"/>
                <a:cs typeface="Times New Roman" pitchFamily="18" charset="0"/>
              </a:rPr>
              <a:t>HARJOITUS</a:t>
            </a:r>
            <a:r>
              <a:rPr lang="fi-FI" sz="2300" dirty="0" smtClean="0">
                <a:solidFill>
                  <a:srgbClr val="FF0000"/>
                </a:solidFill>
                <a:effectLst>
                  <a:outerShdw blurRad="38100" dist="38100" dir="2700000" algn="tl">
                    <a:srgbClr val="000000">
                      <a:alpha val="43137"/>
                    </a:srgbClr>
                  </a:outerShdw>
                </a:effectLst>
                <a:latin typeface="+mj-lt"/>
                <a:ea typeface="Calibri"/>
                <a:cs typeface="Times New Roman" pitchFamily="18" charset="0"/>
              </a:rPr>
              <a:t>: </a:t>
            </a:r>
          </a:p>
          <a:p>
            <a:pPr>
              <a:lnSpc>
                <a:spcPct val="150000"/>
              </a:lnSpc>
              <a:spcAft>
                <a:spcPts val="1000"/>
              </a:spcAft>
            </a:pPr>
            <a:r>
              <a:rPr lang="fi-FI" sz="1600" dirty="0" smtClean="0">
                <a:latin typeface="+mj-lt"/>
                <a:ea typeface="Calibri"/>
                <a:cs typeface="Times New Roman" pitchFamily="18" charset="0"/>
              </a:rPr>
              <a:t>1. Naapureiden roskakatos palaa</a:t>
            </a:r>
            <a:r>
              <a:rPr lang="fi-FI" sz="1600" dirty="0">
                <a:latin typeface="+mj-lt"/>
                <a:ea typeface="Calibri"/>
                <a:cs typeface="Times New Roman" pitchFamily="18" charset="0"/>
              </a:rPr>
              <a:t>.</a:t>
            </a:r>
            <a:endParaRPr lang="fi-FI" sz="1600" dirty="0">
              <a:latin typeface="+mj-lt"/>
              <a:ea typeface="Times New Roman"/>
              <a:cs typeface="Times New Roman" pitchFamily="18" charset="0"/>
            </a:endParaRPr>
          </a:p>
          <a:p>
            <a:pPr>
              <a:lnSpc>
                <a:spcPct val="150000"/>
              </a:lnSpc>
              <a:spcAft>
                <a:spcPts val="1000"/>
              </a:spcAft>
            </a:pPr>
            <a:r>
              <a:rPr lang="fi-FI" sz="1600" dirty="0" smtClean="0">
                <a:latin typeface="+mj-lt"/>
                <a:ea typeface="Calibri"/>
                <a:cs typeface="Times New Roman" pitchFamily="18" charset="0"/>
              </a:rPr>
              <a:t>2. Mummo </a:t>
            </a:r>
            <a:r>
              <a:rPr lang="fi-FI" sz="1600" dirty="0">
                <a:latin typeface="+mj-lt"/>
                <a:ea typeface="Calibri"/>
                <a:cs typeface="Times New Roman" pitchFamily="18" charset="0"/>
              </a:rPr>
              <a:t>kaatui maahan yhtäkkiä eikä puhu enää</a:t>
            </a:r>
            <a:r>
              <a:rPr lang="fi-FI" sz="1600" dirty="0" smtClean="0">
                <a:latin typeface="+mj-lt"/>
                <a:ea typeface="Calibri"/>
                <a:cs typeface="Times New Roman" pitchFamily="18" charset="0"/>
              </a:rPr>
              <a:t>.</a:t>
            </a:r>
            <a:endParaRPr lang="fi-FI" sz="1600" u="sng" dirty="0" smtClean="0">
              <a:latin typeface="+mj-lt"/>
              <a:ea typeface="Times New Roman"/>
              <a:cs typeface="Times New Roman" pitchFamily="18" charset="0"/>
            </a:endParaRPr>
          </a:p>
          <a:p>
            <a:pPr>
              <a:lnSpc>
                <a:spcPct val="150000"/>
              </a:lnSpc>
              <a:spcAft>
                <a:spcPts val="1000"/>
              </a:spcAft>
            </a:pPr>
            <a:r>
              <a:rPr lang="fi-FI" sz="1600" u="sng" dirty="0" smtClean="0">
                <a:solidFill>
                  <a:srgbClr val="FF0000"/>
                </a:solidFill>
                <a:latin typeface="+mj-lt"/>
                <a:ea typeface="Times New Roman"/>
                <a:cs typeface="Times New Roman" pitchFamily="18" charset="0"/>
              </a:rPr>
              <a:t>AIKUINEN</a:t>
            </a:r>
            <a:r>
              <a:rPr lang="fi-FI" sz="1600" dirty="0" smtClean="0">
                <a:latin typeface="+mj-lt"/>
                <a:ea typeface="Times New Roman"/>
                <a:cs typeface="Times New Roman" pitchFamily="18" charset="0"/>
              </a:rPr>
              <a:t>		</a:t>
            </a:r>
            <a:r>
              <a:rPr lang="fi-FI" sz="1600" dirty="0">
                <a:latin typeface="+mj-lt"/>
                <a:ea typeface="Times New Roman"/>
                <a:cs typeface="Times New Roman" pitchFamily="18" charset="0"/>
              </a:rPr>
              <a:t> </a:t>
            </a:r>
            <a:r>
              <a:rPr lang="fi-FI" sz="1600" dirty="0" smtClean="0">
                <a:latin typeface="+mj-lt"/>
                <a:ea typeface="Times New Roman"/>
                <a:cs typeface="Times New Roman" pitchFamily="18" charset="0"/>
              </a:rPr>
              <a:t>          </a:t>
            </a:r>
            <a:r>
              <a:rPr lang="fi-FI" sz="1600" u="sng" dirty="0" smtClean="0">
                <a:solidFill>
                  <a:srgbClr val="FF0000"/>
                </a:solidFill>
                <a:latin typeface="+mj-lt"/>
                <a:ea typeface="Times New Roman"/>
                <a:cs typeface="Times New Roman" pitchFamily="18" charset="0"/>
              </a:rPr>
              <a:t>OPPILAS</a:t>
            </a:r>
          </a:p>
          <a:p>
            <a:pPr>
              <a:lnSpc>
                <a:spcPct val="150000"/>
              </a:lnSpc>
              <a:spcAft>
                <a:spcPts val="1000"/>
              </a:spcAft>
            </a:pPr>
            <a:r>
              <a:rPr lang="fi-FI" sz="1600" dirty="0" smtClean="0">
                <a:solidFill>
                  <a:srgbClr val="FF0000"/>
                </a:solidFill>
                <a:latin typeface="+mj-lt"/>
                <a:ea typeface="Times New Roman"/>
                <a:cs typeface="Times New Roman" pitchFamily="18" charset="0"/>
              </a:rPr>
              <a:t>1. </a:t>
            </a:r>
            <a:r>
              <a:rPr lang="fi-FI" sz="1600" dirty="0" smtClean="0">
                <a:latin typeface="+mj-lt"/>
                <a:ea typeface="Times New Roman"/>
                <a:cs typeface="Times New Roman" pitchFamily="18" charset="0"/>
              </a:rPr>
              <a:t>Hätäkeskus.	           </a:t>
            </a:r>
            <a:r>
              <a:rPr lang="fi-FI" sz="1600" dirty="0" smtClean="0">
                <a:solidFill>
                  <a:srgbClr val="FF0000"/>
                </a:solidFill>
                <a:latin typeface="+mj-lt"/>
                <a:ea typeface="Times New Roman"/>
                <a:cs typeface="Times New Roman" pitchFamily="18" charset="0"/>
              </a:rPr>
              <a:t>2. </a:t>
            </a:r>
            <a:r>
              <a:rPr lang="fi-FI" sz="1600" dirty="0" smtClean="0">
                <a:latin typeface="+mj-lt"/>
                <a:ea typeface="Times New Roman"/>
                <a:cs typeface="Times New Roman" pitchFamily="18" charset="0"/>
              </a:rPr>
              <a:t>Lotta täällä moi.</a:t>
            </a:r>
          </a:p>
          <a:p>
            <a:pPr>
              <a:lnSpc>
                <a:spcPct val="150000"/>
              </a:lnSpc>
              <a:spcAft>
                <a:spcPts val="1000"/>
              </a:spcAft>
            </a:pPr>
            <a:r>
              <a:rPr lang="fi-FI" sz="1600" dirty="0" smtClean="0">
                <a:solidFill>
                  <a:srgbClr val="FF0000"/>
                </a:solidFill>
                <a:latin typeface="+mj-lt"/>
                <a:ea typeface="Times New Roman"/>
                <a:cs typeface="Times New Roman" pitchFamily="18" charset="0"/>
              </a:rPr>
              <a:t>3. </a:t>
            </a:r>
            <a:r>
              <a:rPr lang="fi-FI" sz="1600" dirty="0" smtClean="0">
                <a:latin typeface="+mj-lt"/>
                <a:ea typeface="Times New Roman"/>
                <a:cs typeface="Times New Roman" pitchFamily="18" charset="0"/>
              </a:rPr>
              <a:t>Mikä hätänä? 	´          </a:t>
            </a:r>
            <a:r>
              <a:rPr lang="fi-FI" sz="1600" dirty="0" smtClean="0">
                <a:solidFill>
                  <a:srgbClr val="FF0000"/>
                </a:solidFill>
                <a:latin typeface="+mj-lt"/>
                <a:ea typeface="Times New Roman"/>
                <a:cs typeface="Times New Roman" pitchFamily="18" charset="0"/>
              </a:rPr>
              <a:t>4</a:t>
            </a:r>
            <a:r>
              <a:rPr lang="fi-FI" sz="1600" dirty="0">
                <a:solidFill>
                  <a:srgbClr val="FF0000"/>
                </a:solidFill>
                <a:latin typeface="+mj-lt"/>
                <a:ea typeface="Times New Roman"/>
                <a:cs typeface="Times New Roman" pitchFamily="18" charset="0"/>
              </a:rPr>
              <a:t>. </a:t>
            </a:r>
            <a:r>
              <a:rPr lang="fi-FI" sz="1600" dirty="0" smtClean="0">
                <a:latin typeface="+mj-lt"/>
                <a:ea typeface="Times New Roman"/>
                <a:cs typeface="Times New Roman" pitchFamily="18" charset="0"/>
              </a:rPr>
              <a:t>Naapurin </a:t>
            </a:r>
            <a:r>
              <a:rPr lang="fi-FI" sz="1600" dirty="0">
                <a:latin typeface="+mj-lt"/>
                <a:ea typeface="Times New Roman"/>
                <a:cs typeface="Times New Roman" pitchFamily="18" charset="0"/>
              </a:rPr>
              <a:t>roskakatos       </a:t>
            </a:r>
            <a:r>
              <a:rPr lang="fi-FI" sz="1600" dirty="0" smtClean="0">
                <a:latin typeface="+mj-lt"/>
                <a:ea typeface="Times New Roman"/>
                <a:cs typeface="Times New Roman" pitchFamily="18" charset="0"/>
              </a:rPr>
              <a:t>        Miksi </a:t>
            </a:r>
            <a:r>
              <a:rPr lang="fi-FI" sz="1600" dirty="0">
                <a:latin typeface="+mj-lt"/>
                <a:ea typeface="Times New Roman"/>
                <a:cs typeface="Times New Roman" pitchFamily="18" charset="0"/>
              </a:rPr>
              <a:t>soitat?</a:t>
            </a:r>
            <a:r>
              <a:rPr lang="fi-FI" sz="1600" dirty="0" smtClean="0">
                <a:latin typeface="+mj-lt"/>
                <a:ea typeface="Times New Roman"/>
                <a:cs typeface="Times New Roman" pitchFamily="18" charset="0"/>
              </a:rPr>
              <a:t>	</a:t>
            </a:r>
            <a:r>
              <a:rPr lang="fi-FI" sz="1600" dirty="0">
                <a:latin typeface="+mj-lt"/>
                <a:ea typeface="Times New Roman"/>
                <a:cs typeface="Times New Roman" pitchFamily="18" charset="0"/>
              </a:rPr>
              <a:t> </a:t>
            </a:r>
            <a:r>
              <a:rPr lang="fi-FI" sz="1600" dirty="0" smtClean="0">
                <a:latin typeface="+mj-lt"/>
                <a:ea typeface="Times New Roman"/>
                <a:cs typeface="Times New Roman" pitchFamily="18" charset="0"/>
              </a:rPr>
              <a:t>              palaa.                                   </a:t>
            </a:r>
          </a:p>
          <a:p>
            <a:pPr>
              <a:lnSpc>
                <a:spcPct val="150000"/>
              </a:lnSpc>
              <a:spcAft>
                <a:spcPts val="1000"/>
              </a:spcAft>
            </a:pPr>
            <a:r>
              <a:rPr lang="fi-FI" sz="1600" dirty="0" smtClean="0">
                <a:solidFill>
                  <a:srgbClr val="FF0000"/>
                </a:solidFill>
                <a:latin typeface="+mj-lt"/>
                <a:ea typeface="Times New Roman"/>
                <a:cs typeface="Times New Roman" pitchFamily="18" charset="0"/>
              </a:rPr>
              <a:t>5. </a:t>
            </a:r>
            <a:r>
              <a:rPr lang="fi-FI" sz="1600" dirty="0" smtClean="0">
                <a:latin typeface="+mj-lt"/>
                <a:ea typeface="Times New Roman"/>
                <a:cs typeface="Times New Roman" pitchFamily="18" charset="0"/>
              </a:rPr>
              <a:t>Missä olet? Osoite?            </a:t>
            </a:r>
            <a:r>
              <a:rPr lang="fi-FI" sz="1600" dirty="0" smtClean="0">
                <a:solidFill>
                  <a:srgbClr val="FF0000"/>
                </a:solidFill>
                <a:latin typeface="+mj-lt"/>
                <a:ea typeface="Times New Roman"/>
                <a:cs typeface="Times New Roman" pitchFamily="18" charset="0"/>
              </a:rPr>
              <a:t>6. </a:t>
            </a:r>
            <a:r>
              <a:rPr lang="fi-FI" sz="1600" dirty="0" smtClean="0">
                <a:latin typeface="+mj-lt"/>
                <a:ea typeface="Times New Roman"/>
                <a:cs typeface="Times New Roman" pitchFamily="18" charset="0"/>
              </a:rPr>
              <a:t>Mikkelissä,  	             Kotikunta? 	                 osoite...</a:t>
            </a:r>
          </a:p>
          <a:p>
            <a:pPr>
              <a:lnSpc>
                <a:spcPct val="150000"/>
              </a:lnSpc>
              <a:spcAft>
                <a:spcPts val="1000"/>
              </a:spcAft>
            </a:pPr>
            <a:r>
              <a:rPr lang="fi-FI" sz="1600" dirty="0" smtClean="0">
                <a:solidFill>
                  <a:srgbClr val="FF0000"/>
                </a:solidFill>
                <a:latin typeface="+mj-lt"/>
                <a:ea typeface="Times New Roman"/>
                <a:cs typeface="Times New Roman" pitchFamily="18" charset="0"/>
              </a:rPr>
              <a:t>7. </a:t>
            </a:r>
            <a:r>
              <a:rPr lang="fi-FI" sz="1600" dirty="0" smtClean="0">
                <a:latin typeface="+mj-lt"/>
                <a:ea typeface="Times New Roman"/>
                <a:cs typeface="Times New Roman" pitchFamily="18" charset="0"/>
              </a:rPr>
              <a:t>Kiitos soitosta, </a:t>
            </a:r>
          </a:p>
          <a:p>
            <a:pPr>
              <a:lnSpc>
                <a:spcPct val="150000"/>
              </a:lnSpc>
              <a:spcAft>
                <a:spcPts val="1000"/>
              </a:spcAft>
            </a:pPr>
            <a:r>
              <a:rPr lang="fi-FI" sz="1600" dirty="0" smtClean="0">
                <a:latin typeface="+mj-lt"/>
                <a:ea typeface="Times New Roman"/>
                <a:cs typeface="Times New Roman" pitchFamily="18" charset="0"/>
              </a:rPr>
              <a:t>    olit todella reipas!</a:t>
            </a:r>
            <a:r>
              <a:rPr lang="fi-FI" sz="1600" dirty="0">
                <a:latin typeface="Times New Roman" pitchFamily="18" charset="0"/>
                <a:ea typeface="Times New Roman"/>
                <a:cs typeface="Times New Roman" pitchFamily="18" charset="0"/>
              </a:rPr>
              <a:t>	</a:t>
            </a:r>
          </a:p>
          <a:p>
            <a:pPr marL="457200">
              <a:spcAft>
                <a:spcPts val="1000"/>
              </a:spcAft>
            </a:pPr>
            <a:endParaRPr lang="fi-FI" dirty="0"/>
          </a:p>
          <a:p>
            <a:endParaRPr lang="fi-FI" dirty="0"/>
          </a:p>
        </p:txBody>
      </p:sp>
      <p:cxnSp>
        <p:nvCxnSpPr>
          <p:cNvPr id="6" name="Straight Connector 5"/>
          <p:cNvCxnSpPr/>
          <p:nvPr/>
        </p:nvCxnSpPr>
        <p:spPr>
          <a:xfrm>
            <a:off x="2411760" y="3363094"/>
            <a:ext cx="0" cy="3295472"/>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Table 7"/>
          <p:cNvGraphicFramePr>
            <a:graphicFrameLocks noGrp="1"/>
          </p:cNvGraphicFramePr>
          <p:nvPr>
            <p:extLst>
              <p:ext uri="{D42A27DB-BD31-4B8C-83A1-F6EECF244321}">
                <p14:modId xmlns:p14="http://schemas.microsoft.com/office/powerpoint/2010/main" val="2022372686"/>
              </p:ext>
            </p:extLst>
          </p:nvPr>
        </p:nvGraphicFramePr>
        <p:xfrm>
          <a:off x="4966593" y="1379405"/>
          <a:ext cx="3647728" cy="3931920"/>
        </p:xfrm>
        <a:graphic>
          <a:graphicData uri="http://schemas.openxmlformats.org/drawingml/2006/table">
            <a:tbl>
              <a:tblPr firstRow="1" bandRow="1">
                <a:tableStyleId>{5C22544A-7EE6-4342-B048-85BDC9FD1C3A}</a:tableStyleId>
              </a:tblPr>
              <a:tblGrid>
                <a:gridCol w="3647728"/>
              </a:tblGrid>
              <a:tr h="3168352">
                <a:tc>
                  <a:txBody>
                    <a:bodyPr/>
                    <a:lstStyle/>
                    <a:p>
                      <a:r>
                        <a:rPr lang="fi-FI" u="sng" baseline="0" dirty="0" smtClean="0">
                          <a:solidFill>
                            <a:schemeClr val="tx1">
                              <a:lumMod val="95000"/>
                              <a:lumOff val="5000"/>
                            </a:schemeClr>
                          </a:solidFill>
                          <a:latin typeface="+mj-lt"/>
                        </a:rPr>
                        <a:t>VIDEO:</a:t>
                      </a:r>
                    </a:p>
                    <a:p>
                      <a:r>
                        <a:rPr lang="fi-FI" u="sng" baseline="0" dirty="0" smtClean="0">
                          <a:solidFill>
                            <a:schemeClr val="tx1">
                              <a:lumMod val="95000"/>
                              <a:lumOff val="5000"/>
                            </a:schemeClr>
                          </a:solidFill>
                          <a:latin typeface="+mj-lt"/>
                        </a:rPr>
                        <a:t>KÄYTÄ OIKEIN HÄTÄNUMEROA 112, OSA 2</a:t>
                      </a:r>
                    </a:p>
                    <a:p>
                      <a:endParaRPr lang="fi-FI" baseline="0" dirty="0" smtClean="0">
                        <a:solidFill>
                          <a:schemeClr val="bg1"/>
                        </a:solidFill>
                        <a:latin typeface="+mj-lt"/>
                      </a:endParaRPr>
                    </a:p>
                    <a:p>
                      <a:r>
                        <a:rPr lang="fi-FI" dirty="0" smtClean="0">
                          <a:latin typeface="+mj-lt"/>
                        </a:rPr>
                        <a:t>https://www.youtube.com/watch?v=qqnfnVN2IEs&amp;index=2&amp;list=PLimTgUOBPIjjMC8NOHvq0_ZQE2RvNFAm8</a:t>
                      </a:r>
                    </a:p>
                    <a:p>
                      <a:endParaRPr lang="fi-FI" baseline="0" dirty="0" smtClean="0">
                        <a:latin typeface="+mj-lt"/>
                      </a:endParaRPr>
                    </a:p>
                    <a:p>
                      <a:r>
                        <a:rPr lang="fi-FI" baseline="0" dirty="0" smtClean="0">
                          <a:latin typeface="+mj-lt"/>
                        </a:rPr>
                        <a:t>       </a:t>
                      </a:r>
                      <a:r>
                        <a:rPr lang="fi-FI" baseline="0" dirty="0" smtClean="0">
                          <a:solidFill>
                            <a:schemeClr val="tx1">
                              <a:lumMod val="95000"/>
                              <a:lumOff val="5000"/>
                            </a:schemeClr>
                          </a:solidFill>
                          <a:latin typeface="+mj-lt"/>
                        </a:rPr>
                        <a:t>T</a:t>
                      </a:r>
                      <a:r>
                        <a:rPr lang="fi-FI" dirty="0" smtClean="0">
                          <a:solidFill>
                            <a:schemeClr val="tx1">
                              <a:lumMod val="95000"/>
                              <a:lumOff val="5000"/>
                            </a:schemeClr>
                          </a:solidFill>
                          <a:latin typeface="+mj-lt"/>
                        </a:rPr>
                        <a:t>ilanteessa olisi</a:t>
                      </a:r>
                      <a:r>
                        <a:rPr lang="fi-FI" baseline="0" dirty="0" smtClean="0">
                          <a:solidFill>
                            <a:schemeClr val="tx1">
                              <a:lumMod val="95000"/>
                              <a:lumOff val="5000"/>
                            </a:schemeClr>
                          </a:solidFill>
                          <a:latin typeface="+mj-lt"/>
                        </a:rPr>
                        <a:t> pitänyt soittaa 112, jotta mummo olisi saanut apua nopeasti.</a:t>
                      </a:r>
                      <a:endParaRPr lang="fi-FI" dirty="0" smtClean="0">
                        <a:solidFill>
                          <a:schemeClr val="tx1">
                            <a:lumMod val="95000"/>
                            <a:lumOff val="5000"/>
                          </a:schemeClr>
                        </a:solidFill>
                        <a:latin typeface="+mj-lt"/>
                      </a:endParaRPr>
                    </a:p>
                    <a:p>
                      <a:endParaRPr lang="fi-FI" dirty="0"/>
                    </a:p>
                  </a:txBody>
                  <a:tcPr>
                    <a:solidFill>
                      <a:schemeClr val="accent3">
                        <a:lumMod val="60000"/>
                        <a:lumOff val="40000"/>
                      </a:schemeClr>
                    </a:solidFill>
                  </a:tcPr>
                </a:tc>
              </a:tr>
            </a:tbl>
          </a:graphicData>
        </a:graphic>
      </p:graphicFrame>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47669" y="4797152"/>
            <a:ext cx="1267761" cy="2060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Nuoli oikealle 8"/>
          <p:cNvSpPr/>
          <p:nvPr/>
        </p:nvSpPr>
        <p:spPr>
          <a:xfrm>
            <a:off x="5031815" y="3937749"/>
            <a:ext cx="504056" cy="14401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tx1"/>
              </a:solidFill>
            </a:endParaRPr>
          </a:p>
        </p:txBody>
      </p:sp>
      <p:pic>
        <p:nvPicPr>
          <p:cNvPr id="10" name="Kuva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31574" y="6088432"/>
            <a:ext cx="1790865" cy="659038"/>
          </a:xfrm>
          <a:prstGeom prst="rect">
            <a:avLst/>
          </a:prstGeom>
        </p:spPr>
      </p:pic>
      <p:sp>
        <p:nvSpPr>
          <p:cNvPr id="7" name="Tekstiruutu 6"/>
          <p:cNvSpPr txBox="1"/>
          <p:nvPr/>
        </p:nvSpPr>
        <p:spPr>
          <a:xfrm flipH="1">
            <a:off x="107504" y="86123"/>
            <a:ext cx="7998585" cy="1093495"/>
          </a:xfrm>
          <a:prstGeom prst="rect">
            <a:avLst/>
          </a:prstGeom>
          <a:noFill/>
        </p:spPr>
        <p:txBody>
          <a:bodyPr wrap="square" rtlCol="0">
            <a:spAutoFit/>
          </a:bodyPr>
          <a:lstStyle/>
          <a:p>
            <a:r>
              <a:rPr lang="fi-FI" sz="3200" dirty="0" smtClean="0">
                <a:solidFill>
                  <a:schemeClr val="tx2"/>
                </a:solidFill>
                <a:latin typeface="+mj-lt"/>
              </a:rPr>
              <a:t>2. HÄTÄILMOITUKSEN TEKEMINEN</a:t>
            </a:r>
            <a:endParaRPr lang="fi-FI" sz="3200" dirty="0">
              <a:solidFill>
                <a:schemeClr val="tx2"/>
              </a:solidFill>
              <a:latin typeface="+mj-lt"/>
            </a:endParaRPr>
          </a:p>
        </p:txBody>
      </p:sp>
    </p:spTree>
    <p:extLst>
      <p:ext uri="{BB962C8B-B14F-4D97-AF65-F5344CB8AC3E}">
        <p14:creationId xmlns:p14="http://schemas.microsoft.com/office/powerpoint/2010/main" val="3138841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 calcmode="lin" valueType="num">
                                      <p:cBhvr additive="base">
                                        <p:cTn id="4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down)">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yöristetty suorakulmio 2"/>
          <p:cNvSpPr/>
          <p:nvPr/>
        </p:nvSpPr>
        <p:spPr>
          <a:xfrm>
            <a:off x="457200" y="1562102"/>
            <a:ext cx="3826768" cy="5180750"/>
          </a:xfrm>
          <a:prstGeom prst="roundRect">
            <a:avLst/>
          </a:prstGeom>
          <a:solidFill>
            <a:schemeClr val="accent5">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i-FI"/>
          </a:p>
        </p:txBody>
      </p:sp>
      <p:sp>
        <p:nvSpPr>
          <p:cNvPr id="2" name="Title 1"/>
          <p:cNvSpPr>
            <a:spLocks noGrp="1"/>
          </p:cNvSpPr>
          <p:nvPr>
            <p:ph type="title"/>
          </p:nvPr>
        </p:nvSpPr>
        <p:spPr>
          <a:xfrm>
            <a:off x="457200" y="152718"/>
            <a:ext cx="5791200" cy="1371600"/>
          </a:xfrm>
        </p:spPr>
        <p:txBody>
          <a:bodyPr>
            <a:normAutofit fontScale="90000"/>
          </a:bodyPr>
          <a:lstStyle/>
          <a:p>
            <a:r>
              <a:rPr lang="fi-FI" dirty="0" smtClean="0">
                <a:effectLst>
                  <a:outerShdw blurRad="38100" dist="38100" dir="2700000" algn="tl">
                    <a:srgbClr val="000000">
                      <a:alpha val="43137"/>
                    </a:srgbClr>
                  </a:outerShdw>
                </a:effectLst>
              </a:rPr>
              <a:t>3.TAPATURMIEN </a:t>
            </a:r>
            <a:br>
              <a:rPr lang="fi-FI" dirty="0" smtClean="0">
                <a:effectLst>
                  <a:outerShdw blurRad="38100" dist="38100" dir="2700000" algn="tl">
                    <a:srgbClr val="000000">
                      <a:alpha val="43137"/>
                    </a:srgbClr>
                  </a:outerShdw>
                </a:effectLst>
              </a:rPr>
            </a:br>
            <a:r>
              <a:rPr lang="fi-FI" dirty="0" smtClean="0">
                <a:effectLst>
                  <a:outerShdw blurRad="38100" dist="38100" dir="2700000" algn="tl">
                    <a:srgbClr val="000000">
                      <a:alpha val="43137"/>
                    </a:srgbClr>
                  </a:outerShdw>
                </a:effectLst>
              </a:rPr>
              <a:t>EHKÄISY </a:t>
            </a:r>
            <a:br>
              <a:rPr lang="fi-FI" dirty="0" smtClean="0">
                <a:effectLst>
                  <a:outerShdw blurRad="38100" dist="38100" dir="2700000" algn="tl">
                    <a:srgbClr val="000000">
                      <a:alpha val="43137"/>
                    </a:srgbClr>
                  </a:outerShdw>
                </a:effectLst>
              </a:rPr>
            </a:br>
            <a:endParaRPr lang="fi-FI" sz="2700" dirty="0">
              <a:effectLst>
                <a:outerShdw blurRad="38100" dist="38100" dir="2700000" algn="tl">
                  <a:srgbClr val="000000">
                    <a:alpha val="43137"/>
                  </a:srgbClr>
                </a:outerShdw>
              </a:effectLst>
            </a:endParaRPr>
          </a:p>
        </p:txBody>
      </p:sp>
      <p:sp>
        <p:nvSpPr>
          <p:cNvPr id="6" name="Text Placeholder 5"/>
          <p:cNvSpPr>
            <a:spLocks noGrp="1"/>
          </p:cNvSpPr>
          <p:nvPr>
            <p:ph type="body" idx="1"/>
          </p:nvPr>
        </p:nvSpPr>
        <p:spPr>
          <a:xfrm>
            <a:off x="1706880" y="1628819"/>
            <a:ext cx="3291840" cy="639762"/>
          </a:xfrm>
        </p:spPr>
        <p:txBody>
          <a:bodyPr/>
          <a:lstStyle/>
          <a:p>
            <a:r>
              <a:rPr lang="fi-FI" u="sng" dirty="0" smtClean="0">
                <a:solidFill>
                  <a:srgbClr val="FF0000"/>
                </a:solidFill>
                <a:effectLst>
                  <a:outerShdw blurRad="38100" dist="38100" dir="2700000" algn="tl">
                    <a:srgbClr val="000000">
                      <a:alpha val="43137"/>
                    </a:srgbClr>
                  </a:outerShdw>
                </a:effectLst>
              </a:rPr>
              <a:t>TARINA</a:t>
            </a:r>
            <a:endParaRPr lang="fi-FI" u="sng" dirty="0">
              <a:solidFill>
                <a:srgbClr val="FF0000"/>
              </a:solidFill>
              <a:effectLst>
                <a:outerShdw blurRad="38100" dist="38100" dir="2700000" algn="tl">
                  <a:srgbClr val="000000">
                    <a:alpha val="43137"/>
                  </a:srgbClr>
                </a:outerShdw>
              </a:effectLst>
            </a:endParaRPr>
          </a:p>
        </p:txBody>
      </p:sp>
      <p:sp>
        <p:nvSpPr>
          <p:cNvPr id="4" name="Content Placeholder 3"/>
          <p:cNvSpPr>
            <a:spLocks noGrp="1"/>
          </p:cNvSpPr>
          <p:nvPr>
            <p:ph sz="half" idx="2"/>
          </p:nvPr>
        </p:nvSpPr>
        <p:spPr>
          <a:xfrm>
            <a:off x="910968" y="2132856"/>
            <a:ext cx="3291840" cy="4320480"/>
          </a:xfrm>
          <a:solidFill>
            <a:srgbClr val="FFFF00">
              <a:alpha val="0"/>
            </a:srgbClr>
          </a:solidFill>
        </p:spPr>
        <p:txBody>
          <a:bodyPr>
            <a:noAutofit/>
          </a:bodyPr>
          <a:lstStyle/>
          <a:p>
            <a:pPr>
              <a:lnSpc>
                <a:spcPct val="170000"/>
              </a:lnSpc>
            </a:pPr>
            <a:r>
              <a:rPr lang="fi-FI" sz="1400" dirty="0" smtClean="0">
                <a:latin typeface="+mj-lt"/>
              </a:rPr>
              <a:t>”Salla </a:t>
            </a:r>
            <a:r>
              <a:rPr lang="fi-FI" sz="1400" dirty="0">
                <a:latin typeface="+mj-lt"/>
              </a:rPr>
              <a:t>haluaa askarrella mummolleen samanlaisen äitienpäiväkortin </a:t>
            </a:r>
            <a:r>
              <a:rPr lang="fi-FI" sz="1400" dirty="0" smtClean="0">
                <a:latin typeface="+mj-lt"/>
              </a:rPr>
              <a:t>kuin koulussa. </a:t>
            </a:r>
            <a:r>
              <a:rPr lang="fi-FI" sz="1400" dirty="0">
                <a:latin typeface="+mj-lt"/>
              </a:rPr>
              <a:t>Pahvit ja liidut sijaitsevat kaapin </a:t>
            </a:r>
            <a:r>
              <a:rPr lang="fi-FI" sz="1400" dirty="0" smtClean="0">
                <a:latin typeface="+mj-lt"/>
              </a:rPr>
              <a:t>ylähyllyllä, </a:t>
            </a:r>
            <a:r>
              <a:rPr lang="fi-FI" sz="1400" dirty="0">
                <a:latin typeface="+mj-lt"/>
              </a:rPr>
              <a:t>joten Salla ottaa viereisen tuolin tietokonepöydän edestä. Seuraavaksi hän hakee sakset ja </a:t>
            </a:r>
            <a:r>
              <a:rPr lang="fi-FI" sz="1400" dirty="0" smtClean="0">
                <a:latin typeface="+mj-lt"/>
              </a:rPr>
              <a:t>innostuksissa </a:t>
            </a:r>
            <a:r>
              <a:rPr lang="fi-FI" sz="1400" dirty="0">
                <a:latin typeface="+mj-lt"/>
              </a:rPr>
              <a:t>juoksee pöydän </a:t>
            </a:r>
            <a:r>
              <a:rPr lang="fi-FI" sz="1400" dirty="0" smtClean="0">
                <a:latin typeface="+mj-lt"/>
              </a:rPr>
              <a:t>luo, </a:t>
            </a:r>
            <a:r>
              <a:rPr lang="fi-FI" sz="1400" dirty="0">
                <a:latin typeface="+mj-lt"/>
              </a:rPr>
              <a:t>jolloin kompastuu maton reunaan ja kaatuu maahan</a:t>
            </a:r>
            <a:r>
              <a:rPr lang="fi-FI" sz="1400" dirty="0" smtClean="0">
                <a:latin typeface="+mj-lt"/>
              </a:rPr>
              <a:t>.”</a:t>
            </a:r>
            <a:endParaRPr lang="fi-FI" sz="1400" dirty="0">
              <a:latin typeface="+mj-lt"/>
            </a:endParaRPr>
          </a:p>
        </p:txBody>
      </p:sp>
      <p:sp>
        <p:nvSpPr>
          <p:cNvPr id="7" name="Text Placeholder 6"/>
          <p:cNvSpPr>
            <a:spLocks noGrp="1"/>
          </p:cNvSpPr>
          <p:nvPr>
            <p:ph type="body" sz="quarter" idx="3"/>
          </p:nvPr>
        </p:nvSpPr>
        <p:spPr>
          <a:xfrm>
            <a:off x="4998720" y="996672"/>
            <a:ext cx="3291840" cy="1159794"/>
          </a:xfrm>
        </p:spPr>
        <p:txBody>
          <a:bodyPr/>
          <a:lstStyle/>
          <a:p>
            <a:r>
              <a:rPr lang="fi-FI" u="sng" dirty="0" smtClean="0">
                <a:solidFill>
                  <a:srgbClr val="FF0000"/>
                </a:solidFill>
              </a:rPr>
              <a:t>MITÄ SALLA OLISI VOINUT TEHDÄ  TURVALLISEMMIN?</a:t>
            </a:r>
            <a:endParaRPr lang="fi-FI" u="sng" dirty="0">
              <a:solidFill>
                <a:srgbClr val="FF0000"/>
              </a:solidFill>
            </a:endParaRPr>
          </a:p>
        </p:txBody>
      </p:sp>
      <p:sp>
        <p:nvSpPr>
          <p:cNvPr id="8" name="Content Placeholder 7"/>
          <p:cNvSpPr>
            <a:spLocks noGrp="1"/>
          </p:cNvSpPr>
          <p:nvPr>
            <p:ph sz="quarter" idx="4"/>
          </p:nvPr>
        </p:nvSpPr>
        <p:spPr>
          <a:xfrm>
            <a:off x="4737736" y="2420888"/>
            <a:ext cx="3291840" cy="4725144"/>
          </a:xfrm>
        </p:spPr>
        <p:txBody>
          <a:bodyPr>
            <a:normAutofit fontScale="47500" lnSpcReduction="20000"/>
          </a:bodyPr>
          <a:lstStyle/>
          <a:p>
            <a:pPr marL="342900" lvl="0" indent="-342900">
              <a:spcAft>
                <a:spcPts val="1000"/>
              </a:spcAft>
              <a:buFont typeface="+mj-lt"/>
              <a:buAutoNum type="arabicPeriod"/>
            </a:pPr>
            <a:r>
              <a:rPr lang="fi-FI" sz="3400" dirty="0">
                <a:latin typeface="+mj-lt"/>
                <a:ea typeface="Calibri"/>
              </a:rPr>
              <a:t>Tuoli= tasainen, tukeva, ei renkaita koska se lähtee alta </a:t>
            </a:r>
            <a:r>
              <a:rPr lang="fi-FI" sz="3400" dirty="0" smtClean="0">
                <a:latin typeface="+mj-lt"/>
                <a:ea typeface="Calibri"/>
              </a:rPr>
              <a:t>ja tällöin </a:t>
            </a:r>
            <a:r>
              <a:rPr lang="fi-FI" sz="3400" dirty="0">
                <a:latin typeface="+mj-lt"/>
                <a:ea typeface="Calibri"/>
              </a:rPr>
              <a:t>voi tippua/kaatua korkealta.</a:t>
            </a:r>
            <a:endParaRPr lang="fi-FI" sz="3400" dirty="0">
              <a:latin typeface="+mj-lt"/>
            </a:endParaRPr>
          </a:p>
          <a:p>
            <a:pPr marL="342900" lvl="0" indent="-342900">
              <a:spcAft>
                <a:spcPts val="1000"/>
              </a:spcAft>
              <a:buFont typeface="+mj-lt"/>
              <a:buAutoNum type="arabicPeriod"/>
            </a:pPr>
            <a:r>
              <a:rPr lang="fi-FI" sz="3400" dirty="0" smtClean="0">
                <a:latin typeface="+mj-lt"/>
                <a:ea typeface="Calibri"/>
              </a:rPr>
              <a:t>Saksien kuljetus.</a:t>
            </a:r>
            <a:endParaRPr lang="fi-FI" sz="3400" dirty="0">
              <a:latin typeface="+mj-lt"/>
              <a:ea typeface="Calibri"/>
            </a:endParaRPr>
          </a:p>
          <a:p>
            <a:pPr marL="342900" lvl="0" indent="-342900">
              <a:spcAft>
                <a:spcPts val="1000"/>
              </a:spcAft>
              <a:buFont typeface="+mj-lt"/>
              <a:buAutoNum type="arabicPeriod"/>
            </a:pPr>
            <a:r>
              <a:rPr lang="fi-FI" sz="3400" dirty="0" smtClean="0">
                <a:latin typeface="+mj-lt"/>
                <a:ea typeface="Calibri"/>
              </a:rPr>
              <a:t>Ethän </a:t>
            </a:r>
            <a:r>
              <a:rPr lang="fi-FI" sz="3400" dirty="0">
                <a:latin typeface="+mj-lt"/>
                <a:ea typeface="Calibri"/>
              </a:rPr>
              <a:t>juokse kun kuljetat teräaseita, esim.saksia. Voit törmätä toiseen, niin kotona kuin täällä koulussa.</a:t>
            </a:r>
            <a:endParaRPr lang="fi-FI" sz="3400" dirty="0">
              <a:latin typeface="+mj-lt"/>
            </a:endParaRPr>
          </a:p>
          <a:p>
            <a:pPr marL="342900" lvl="0" indent="-342900">
              <a:spcAft>
                <a:spcPts val="1000"/>
              </a:spcAft>
              <a:buFont typeface="+mj-lt"/>
              <a:buAutoNum type="arabicPeriod"/>
            </a:pPr>
            <a:r>
              <a:rPr lang="fi-FI" sz="3400" dirty="0">
                <a:latin typeface="+mj-lt"/>
                <a:ea typeface="Calibri"/>
              </a:rPr>
              <a:t>Kuinka kaadut? </a:t>
            </a:r>
            <a:endParaRPr lang="fi-FI" sz="3400" dirty="0" smtClean="0">
              <a:latin typeface="+mj-lt"/>
              <a:ea typeface="Calibri"/>
            </a:endParaRPr>
          </a:p>
          <a:p>
            <a:pPr marL="342900" lvl="0" indent="-342900">
              <a:spcAft>
                <a:spcPts val="1000"/>
              </a:spcAft>
              <a:buFont typeface="+mj-lt"/>
              <a:buAutoNum type="arabicPeriod"/>
            </a:pPr>
            <a:r>
              <a:rPr lang="fi-FI" sz="3400" dirty="0" smtClean="0">
                <a:latin typeface="+mj-lt"/>
                <a:ea typeface="Calibri"/>
              </a:rPr>
              <a:t>Tavarat </a:t>
            </a:r>
            <a:r>
              <a:rPr lang="fi-FI" sz="3400" dirty="0" smtClean="0">
                <a:latin typeface="+mj-lt"/>
                <a:ea typeface="Calibri"/>
              </a:rPr>
              <a:t>palautetaan </a:t>
            </a:r>
            <a:r>
              <a:rPr lang="fi-FI" sz="3400" dirty="0" smtClean="0">
                <a:latin typeface="+mj-lt"/>
                <a:ea typeface="Calibri"/>
              </a:rPr>
              <a:t>paikoilleen</a:t>
            </a:r>
            <a:r>
              <a:rPr lang="fi-FI" sz="3400" dirty="0" smtClean="0">
                <a:latin typeface="+mj-lt"/>
                <a:ea typeface="Calibri"/>
              </a:rPr>
              <a:t>, </a:t>
            </a:r>
            <a:r>
              <a:rPr lang="fi-FI" sz="3400" dirty="0">
                <a:latin typeface="+mj-lt"/>
                <a:ea typeface="Calibri"/>
              </a:rPr>
              <a:t>ettei pikkuveli saa saksia käsiinsä.</a:t>
            </a:r>
            <a:endParaRPr lang="fi-FI" sz="3400" dirty="0">
              <a:latin typeface="+mj-lt"/>
            </a:endParaRPr>
          </a:p>
          <a:p>
            <a:endParaRPr lang="fi-FI" dirty="0"/>
          </a:p>
        </p:txBody>
      </p:sp>
    </p:spTree>
    <p:extLst>
      <p:ext uri="{BB962C8B-B14F-4D97-AF65-F5344CB8AC3E}">
        <p14:creationId xmlns:p14="http://schemas.microsoft.com/office/powerpoint/2010/main" val="30294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 calcmode="lin" valueType="num">
                                      <p:cBhvr additive="base">
                                        <p:cTn id="3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 calcmode="lin" valueType="num">
                                      <p:cBhvr additive="base">
                                        <p:cTn id="3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467544" y="1268760"/>
            <a:ext cx="3008313" cy="4480560"/>
          </a:xfrm>
        </p:spPr>
        <p:txBody>
          <a:bodyPr/>
          <a:lstStyle/>
          <a:p>
            <a:endParaRPr lang="fi-FI" dirty="0" smtClean="0"/>
          </a:p>
          <a:p>
            <a:r>
              <a:rPr lang="fi-FI" dirty="0" smtClean="0">
                <a:solidFill>
                  <a:srgbClr val="FF0000"/>
                </a:solidFill>
                <a:latin typeface="+mj-lt"/>
              </a:rPr>
              <a:t>1.) </a:t>
            </a:r>
            <a:r>
              <a:rPr lang="fi-FI" dirty="0" smtClean="0">
                <a:latin typeface="+mj-lt"/>
              </a:rPr>
              <a:t>Mitä </a:t>
            </a:r>
            <a:r>
              <a:rPr lang="fi-FI" dirty="0">
                <a:latin typeface="+mj-lt"/>
              </a:rPr>
              <a:t>vaaranpaikkoja </a:t>
            </a:r>
            <a:r>
              <a:rPr lang="fi-FI" dirty="0" smtClean="0">
                <a:latin typeface="+mj-lt"/>
              </a:rPr>
              <a:t>näissä kuvissa </a:t>
            </a:r>
            <a:r>
              <a:rPr lang="fi-FI" dirty="0">
                <a:latin typeface="+mj-lt"/>
              </a:rPr>
              <a:t>on? </a:t>
            </a:r>
            <a:endParaRPr lang="fi-FI" dirty="0" smtClean="0">
              <a:latin typeface="+mj-lt"/>
            </a:endParaRPr>
          </a:p>
          <a:p>
            <a:r>
              <a:rPr lang="fi-FI" dirty="0" smtClean="0">
                <a:solidFill>
                  <a:srgbClr val="FF0000"/>
                </a:solidFill>
                <a:latin typeface="+mj-lt"/>
              </a:rPr>
              <a:t>2.) </a:t>
            </a:r>
            <a:r>
              <a:rPr lang="fi-FI" dirty="0" smtClean="0">
                <a:latin typeface="+mj-lt"/>
              </a:rPr>
              <a:t>Mitä </a:t>
            </a:r>
            <a:r>
              <a:rPr lang="fi-FI" dirty="0">
                <a:latin typeface="+mj-lt"/>
              </a:rPr>
              <a:t>voisi sattua? </a:t>
            </a:r>
            <a:endParaRPr lang="fi-FI" dirty="0" smtClean="0">
              <a:latin typeface="+mj-lt"/>
            </a:endParaRPr>
          </a:p>
          <a:p>
            <a:r>
              <a:rPr lang="fi-FI" dirty="0" smtClean="0">
                <a:solidFill>
                  <a:srgbClr val="FF0000"/>
                </a:solidFill>
                <a:latin typeface="+mj-lt"/>
              </a:rPr>
              <a:t>3.) </a:t>
            </a:r>
            <a:r>
              <a:rPr lang="fi-FI" dirty="0" smtClean="0">
                <a:latin typeface="+mj-lt"/>
              </a:rPr>
              <a:t>Mitä </a:t>
            </a:r>
            <a:r>
              <a:rPr lang="fi-FI" dirty="0">
                <a:latin typeface="+mj-lt"/>
              </a:rPr>
              <a:t>pitää </a:t>
            </a:r>
            <a:r>
              <a:rPr lang="fi-FI" dirty="0" smtClean="0">
                <a:latin typeface="+mj-lt"/>
              </a:rPr>
              <a:t>huomioida, </a:t>
            </a:r>
            <a:r>
              <a:rPr lang="fi-FI" dirty="0">
                <a:latin typeface="+mj-lt"/>
              </a:rPr>
              <a:t>jos </a:t>
            </a:r>
            <a:r>
              <a:rPr lang="fi-FI" dirty="0" smtClean="0">
                <a:latin typeface="+mj-lt"/>
              </a:rPr>
              <a:t>esimerkiksi </a:t>
            </a:r>
            <a:r>
              <a:rPr lang="fi-FI" dirty="0">
                <a:latin typeface="+mj-lt"/>
              </a:rPr>
              <a:t>pyöräilee tästä? </a:t>
            </a:r>
            <a:endParaRPr lang="fi-FI" dirty="0" smtClean="0">
              <a:latin typeface="+mj-lt"/>
            </a:endParaRPr>
          </a:p>
          <a:p>
            <a:r>
              <a:rPr lang="fi-FI" dirty="0" smtClean="0">
                <a:solidFill>
                  <a:srgbClr val="FF0000"/>
                </a:solidFill>
                <a:latin typeface="+mj-lt"/>
              </a:rPr>
              <a:t>4.) </a:t>
            </a:r>
            <a:r>
              <a:rPr lang="fi-FI" dirty="0" smtClean="0">
                <a:latin typeface="+mj-lt"/>
              </a:rPr>
              <a:t>Mikä esine kuvissa näkyy?</a:t>
            </a:r>
            <a:endParaRPr lang="fi-FI" dirty="0">
              <a:latin typeface="+mj-lt"/>
            </a:endParaRPr>
          </a:p>
          <a:p>
            <a:endParaRPr lang="fi-FI" dirty="0"/>
          </a:p>
        </p:txBody>
      </p:sp>
      <p:sp>
        <p:nvSpPr>
          <p:cNvPr id="4" name="Title 3"/>
          <p:cNvSpPr>
            <a:spLocks noGrp="1"/>
          </p:cNvSpPr>
          <p:nvPr>
            <p:ph type="title"/>
          </p:nvPr>
        </p:nvSpPr>
        <p:spPr>
          <a:xfrm>
            <a:off x="449638" y="269201"/>
            <a:ext cx="5791200" cy="1371600"/>
          </a:xfrm>
        </p:spPr>
        <p:txBody>
          <a:bodyPr>
            <a:normAutofit fontScale="90000"/>
          </a:bodyPr>
          <a:lstStyle/>
          <a:p>
            <a:r>
              <a:rPr lang="fi-FI" dirty="0" smtClean="0">
                <a:effectLst>
                  <a:outerShdw blurRad="38100" dist="38100" dir="2700000" algn="tl">
                    <a:srgbClr val="000000">
                      <a:alpha val="43137"/>
                    </a:srgbClr>
                  </a:outerShdw>
                </a:effectLst>
              </a:rPr>
              <a:t>3.Tapaturmien </a:t>
            </a:r>
            <a:br>
              <a:rPr lang="fi-FI" dirty="0" smtClean="0">
                <a:effectLst>
                  <a:outerShdw blurRad="38100" dist="38100" dir="2700000" algn="tl">
                    <a:srgbClr val="000000">
                      <a:alpha val="43137"/>
                    </a:srgbClr>
                  </a:outerShdw>
                </a:effectLst>
              </a:rPr>
            </a:br>
            <a:r>
              <a:rPr lang="fi-FI" dirty="0" smtClean="0">
                <a:effectLst>
                  <a:outerShdw blurRad="38100" dist="38100" dir="2700000" algn="tl">
                    <a:srgbClr val="000000">
                      <a:alpha val="43137"/>
                    </a:srgbClr>
                  </a:outerShdw>
                </a:effectLst>
              </a:rPr>
              <a:t>ehkäisy</a:t>
            </a:r>
            <a:br>
              <a:rPr lang="fi-FI" dirty="0" smtClean="0">
                <a:effectLst>
                  <a:outerShdw blurRad="38100" dist="38100" dir="2700000" algn="tl">
                    <a:srgbClr val="000000">
                      <a:alpha val="43137"/>
                    </a:srgbClr>
                  </a:outerShdw>
                </a:effectLst>
              </a:rPr>
            </a:br>
            <a:r>
              <a:rPr lang="fi-FI" sz="2400" dirty="0" smtClean="0">
                <a:effectLst>
                  <a:outerShdw blurRad="38100" dist="38100" dir="2700000" algn="tl">
                    <a:srgbClr val="000000">
                      <a:alpha val="43137"/>
                    </a:srgbClr>
                  </a:outerShdw>
                </a:effectLst>
              </a:rPr>
              <a:t>Harjoitus</a:t>
            </a:r>
            <a:endParaRPr lang="fi-FI" dirty="0">
              <a:effectLst>
                <a:outerShdw blurRad="38100" dist="38100" dir="2700000" algn="tl">
                  <a:srgbClr val="000000">
                    <a:alpha val="43137"/>
                  </a:srgbClr>
                </a:outerShdw>
              </a:effectLst>
            </a:endParaRPr>
          </a:p>
        </p:txBody>
      </p:sp>
      <p:pic>
        <p:nvPicPr>
          <p:cNvPr id="2053" name="Picture 5" descr="C:\Users\Punnupanna\Desktop\Lotan koulujutut\Honkolan koulun Opparikuvat 085 (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65356" y="3200818"/>
            <a:ext cx="3646970" cy="26638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4" name="Picture 6" descr="C:\Users\Punnupanna\Desktop\Lotan koulujutut\Honkolan koulun Opparikuvat 128.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65356" y="348019"/>
            <a:ext cx="3646970" cy="26162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5" name="Picture 7" descr="C:\Users\Punnupanna\Desktop\Lotan koulujutut\Honkolan koulun Opparikuvat 004.JPG"/>
          <p:cNvPicPr>
            <a:picLocks noGrp="1" noChangeAspect="1" noChangeArrowheads="1"/>
          </p:cNvPicPr>
          <p:nvPr>
            <p:ph idx="1"/>
          </p:nvPr>
        </p:nvPicPr>
        <p:blipFill>
          <a:blip r:embed="rId5" cstate="email">
            <a:extLst>
              <a:ext uri="{28A0092B-C50C-407E-A947-70E740481C1C}">
                <a14:useLocalDpi xmlns:a14="http://schemas.microsoft.com/office/drawing/2010/main"/>
              </a:ext>
            </a:extLst>
          </a:blip>
          <a:srcRect/>
          <a:stretch>
            <a:fillRect/>
          </a:stretch>
        </p:blipFill>
        <p:spPr bwMode="auto">
          <a:xfrm>
            <a:off x="441444" y="4083247"/>
            <a:ext cx="4120343" cy="26776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kstiruutu 1"/>
          <p:cNvSpPr txBox="1"/>
          <p:nvPr/>
        </p:nvSpPr>
        <p:spPr>
          <a:xfrm>
            <a:off x="4788023" y="6011372"/>
            <a:ext cx="3600400" cy="646331"/>
          </a:xfrm>
          <a:prstGeom prst="rect">
            <a:avLst/>
          </a:prstGeom>
          <a:noFill/>
        </p:spPr>
        <p:txBody>
          <a:bodyPr wrap="square" rtlCol="0">
            <a:spAutoFit/>
          </a:bodyPr>
          <a:lstStyle/>
          <a:p>
            <a:r>
              <a:rPr lang="fi-FI" sz="1200" dirty="0" smtClean="0"/>
              <a:t>Kuvissa on </a:t>
            </a:r>
            <a:r>
              <a:rPr lang="fi-FI" sz="1200" b="1" dirty="0" smtClean="0">
                <a:solidFill>
                  <a:srgbClr val="FF0000"/>
                </a:solidFill>
              </a:rPr>
              <a:t>sama alikulku </a:t>
            </a:r>
            <a:r>
              <a:rPr lang="fi-FI" sz="1200" dirty="0" smtClean="0"/>
              <a:t>kuvattuna eri suunnista. 1. ja 2.kuvat kuvaavat mäkeä koululta ja 3.kuva kuvaa mäkeä koululle päin tullessa.</a:t>
            </a:r>
            <a:endParaRPr lang="fi-FI" sz="1200" dirty="0"/>
          </a:p>
        </p:txBody>
      </p:sp>
      <p:sp>
        <p:nvSpPr>
          <p:cNvPr id="8" name="Tekstiruutu 7"/>
          <p:cNvSpPr txBox="1"/>
          <p:nvPr/>
        </p:nvSpPr>
        <p:spPr>
          <a:xfrm>
            <a:off x="121153" y="4083247"/>
            <a:ext cx="504056" cy="369332"/>
          </a:xfrm>
          <a:prstGeom prst="rect">
            <a:avLst/>
          </a:prstGeom>
          <a:noFill/>
        </p:spPr>
        <p:txBody>
          <a:bodyPr wrap="square" rtlCol="0">
            <a:spAutoFit/>
          </a:bodyPr>
          <a:lstStyle/>
          <a:p>
            <a:r>
              <a:rPr lang="fi-FI" dirty="0" smtClean="0">
                <a:solidFill>
                  <a:srgbClr val="FF0000"/>
                </a:solidFill>
              </a:rPr>
              <a:t>1.</a:t>
            </a:r>
            <a:endParaRPr lang="fi-FI" dirty="0">
              <a:solidFill>
                <a:srgbClr val="FF0000"/>
              </a:solidFill>
            </a:endParaRPr>
          </a:p>
        </p:txBody>
      </p:sp>
      <p:sp>
        <p:nvSpPr>
          <p:cNvPr id="9" name="Tekstiruutu 8"/>
          <p:cNvSpPr txBox="1"/>
          <p:nvPr/>
        </p:nvSpPr>
        <p:spPr>
          <a:xfrm>
            <a:off x="4371866" y="2652399"/>
            <a:ext cx="416157" cy="369332"/>
          </a:xfrm>
          <a:prstGeom prst="rect">
            <a:avLst/>
          </a:prstGeom>
          <a:noFill/>
        </p:spPr>
        <p:txBody>
          <a:bodyPr wrap="square" rtlCol="0">
            <a:spAutoFit/>
          </a:bodyPr>
          <a:lstStyle/>
          <a:p>
            <a:r>
              <a:rPr lang="fi-FI" dirty="0" smtClean="0">
                <a:solidFill>
                  <a:srgbClr val="FF0000"/>
                </a:solidFill>
              </a:rPr>
              <a:t>2.</a:t>
            </a:r>
            <a:endParaRPr lang="fi-FI" dirty="0">
              <a:solidFill>
                <a:srgbClr val="FF0000"/>
              </a:solidFill>
            </a:endParaRPr>
          </a:p>
        </p:txBody>
      </p:sp>
      <p:sp>
        <p:nvSpPr>
          <p:cNvPr id="10" name="Tekstiruutu 9"/>
          <p:cNvSpPr txBox="1"/>
          <p:nvPr/>
        </p:nvSpPr>
        <p:spPr>
          <a:xfrm>
            <a:off x="4371866" y="3200818"/>
            <a:ext cx="776198" cy="369332"/>
          </a:xfrm>
          <a:prstGeom prst="rect">
            <a:avLst/>
          </a:prstGeom>
          <a:noFill/>
        </p:spPr>
        <p:txBody>
          <a:bodyPr wrap="square" rtlCol="0">
            <a:spAutoFit/>
          </a:bodyPr>
          <a:lstStyle/>
          <a:p>
            <a:r>
              <a:rPr lang="fi-FI" dirty="0" smtClean="0">
                <a:solidFill>
                  <a:srgbClr val="FF0000"/>
                </a:solidFill>
              </a:rPr>
              <a:t>3.</a:t>
            </a:r>
            <a:endParaRPr lang="fi-FI" dirty="0">
              <a:solidFill>
                <a:srgbClr val="FF0000"/>
              </a:solidFill>
            </a:endParaRPr>
          </a:p>
        </p:txBody>
      </p:sp>
    </p:spTree>
    <p:extLst>
      <p:ext uri="{BB962C8B-B14F-4D97-AF65-F5344CB8AC3E}">
        <p14:creationId xmlns:p14="http://schemas.microsoft.com/office/powerpoint/2010/main" val="273618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wipe(down)">
                                      <p:cBhvr>
                                        <p:cTn id="7" dur="500"/>
                                        <p:tgtEl>
                                          <p:spTgt spid="205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54"/>
                                        </p:tgtEl>
                                        <p:attrNameLst>
                                          <p:attrName>style.visibility</p:attrName>
                                        </p:attrNameLst>
                                      </p:cBhvr>
                                      <p:to>
                                        <p:strVal val="visible"/>
                                      </p:to>
                                    </p:set>
                                    <p:animEffect transition="in" filter="wipe(down)">
                                      <p:cBhvr>
                                        <p:cTn id="12" dur="500"/>
                                        <p:tgtEl>
                                          <p:spTgt spid="205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53"/>
                                        </p:tgtEl>
                                        <p:attrNameLst>
                                          <p:attrName>style.visibility</p:attrName>
                                        </p:attrNameLst>
                                      </p:cBhvr>
                                      <p:to>
                                        <p:strVal val="visible"/>
                                      </p:to>
                                    </p:set>
                                    <p:animEffect transition="in" filter="wipe(down)">
                                      <p:cBhvr>
                                        <p:cTn id="17" dur="500"/>
                                        <p:tgtEl>
                                          <p:spTgt spid="205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 calcmode="lin" valueType="num">
                                      <p:cBhvr additive="base">
                                        <p:cTn id="2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i-FI" sz="4800" dirty="0" smtClean="0">
                <a:effectLst>
                  <a:outerShdw blurRad="38100" dist="38100" dir="2700000" algn="tl">
                    <a:srgbClr val="000000">
                      <a:alpha val="43137"/>
                    </a:srgbClr>
                  </a:outerShdw>
                </a:effectLst>
              </a:rPr>
              <a:t>3.- 6.- LUOKKALAISET</a:t>
            </a:r>
            <a:endParaRPr lang="fi-FI" sz="4800" dirty="0">
              <a:effectLst>
                <a:outerShdw blurRad="38100" dist="38100" dir="2700000" algn="tl">
                  <a:srgbClr val="000000">
                    <a:alpha val="43137"/>
                  </a:srgbClr>
                </a:outerShdw>
              </a:effectLst>
            </a:endParaRPr>
          </a:p>
        </p:txBody>
      </p:sp>
      <p:sp>
        <p:nvSpPr>
          <p:cNvPr id="5" name="Right Arrow 4"/>
          <p:cNvSpPr/>
          <p:nvPr/>
        </p:nvSpPr>
        <p:spPr>
          <a:xfrm>
            <a:off x="611560" y="3933056"/>
            <a:ext cx="7344816" cy="151216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9327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p:cNvSpPr/>
          <p:nvPr/>
        </p:nvSpPr>
        <p:spPr>
          <a:xfrm>
            <a:off x="457200" y="1700808"/>
            <a:ext cx="8075240" cy="4752528"/>
          </a:xfrm>
          <a:prstGeom prst="rect">
            <a:avLst/>
          </a:prstGeom>
        </p:spPr>
        <p:style>
          <a:lnRef idx="2">
            <a:schemeClr val="accent3">
              <a:shade val="50000"/>
            </a:schemeClr>
          </a:lnRef>
          <a:fillRef idx="1003">
            <a:schemeClr val="dk2"/>
          </a:fillRef>
          <a:effectRef idx="0">
            <a:schemeClr val="accent3"/>
          </a:effectRef>
          <a:fontRef idx="minor">
            <a:schemeClr val="lt1"/>
          </a:fontRef>
        </p:style>
        <p:txBody>
          <a:bodyPr rtlCol="0" anchor="ctr"/>
          <a:lstStyle/>
          <a:p>
            <a:pPr algn="ctr"/>
            <a:endParaRPr lang="fi-FI"/>
          </a:p>
        </p:txBody>
      </p:sp>
      <p:sp>
        <p:nvSpPr>
          <p:cNvPr id="2" name="Otsikko 1"/>
          <p:cNvSpPr>
            <a:spLocks noGrp="1"/>
          </p:cNvSpPr>
          <p:nvPr>
            <p:ph type="title"/>
          </p:nvPr>
        </p:nvSpPr>
        <p:spPr/>
        <p:txBody>
          <a:bodyPr>
            <a:normAutofit fontScale="90000"/>
          </a:bodyPr>
          <a:lstStyle/>
          <a:p>
            <a:r>
              <a:rPr lang="fi-FI" dirty="0" smtClean="0"/>
              <a:t>3. - 6.- LUOKKALAISTEN KOULUTUKSEN SISÄLTÖ</a:t>
            </a:r>
            <a:endParaRPr lang="fi-FI" dirty="0"/>
          </a:p>
        </p:txBody>
      </p:sp>
      <p:sp>
        <p:nvSpPr>
          <p:cNvPr id="3" name="Sisällön paikkamerkki 2"/>
          <p:cNvSpPr>
            <a:spLocks noGrp="1"/>
          </p:cNvSpPr>
          <p:nvPr>
            <p:ph idx="1"/>
          </p:nvPr>
        </p:nvSpPr>
        <p:spPr/>
        <p:txBody>
          <a:bodyPr>
            <a:normAutofit fontScale="92500" lnSpcReduction="10000"/>
          </a:bodyPr>
          <a:lstStyle/>
          <a:p>
            <a:pPr marL="457200" indent="-457200">
              <a:lnSpc>
                <a:spcPct val="150000"/>
              </a:lnSpc>
              <a:buAutoNum type="arabicPeriod"/>
            </a:pPr>
            <a:r>
              <a:rPr lang="fi-FI" dirty="0" smtClean="0">
                <a:latin typeface="+mj-lt"/>
              </a:rPr>
              <a:t>ALLERGIA– JA ASTMAKOHTAUS</a:t>
            </a:r>
          </a:p>
          <a:p>
            <a:pPr marL="457200" indent="-457200">
              <a:lnSpc>
                <a:spcPct val="150000"/>
              </a:lnSpc>
              <a:buAutoNum type="arabicPeriod"/>
            </a:pPr>
            <a:r>
              <a:rPr lang="fi-FI" dirty="0" smtClean="0">
                <a:latin typeface="+mj-lt"/>
              </a:rPr>
              <a:t>HAAVAT JA VERENVUOTO</a:t>
            </a:r>
          </a:p>
          <a:p>
            <a:pPr marL="457200" indent="-457200">
              <a:lnSpc>
                <a:spcPct val="150000"/>
              </a:lnSpc>
              <a:buAutoNum type="arabicPeriod"/>
            </a:pPr>
            <a:r>
              <a:rPr lang="fi-FI" dirty="0" smtClean="0">
                <a:latin typeface="+mj-lt"/>
              </a:rPr>
              <a:t>HYPOGLYKEMIA ELI ALHAINEN VERENSOKERI</a:t>
            </a:r>
          </a:p>
          <a:p>
            <a:pPr marL="457200" indent="-457200">
              <a:lnSpc>
                <a:spcPct val="150000"/>
              </a:lnSpc>
              <a:buAutoNum type="arabicPeriod"/>
            </a:pPr>
            <a:r>
              <a:rPr lang="fi-FI" dirty="0" smtClean="0">
                <a:latin typeface="+mj-lt"/>
              </a:rPr>
              <a:t>HÄTÄILMOITUKSEN TEKEMINEN</a:t>
            </a:r>
          </a:p>
          <a:p>
            <a:pPr marL="457200" indent="-457200">
              <a:lnSpc>
                <a:spcPct val="150000"/>
              </a:lnSpc>
              <a:buAutoNum type="arabicPeriod"/>
            </a:pPr>
            <a:r>
              <a:rPr lang="fi-FI" dirty="0" smtClean="0">
                <a:latin typeface="+mj-lt"/>
              </a:rPr>
              <a:t>MURTUMAT JA NYRJÄHDYKSET</a:t>
            </a:r>
          </a:p>
          <a:p>
            <a:pPr marL="457200" indent="-457200">
              <a:lnSpc>
                <a:spcPct val="150000"/>
              </a:lnSpc>
              <a:buAutoNum type="arabicPeriod"/>
            </a:pPr>
            <a:r>
              <a:rPr lang="fi-FI" dirty="0" smtClean="0">
                <a:latin typeface="+mj-lt"/>
              </a:rPr>
              <a:t>TAJUTTOMAN ENSIAPU</a:t>
            </a:r>
          </a:p>
          <a:p>
            <a:pPr marL="457200" indent="-457200">
              <a:lnSpc>
                <a:spcPct val="150000"/>
              </a:lnSpc>
              <a:buAutoNum type="arabicPeriod"/>
            </a:pPr>
            <a:endParaRPr lang="fi-FI" dirty="0">
              <a:latin typeface="+mj-lt"/>
            </a:endParaRPr>
          </a:p>
          <a:p>
            <a:pPr marL="457200" indent="-457200">
              <a:lnSpc>
                <a:spcPct val="150000"/>
              </a:lnSpc>
              <a:buAutoNum type="arabicPeriod"/>
            </a:pPr>
            <a:r>
              <a:rPr lang="fi-FI" dirty="0" smtClean="0">
                <a:latin typeface="+mj-lt"/>
              </a:rPr>
              <a:t>EXTRA-HARJOITUS</a:t>
            </a:r>
            <a:endParaRPr lang="fi-FI" dirty="0">
              <a:latin typeface="+mj-lt"/>
            </a:endParaRPr>
          </a:p>
        </p:txBody>
      </p:sp>
    </p:spTree>
    <p:extLst>
      <p:ext uri="{BB962C8B-B14F-4D97-AF65-F5344CB8AC3E}">
        <p14:creationId xmlns:p14="http://schemas.microsoft.com/office/powerpoint/2010/main" val="8818264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yöristetty suorakulmio 7"/>
          <p:cNvSpPr/>
          <p:nvPr/>
        </p:nvSpPr>
        <p:spPr>
          <a:xfrm>
            <a:off x="4919472" y="152718"/>
            <a:ext cx="3600400" cy="6444634"/>
          </a:xfrm>
          <a:prstGeom prst="roundRect">
            <a:avLst/>
          </a:prstGeom>
          <a:solidFill>
            <a:srgbClr val="CC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Pyöristetty suorakulmio 2"/>
          <p:cNvSpPr/>
          <p:nvPr/>
        </p:nvSpPr>
        <p:spPr>
          <a:xfrm>
            <a:off x="179512" y="1572768"/>
            <a:ext cx="4176464" cy="5024584"/>
          </a:xfrm>
          <a:prstGeom prst="roundRect">
            <a:avLst/>
          </a:prstGeom>
          <a:solidFill>
            <a:srgbClr val="CC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p:txBody>
          <a:bodyPr/>
          <a:lstStyle/>
          <a:p>
            <a:r>
              <a:rPr lang="fi-FI" dirty="0" smtClean="0">
                <a:effectLst>
                  <a:outerShdw blurRad="38100" dist="38100" dir="2700000" algn="tl">
                    <a:srgbClr val="000000">
                      <a:alpha val="43137"/>
                    </a:srgbClr>
                  </a:outerShdw>
                </a:effectLst>
              </a:rPr>
              <a:t>1. </a:t>
            </a:r>
            <a:r>
              <a:rPr lang="fi-FI" dirty="0" err="1" smtClean="0">
                <a:effectLst>
                  <a:outerShdw blurRad="38100" dist="38100" dir="2700000" algn="tl">
                    <a:srgbClr val="000000">
                      <a:alpha val="43137"/>
                    </a:srgbClr>
                  </a:outerShdw>
                </a:effectLst>
              </a:rPr>
              <a:t>ALLERGIa</a:t>
            </a:r>
            <a:r>
              <a:rPr lang="fi-FI" dirty="0" smtClean="0">
                <a:effectLst>
                  <a:outerShdw blurRad="38100" dist="38100" dir="2700000" algn="tl">
                    <a:srgbClr val="000000">
                      <a:alpha val="43137"/>
                    </a:srgbClr>
                  </a:outerShdw>
                </a:effectLst>
              </a:rPr>
              <a:t>- JA ASTMAKOHTAUS</a:t>
            </a:r>
            <a:endParaRPr lang="fi-FI" dirty="0">
              <a:effectLst>
                <a:outerShdw blurRad="38100" dist="38100" dir="2700000" algn="tl">
                  <a:srgbClr val="000000">
                    <a:alpha val="43137"/>
                  </a:srgbClr>
                </a:outerShdw>
              </a:effectLst>
            </a:endParaRPr>
          </a:p>
        </p:txBody>
      </p:sp>
      <p:sp>
        <p:nvSpPr>
          <p:cNvPr id="4" name="Text Placeholder 3"/>
          <p:cNvSpPr>
            <a:spLocks noGrp="1"/>
          </p:cNvSpPr>
          <p:nvPr>
            <p:ph type="body" idx="1"/>
          </p:nvPr>
        </p:nvSpPr>
        <p:spPr>
          <a:xfrm>
            <a:off x="1331640" y="1572768"/>
            <a:ext cx="3587832" cy="639762"/>
          </a:xfrm>
        </p:spPr>
        <p:txBody>
          <a:bodyPr/>
          <a:lstStyle/>
          <a:p>
            <a:r>
              <a:rPr lang="fi-FI" sz="2000" u="sng" dirty="0" smtClean="0">
                <a:solidFill>
                  <a:srgbClr val="FF0000"/>
                </a:solidFill>
                <a:effectLst>
                  <a:outerShdw blurRad="38100" dist="38100" dir="2700000" algn="tl">
                    <a:srgbClr val="000000">
                      <a:alpha val="43137"/>
                    </a:srgbClr>
                  </a:outerShdw>
                </a:effectLst>
              </a:rPr>
              <a:t>ASTMA =</a:t>
            </a:r>
            <a:endParaRPr lang="fi-FI" sz="2000" u="sng" dirty="0">
              <a:solidFill>
                <a:srgbClr val="FF0000"/>
              </a:solidFill>
              <a:effectLst>
                <a:outerShdw blurRad="38100" dist="38100" dir="2700000" algn="tl">
                  <a:srgbClr val="000000">
                    <a:alpha val="43137"/>
                  </a:srgbClr>
                </a:outerShdw>
              </a:effectLst>
            </a:endParaRPr>
          </a:p>
        </p:txBody>
      </p:sp>
      <p:sp>
        <p:nvSpPr>
          <p:cNvPr id="5" name="Content Placeholder 4"/>
          <p:cNvSpPr>
            <a:spLocks noGrp="1"/>
          </p:cNvSpPr>
          <p:nvPr>
            <p:ph sz="half" idx="2"/>
          </p:nvPr>
        </p:nvSpPr>
        <p:spPr>
          <a:xfrm>
            <a:off x="755576" y="2204864"/>
            <a:ext cx="3291840" cy="4392488"/>
          </a:xfrm>
        </p:spPr>
        <p:txBody>
          <a:bodyPr>
            <a:normAutofit/>
          </a:bodyPr>
          <a:lstStyle/>
          <a:p>
            <a:r>
              <a:rPr lang="fi-FI" dirty="0" smtClean="0">
                <a:latin typeface="+mj-lt"/>
              </a:rPr>
              <a:t>Pitkäaikainen keuhkosairaus</a:t>
            </a:r>
            <a:r>
              <a:rPr lang="fi-FI" dirty="0">
                <a:latin typeface="+mj-lt"/>
              </a:rPr>
              <a:t>, </a:t>
            </a:r>
            <a:r>
              <a:rPr lang="fi-FI" dirty="0" smtClean="0">
                <a:latin typeface="+mj-lt"/>
              </a:rPr>
              <a:t>jossa keuhkoputkien sisäpinnat </a:t>
            </a:r>
            <a:r>
              <a:rPr lang="fi-FI" dirty="0">
                <a:latin typeface="+mj-lt"/>
              </a:rPr>
              <a:t>ovat tulehdustilassa. Astmakohtaus tarkoittaa tilaa, </a:t>
            </a:r>
            <a:r>
              <a:rPr lang="fi-FI" dirty="0" smtClean="0">
                <a:latin typeface="+mj-lt"/>
              </a:rPr>
              <a:t>jossa </a:t>
            </a:r>
            <a:r>
              <a:rPr lang="fi-FI" dirty="0">
                <a:latin typeface="+mj-lt"/>
              </a:rPr>
              <a:t>keuhkoputket ovat ahtautuneet. </a:t>
            </a:r>
            <a:endParaRPr lang="fi-FI" sz="1300" dirty="0">
              <a:latin typeface="+mj-lt"/>
            </a:endParaRPr>
          </a:p>
        </p:txBody>
      </p:sp>
      <p:sp>
        <p:nvSpPr>
          <p:cNvPr id="6" name="Text Placeholder 5"/>
          <p:cNvSpPr>
            <a:spLocks noGrp="1"/>
          </p:cNvSpPr>
          <p:nvPr>
            <p:ph type="body" sz="quarter" idx="3"/>
          </p:nvPr>
        </p:nvSpPr>
        <p:spPr>
          <a:xfrm>
            <a:off x="5086320" y="404664"/>
            <a:ext cx="3291840" cy="648072"/>
          </a:xfrm>
        </p:spPr>
        <p:txBody>
          <a:bodyPr/>
          <a:lstStyle/>
          <a:p>
            <a:r>
              <a:rPr lang="fi-FI" sz="2000" b="1" u="sng" dirty="0" smtClean="0">
                <a:solidFill>
                  <a:srgbClr val="FF0000"/>
                </a:solidFill>
                <a:effectLst>
                  <a:outerShdw blurRad="38100" dist="38100" dir="2700000" algn="tl">
                    <a:srgbClr val="000000">
                      <a:alpha val="43137"/>
                    </a:srgbClr>
                  </a:outerShdw>
                </a:effectLst>
              </a:rPr>
              <a:t>OIREET Hengen-ahdistuksessa </a:t>
            </a:r>
            <a:endParaRPr lang="fi-FI" sz="2000" b="1" u="sng" dirty="0">
              <a:solidFill>
                <a:srgbClr val="FF0000"/>
              </a:solidFill>
              <a:effectLst>
                <a:outerShdw blurRad="38100" dist="38100" dir="2700000" algn="tl">
                  <a:srgbClr val="000000">
                    <a:alpha val="43137"/>
                  </a:srgbClr>
                </a:outerShdw>
              </a:effectLst>
            </a:endParaRPr>
          </a:p>
        </p:txBody>
      </p:sp>
      <p:sp>
        <p:nvSpPr>
          <p:cNvPr id="7" name="Content Placeholder 6"/>
          <p:cNvSpPr>
            <a:spLocks noGrp="1"/>
          </p:cNvSpPr>
          <p:nvPr>
            <p:ph sz="quarter" idx="4"/>
          </p:nvPr>
        </p:nvSpPr>
        <p:spPr>
          <a:xfrm>
            <a:off x="5004048" y="1124744"/>
            <a:ext cx="3291840" cy="5472608"/>
          </a:xfrm>
        </p:spPr>
        <p:txBody>
          <a:bodyPr>
            <a:normAutofit fontScale="55000" lnSpcReduction="20000"/>
          </a:bodyPr>
          <a:lstStyle/>
          <a:p>
            <a:pPr marL="342900" indent="-342900">
              <a:lnSpc>
                <a:spcPct val="120000"/>
              </a:lnSpc>
              <a:buFontTx/>
              <a:buChar char="-"/>
            </a:pPr>
            <a:r>
              <a:rPr lang="fi-FI" dirty="0">
                <a:solidFill>
                  <a:srgbClr val="FF0000"/>
                </a:solidFill>
                <a:latin typeface="+mj-lt"/>
              </a:rPr>
              <a:t>P</a:t>
            </a:r>
            <a:r>
              <a:rPr lang="fi-FI" dirty="0" smtClean="0">
                <a:latin typeface="+mj-lt"/>
              </a:rPr>
              <a:t>uhuminen vaikeutuu, estyy.</a:t>
            </a:r>
          </a:p>
          <a:p>
            <a:pPr marL="342900" indent="-342900">
              <a:lnSpc>
                <a:spcPct val="120000"/>
              </a:lnSpc>
              <a:buFontTx/>
              <a:buChar char="-"/>
            </a:pPr>
            <a:r>
              <a:rPr lang="fi-FI" dirty="0">
                <a:solidFill>
                  <a:srgbClr val="FF0000"/>
                </a:solidFill>
                <a:latin typeface="+mj-lt"/>
              </a:rPr>
              <a:t>U</a:t>
            </a:r>
            <a:r>
              <a:rPr lang="fi-FI" dirty="0" smtClean="0">
                <a:latin typeface="+mj-lt"/>
              </a:rPr>
              <a:t>loshengitys </a:t>
            </a:r>
            <a:r>
              <a:rPr lang="fi-FI" dirty="0">
                <a:latin typeface="+mj-lt"/>
              </a:rPr>
              <a:t>on </a:t>
            </a:r>
            <a:r>
              <a:rPr lang="fi-FI" dirty="0" smtClean="0">
                <a:latin typeface="+mj-lt"/>
              </a:rPr>
              <a:t>pidentynyt.</a:t>
            </a:r>
          </a:p>
          <a:p>
            <a:pPr marL="342900" indent="-342900">
              <a:lnSpc>
                <a:spcPct val="120000"/>
              </a:lnSpc>
              <a:buFontTx/>
              <a:buChar char="-"/>
            </a:pPr>
            <a:r>
              <a:rPr lang="fi-FI" dirty="0" smtClean="0">
                <a:solidFill>
                  <a:srgbClr val="FF0000"/>
                </a:solidFill>
                <a:latin typeface="+mj-lt"/>
              </a:rPr>
              <a:t>H</a:t>
            </a:r>
            <a:r>
              <a:rPr lang="fi-FI" dirty="0" smtClean="0">
                <a:latin typeface="+mj-lt"/>
              </a:rPr>
              <a:t>engityksen </a:t>
            </a:r>
            <a:r>
              <a:rPr lang="fi-FI" dirty="0">
                <a:latin typeface="+mj-lt"/>
              </a:rPr>
              <a:t>ja sydämen syke </a:t>
            </a:r>
            <a:r>
              <a:rPr lang="fi-FI" dirty="0" smtClean="0">
                <a:latin typeface="+mj-lt"/>
              </a:rPr>
              <a:t>nousee.</a:t>
            </a:r>
          </a:p>
          <a:p>
            <a:pPr marL="342900" indent="-342900">
              <a:lnSpc>
                <a:spcPct val="120000"/>
              </a:lnSpc>
              <a:buFontTx/>
              <a:buChar char="-"/>
            </a:pPr>
            <a:r>
              <a:rPr lang="fi-FI" dirty="0">
                <a:solidFill>
                  <a:srgbClr val="FF0000"/>
                </a:solidFill>
                <a:latin typeface="+mj-lt"/>
              </a:rPr>
              <a:t>U</a:t>
            </a:r>
            <a:r>
              <a:rPr lang="fi-FI" dirty="0">
                <a:latin typeface="+mj-lt"/>
              </a:rPr>
              <a:t>loshengitys saattaa </a:t>
            </a:r>
            <a:r>
              <a:rPr lang="fi-FI" dirty="0" smtClean="0">
                <a:latin typeface="+mj-lt"/>
              </a:rPr>
              <a:t>vinkua.</a:t>
            </a:r>
            <a:endParaRPr lang="fi-FI" dirty="0">
              <a:latin typeface="+mj-lt"/>
            </a:endParaRPr>
          </a:p>
          <a:p>
            <a:pPr marL="342900" indent="-342900">
              <a:lnSpc>
                <a:spcPct val="120000"/>
              </a:lnSpc>
              <a:buFontTx/>
              <a:buChar char="-"/>
            </a:pPr>
            <a:r>
              <a:rPr lang="fi-FI" dirty="0">
                <a:solidFill>
                  <a:srgbClr val="FF0000"/>
                </a:solidFill>
                <a:latin typeface="+mj-lt"/>
              </a:rPr>
              <a:t>H</a:t>
            </a:r>
            <a:r>
              <a:rPr lang="fi-FI" dirty="0" smtClean="0">
                <a:latin typeface="+mj-lt"/>
              </a:rPr>
              <a:t>uulet voivat sinertää.</a:t>
            </a:r>
            <a:endParaRPr lang="fi-FI" dirty="0">
              <a:latin typeface="+mj-lt"/>
            </a:endParaRPr>
          </a:p>
          <a:p>
            <a:pPr marL="342900" indent="-342900">
              <a:lnSpc>
                <a:spcPct val="120000"/>
              </a:lnSpc>
              <a:buFontTx/>
              <a:buChar char="-"/>
            </a:pPr>
            <a:r>
              <a:rPr lang="fi-FI" dirty="0">
                <a:solidFill>
                  <a:srgbClr val="FF0000"/>
                </a:solidFill>
                <a:latin typeface="+mj-lt"/>
              </a:rPr>
              <a:t>A</a:t>
            </a:r>
            <a:r>
              <a:rPr lang="fi-FI" dirty="0" smtClean="0">
                <a:latin typeface="+mj-lt"/>
              </a:rPr>
              <a:t>utettava </a:t>
            </a:r>
            <a:r>
              <a:rPr lang="fi-FI" dirty="0">
                <a:latin typeface="+mj-lt"/>
              </a:rPr>
              <a:t>on väsynyt ja tajunnantaso voi </a:t>
            </a:r>
            <a:r>
              <a:rPr lang="fi-FI" dirty="0" smtClean="0">
                <a:latin typeface="+mj-lt"/>
              </a:rPr>
              <a:t>vaihdella.</a:t>
            </a:r>
          </a:p>
          <a:p>
            <a:pPr>
              <a:lnSpc>
                <a:spcPct val="120000"/>
              </a:lnSpc>
            </a:pPr>
            <a:r>
              <a:rPr lang="fi-FI" dirty="0">
                <a:latin typeface="+mj-lt"/>
              </a:rPr>
              <a:t> </a:t>
            </a:r>
            <a:r>
              <a:rPr lang="fi-FI" dirty="0" smtClean="0">
                <a:latin typeface="+mj-lt"/>
              </a:rPr>
              <a:t>      </a:t>
            </a:r>
            <a:r>
              <a:rPr lang="fi-FI" dirty="0" smtClean="0">
                <a:solidFill>
                  <a:srgbClr val="FF0000"/>
                </a:solidFill>
                <a:latin typeface="+mj-lt"/>
              </a:rPr>
              <a:t>Muistisääntö: PUHUA</a:t>
            </a:r>
          </a:p>
          <a:p>
            <a:pPr>
              <a:lnSpc>
                <a:spcPct val="120000"/>
              </a:lnSpc>
            </a:pPr>
            <a:endParaRPr lang="fi-FI" dirty="0" smtClean="0">
              <a:latin typeface="+mj-lt"/>
            </a:endParaRPr>
          </a:p>
          <a:p>
            <a:pPr algn="ctr">
              <a:lnSpc>
                <a:spcPct val="120000"/>
              </a:lnSpc>
            </a:pPr>
            <a:r>
              <a:rPr lang="fi-FI" sz="2500" u="sng" dirty="0" smtClean="0">
                <a:solidFill>
                  <a:srgbClr val="FF0000"/>
                </a:solidFill>
                <a:effectLst>
                  <a:outerShdw blurRad="38100" dist="38100" dir="2700000" algn="tl">
                    <a:srgbClr val="000000">
                      <a:alpha val="43137"/>
                    </a:srgbClr>
                  </a:outerShdw>
                </a:effectLst>
                <a:latin typeface="+mj-lt"/>
              </a:rPr>
              <a:t>MISTÄ JOHTUU?</a:t>
            </a:r>
          </a:p>
          <a:p>
            <a:pPr marL="342900" indent="-342900">
              <a:lnSpc>
                <a:spcPct val="120000"/>
              </a:lnSpc>
              <a:buFontTx/>
              <a:buChar char="-"/>
            </a:pPr>
            <a:r>
              <a:rPr lang="fi-FI" dirty="0" smtClean="0">
                <a:latin typeface="+mj-lt"/>
              </a:rPr>
              <a:t>Allergiasta tai astmasta</a:t>
            </a:r>
          </a:p>
          <a:p>
            <a:pPr marL="342900" indent="-342900">
              <a:lnSpc>
                <a:spcPct val="120000"/>
              </a:lnSpc>
              <a:buFontTx/>
              <a:buChar char="-"/>
            </a:pPr>
            <a:r>
              <a:rPr lang="fi-FI" dirty="0" smtClean="0">
                <a:latin typeface="+mj-lt"/>
              </a:rPr>
              <a:t>Henkisestä jännityksestä</a:t>
            </a:r>
          </a:p>
          <a:p>
            <a:pPr marL="342900" indent="-342900">
              <a:lnSpc>
                <a:spcPct val="120000"/>
              </a:lnSpc>
              <a:buFontTx/>
              <a:buChar char="-"/>
            </a:pPr>
            <a:r>
              <a:rPr lang="fi-FI" dirty="0" smtClean="0">
                <a:latin typeface="+mj-lt"/>
              </a:rPr>
              <a:t>Infektiosta</a:t>
            </a:r>
            <a:endParaRPr lang="fi-FI" dirty="0">
              <a:latin typeface="+mj-lt"/>
            </a:endParaRPr>
          </a:p>
          <a:p>
            <a:pPr marL="342900" indent="-342900">
              <a:lnSpc>
                <a:spcPct val="120000"/>
              </a:lnSpc>
              <a:buFontTx/>
              <a:buChar char="-"/>
            </a:pPr>
            <a:r>
              <a:rPr lang="fi-FI" dirty="0" smtClean="0">
                <a:latin typeface="+mj-lt"/>
              </a:rPr>
              <a:t>Pakkasesta</a:t>
            </a:r>
            <a:endParaRPr lang="fi-FI" dirty="0">
              <a:latin typeface="+mj-lt"/>
            </a:endParaRPr>
          </a:p>
          <a:p>
            <a:pPr marL="342900" indent="-342900">
              <a:lnSpc>
                <a:spcPct val="120000"/>
              </a:lnSpc>
              <a:buFontTx/>
              <a:buChar char="-"/>
            </a:pPr>
            <a:r>
              <a:rPr lang="fi-FI" dirty="0">
                <a:latin typeface="+mj-lt"/>
              </a:rPr>
              <a:t>F</a:t>
            </a:r>
            <a:r>
              <a:rPr lang="fi-FI" dirty="0" smtClean="0">
                <a:latin typeface="+mj-lt"/>
              </a:rPr>
              <a:t>yysisestä rasituksesta eli liikunnasta</a:t>
            </a:r>
            <a:endParaRPr lang="fi-FI" dirty="0">
              <a:latin typeface="+mj-lt"/>
            </a:endParaRPr>
          </a:p>
        </p:txBody>
      </p:sp>
    </p:spTree>
    <p:extLst>
      <p:ext uri="{BB962C8B-B14F-4D97-AF65-F5344CB8AC3E}">
        <p14:creationId xmlns:p14="http://schemas.microsoft.com/office/powerpoint/2010/main" val="320850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 calcmode="lin" valueType="num">
                                      <p:cBhvr additive="base">
                                        <p:cTn id="2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1" end="1"/>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 calcmode="lin" valueType="num">
                                      <p:cBhvr additive="base">
                                        <p:cTn id="3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txEl>
                                              <p:pRg st="2" end="2"/>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anim calcmode="lin" valueType="num">
                                      <p:cBhvr additive="base">
                                        <p:cTn id="3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3" end="3"/>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
                                            <p:txEl>
                                              <p:pRg st="4" end="4"/>
                                            </p:txEl>
                                          </p:spTgt>
                                        </p:tgtEl>
                                        <p:attrNameLst>
                                          <p:attrName>style.visibility</p:attrName>
                                        </p:attrNameLst>
                                      </p:cBhvr>
                                      <p:to>
                                        <p:strVal val="visible"/>
                                      </p:to>
                                    </p:set>
                                    <p:anim calcmode="lin" valueType="num">
                                      <p:cBhvr additive="base">
                                        <p:cTn id="4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
                                            <p:txEl>
                                              <p:pRg st="4" end="4"/>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
                                            <p:txEl>
                                              <p:pRg st="5" end="5"/>
                                            </p:txEl>
                                          </p:spTgt>
                                        </p:tgtEl>
                                        <p:attrNameLst>
                                          <p:attrName>style.visibility</p:attrName>
                                        </p:attrNameLst>
                                      </p:cBhvr>
                                      <p:to>
                                        <p:strVal val="visible"/>
                                      </p:to>
                                    </p:set>
                                    <p:anim calcmode="lin" valueType="num">
                                      <p:cBhvr additive="base">
                                        <p:cTn id="4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7">
                                            <p:txEl>
                                              <p:pRg st="6" end="6"/>
                                            </p:txEl>
                                          </p:spTgt>
                                        </p:tgtEl>
                                        <p:attrNameLst>
                                          <p:attrName>style.visibility</p:attrName>
                                        </p:attrNameLst>
                                      </p:cBhvr>
                                      <p:to>
                                        <p:strVal val="visible"/>
                                      </p:to>
                                    </p:set>
                                    <p:anim calcmode="lin" valueType="num">
                                      <p:cBhvr additive="base">
                                        <p:cTn id="51"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7">
                                            <p:txEl>
                                              <p:pRg st="8" end="8"/>
                                            </p:txEl>
                                          </p:spTgt>
                                        </p:tgtEl>
                                        <p:attrNameLst>
                                          <p:attrName>style.visibility</p:attrName>
                                        </p:attrNameLst>
                                      </p:cBhvr>
                                      <p:to>
                                        <p:strVal val="visible"/>
                                      </p:to>
                                    </p:set>
                                    <p:anim calcmode="lin" valueType="num">
                                      <p:cBhvr additive="base">
                                        <p:cTn id="57"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7">
                                            <p:txEl>
                                              <p:pRg st="9" end="9"/>
                                            </p:txEl>
                                          </p:spTgt>
                                        </p:tgtEl>
                                        <p:attrNameLst>
                                          <p:attrName>style.visibility</p:attrName>
                                        </p:attrNameLst>
                                      </p:cBhvr>
                                      <p:to>
                                        <p:strVal val="visible"/>
                                      </p:to>
                                    </p:set>
                                    <p:anim calcmode="lin" valueType="num">
                                      <p:cBhvr additive="base">
                                        <p:cTn id="63" dur="5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7">
                                            <p:txEl>
                                              <p:pRg st="10" end="10"/>
                                            </p:txEl>
                                          </p:spTgt>
                                        </p:tgtEl>
                                        <p:attrNameLst>
                                          <p:attrName>style.visibility</p:attrName>
                                        </p:attrNameLst>
                                      </p:cBhvr>
                                      <p:to>
                                        <p:strVal val="visible"/>
                                      </p:to>
                                    </p:set>
                                    <p:anim calcmode="lin" valueType="num">
                                      <p:cBhvr additive="base">
                                        <p:cTn id="69" dur="500" fill="hold"/>
                                        <p:tgtEl>
                                          <p:spTgt spid="7">
                                            <p:txEl>
                                              <p:pRg st="10" end="10"/>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7">
                                            <p:txEl>
                                              <p:pRg st="11" end="11"/>
                                            </p:txEl>
                                          </p:spTgt>
                                        </p:tgtEl>
                                        <p:attrNameLst>
                                          <p:attrName>style.visibility</p:attrName>
                                        </p:attrNameLst>
                                      </p:cBhvr>
                                      <p:to>
                                        <p:strVal val="visible"/>
                                      </p:to>
                                    </p:set>
                                    <p:anim calcmode="lin" valueType="num">
                                      <p:cBhvr additive="base">
                                        <p:cTn id="75" dur="500" fill="hold"/>
                                        <p:tgtEl>
                                          <p:spTgt spid="7">
                                            <p:txEl>
                                              <p:pRg st="11" end="11"/>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7">
                                            <p:txEl>
                                              <p:pRg st="12" end="12"/>
                                            </p:txEl>
                                          </p:spTgt>
                                        </p:tgtEl>
                                        <p:attrNameLst>
                                          <p:attrName>style.visibility</p:attrName>
                                        </p:attrNameLst>
                                      </p:cBhvr>
                                      <p:to>
                                        <p:strVal val="visible"/>
                                      </p:to>
                                    </p:set>
                                    <p:anim calcmode="lin" valueType="num">
                                      <p:cBhvr additive="base">
                                        <p:cTn id="81" dur="500" fill="hold"/>
                                        <p:tgtEl>
                                          <p:spTgt spid="7">
                                            <p:txEl>
                                              <p:pRg st="12" end="12"/>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7">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7">
                                            <p:txEl>
                                              <p:pRg st="13" end="13"/>
                                            </p:txEl>
                                          </p:spTgt>
                                        </p:tgtEl>
                                        <p:attrNameLst>
                                          <p:attrName>style.visibility</p:attrName>
                                        </p:attrNameLst>
                                      </p:cBhvr>
                                      <p:to>
                                        <p:strVal val="visible"/>
                                      </p:to>
                                    </p:set>
                                    <p:anim calcmode="lin" valueType="num">
                                      <p:cBhvr additive="base">
                                        <p:cTn id="87" dur="500" fill="hold"/>
                                        <p:tgtEl>
                                          <p:spTgt spid="7">
                                            <p:txEl>
                                              <p:pRg st="13" end="13"/>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7">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yöristetty suorakulmio 6"/>
          <p:cNvSpPr/>
          <p:nvPr/>
        </p:nvSpPr>
        <p:spPr>
          <a:xfrm>
            <a:off x="4860032" y="152718"/>
            <a:ext cx="3672408" cy="6516642"/>
          </a:xfrm>
          <a:prstGeom prst="roundRect">
            <a:avLst/>
          </a:prstGeom>
          <a:solidFill>
            <a:srgbClr val="CC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yöristetty suorakulmio 4"/>
          <p:cNvSpPr/>
          <p:nvPr/>
        </p:nvSpPr>
        <p:spPr>
          <a:xfrm>
            <a:off x="457200" y="1556793"/>
            <a:ext cx="3826768" cy="5112568"/>
          </a:xfrm>
          <a:prstGeom prst="roundRect">
            <a:avLst/>
          </a:prstGeom>
          <a:solidFill>
            <a:srgbClr val="CC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p:txBody>
          <a:bodyPr/>
          <a:lstStyle/>
          <a:p>
            <a:r>
              <a:rPr lang="fi-FI" dirty="0" smtClean="0">
                <a:effectLst>
                  <a:outerShdw blurRad="38100" dist="38100" dir="2700000" algn="tl">
                    <a:srgbClr val="000000">
                      <a:alpha val="43137"/>
                    </a:srgbClr>
                  </a:outerShdw>
                </a:effectLst>
              </a:rPr>
              <a:t>1. Allergia- ja astmakohtaus</a:t>
            </a:r>
            <a:endParaRPr lang="fi-FI" dirty="0">
              <a:effectLst>
                <a:outerShdw blurRad="38100" dist="38100" dir="2700000" algn="tl">
                  <a:srgbClr val="000000">
                    <a:alpha val="43137"/>
                  </a:srgbClr>
                </a:outerShdw>
              </a:effectLst>
            </a:endParaRPr>
          </a:p>
        </p:txBody>
      </p:sp>
      <p:sp>
        <p:nvSpPr>
          <p:cNvPr id="4" name="Content Placeholder 3"/>
          <p:cNvSpPr>
            <a:spLocks noGrp="1"/>
          </p:cNvSpPr>
          <p:nvPr>
            <p:ph sz="half" idx="1"/>
          </p:nvPr>
        </p:nvSpPr>
        <p:spPr>
          <a:xfrm>
            <a:off x="724664" y="2132856"/>
            <a:ext cx="3291840" cy="4320480"/>
          </a:xfrm>
        </p:spPr>
        <p:txBody>
          <a:bodyPr>
            <a:normAutofit fontScale="25000" lnSpcReduction="20000"/>
          </a:bodyPr>
          <a:lstStyle/>
          <a:p>
            <a:pPr>
              <a:lnSpc>
                <a:spcPct val="170000"/>
              </a:lnSpc>
            </a:pPr>
            <a:r>
              <a:rPr lang="fi-FI" sz="8000" dirty="0">
                <a:solidFill>
                  <a:srgbClr val="FF0000"/>
                </a:solidFill>
                <a:latin typeface="+mj-lt"/>
              </a:rPr>
              <a:t>Allergiakohtaus </a:t>
            </a:r>
            <a:r>
              <a:rPr lang="fi-FI" sz="8000" dirty="0">
                <a:latin typeface="+mj-lt"/>
              </a:rPr>
              <a:t>eli </a:t>
            </a:r>
            <a:r>
              <a:rPr lang="fi-FI" sz="8000" dirty="0" smtClean="0">
                <a:latin typeface="+mj-lt"/>
              </a:rPr>
              <a:t>äkillinen yliherkkyys-reaktio </a:t>
            </a:r>
            <a:r>
              <a:rPr lang="fi-FI" sz="8000" dirty="0">
                <a:latin typeface="+mj-lt"/>
              </a:rPr>
              <a:t>on </a:t>
            </a:r>
            <a:r>
              <a:rPr lang="fi-FI" sz="8000" dirty="0" smtClean="0">
                <a:latin typeface="+mj-lt"/>
              </a:rPr>
              <a:t>elimistön reaktio, joka  johtuu </a:t>
            </a:r>
            <a:r>
              <a:rPr lang="fi-FI" sz="8000" dirty="0">
                <a:latin typeface="+mj-lt"/>
              </a:rPr>
              <a:t>allergisoivasta </a:t>
            </a:r>
            <a:r>
              <a:rPr lang="fi-FI" sz="8000" dirty="0" smtClean="0">
                <a:latin typeface="+mj-lt"/>
              </a:rPr>
              <a:t>aiheuttajasta. Esimerkiksi eläimistä.</a:t>
            </a:r>
          </a:p>
          <a:p>
            <a:pPr>
              <a:lnSpc>
                <a:spcPct val="170000"/>
              </a:lnSpc>
            </a:pPr>
            <a:endParaRPr lang="fi-FI" sz="8000" dirty="0">
              <a:latin typeface="+mj-lt"/>
            </a:endParaRPr>
          </a:p>
          <a:p>
            <a:pPr>
              <a:lnSpc>
                <a:spcPct val="170000"/>
              </a:lnSpc>
            </a:pPr>
            <a:endParaRPr lang="fi-FI" sz="8000" dirty="0" smtClean="0">
              <a:latin typeface="+mj-lt"/>
            </a:endParaRPr>
          </a:p>
          <a:p>
            <a:pPr>
              <a:lnSpc>
                <a:spcPct val="170000"/>
              </a:lnSpc>
            </a:pPr>
            <a:r>
              <a:rPr lang="fi-FI" sz="8000" dirty="0">
                <a:latin typeface="+mj-lt"/>
              </a:rPr>
              <a:t>	</a:t>
            </a:r>
            <a:r>
              <a:rPr lang="fi-FI" sz="3700" dirty="0" smtClean="0">
                <a:latin typeface="+mj-lt"/>
              </a:rPr>
              <a:t>						</a:t>
            </a:r>
            <a:endParaRPr lang="fi-FI" sz="3700" dirty="0">
              <a:latin typeface="+mj-lt"/>
            </a:endParaRPr>
          </a:p>
        </p:txBody>
      </p:sp>
      <p:sp>
        <p:nvSpPr>
          <p:cNvPr id="6" name="Content Placeholder 5"/>
          <p:cNvSpPr>
            <a:spLocks noGrp="1"/>
          </p:cNvSpPr>
          <p:nvPr>
            <p:ph sz="half" idx="2"/>
          </p:nvPr>
        </p:nvSpPr>
        <p:spPr>
          <a:xfrm>
            <a:off x="5090160" y="332656"/>
            <a:ext cx="3291840" cy="6264696"/>
          </a:xfrm>
        </p:spPr>
        <p:txBody>
          <a:bodyPr>
            <a:noAutofit/>
          </a:bodyPr>
          <a:lstStyle/>
          <a:p>
            <a:r>
              <a:rPr lang="fi-FI" sz="1800" u="sng" dirty="0" smtClean="0">
                <a:solidFill>
                  <a:srgbClr val="FF0000"/>
                </a:solidFill>
                <a:latin typeface="+mj-lt"/>
              </a:rPr>
              <a:t>1. Reaktio esimerkiksi lääkeaineesta</a:t>
            </a:r>
          </a:p>
          <a:p>
            <a:pPr marL="285750" indent="-285750">
              <a:buFontTx/>
              <a:buChar char="-"/>
            </a:pPr>
            <a:r>
              <a:rPr lang="fi-FI" sz="1600" dirty="0" smtClean="0">
                <a:latin typeface="+mj-lt"/>
              </a:rPr>
              <a:t>Allerginen reaktio </a:t>
            </a:r>
            <a:r>
              <a:rPr lang="fi-FI" sz="1600" u="sng" dirty="0" smtClean="0">
                <a:latin typeface="+mj-lt"/>
              </a:rPr>
              <a:t>tulee hitaasti.</a:t>
            </a:r>
            <a:endParaRPr lang="fi-FI" sz="1600" u="sng" dirty="0">
              <a:latin typeface="+mj-lt"/>
            </a:endParaRPr>
          </a:p>
          <a:p>
            <a:pPr marL="285750" indent="-285750">
              <a:buFontTx/>
              <a:buChar char="-"/>
            </a:pPr>
            <a:r>
              <a:rPr lang="fi-FI" sz="1600" dirty="0" smtClean="0">
                <a:latin typeface="+mj-lt"/>
              </a:rPr>
              <a:t>Oireita: ihottuma, nokkosrokko, näppylät.</a:t>
            </a:r>
          </a:p>
          <a:p>
            <a:endParaRPr lang="fi-FI" sz="1800" dirty="0">
              <a:latin typeface="+mj-lt"/>
            </a:endParaRPr>
          </a:p>
          <a:p>
            <a:r>
              <a:rPr lang="fi-FI" sz="1800" u="sng" dirty="0" smtClean="0">
                <a:solidFill>
                  <a:srgbClr val="FF0000"/>
                </a:solidFill>
                <a:latin typeface="+mj-lt"/>
              </a:rPr>
              <a:t>2. Reaktio esimerkiksi pähkinästä tai ampiaisen pistosta</a:t>
            </a:r>
          </a:p>
          <a:p>
            <a:pPr marL="285750" indent="-285750">
              <a:buFontTx/>
              <a:buChar char="-"/>
            </a:pPr>
            <a:r>
              <a:rPr lang="fi-FI" sz="1800" dirty="0" smtClean="0">
                <a:latin typeface="+mj-lt"/>
              </a:rPr>
              <a:t>Allerginen reaktio </a:t>
            </a:r>
            <a:r>
              <a:rPr lang="fi-FI" sz="1800" u="sng" dirty="0" smtClean="0">
                <a:latin typeface="+mj-lt"/>
              </a:rPr>
              <a:t>tulee usein nopeasti!</a:t>
            </a:r>
            <a:endParaRPr lang="fi-FI" sz="1800" u="sng" dirty="0">
              <a:latin typeface="+mj-lt"/>
            </a:endParaRPr>
          </a:p>
          <a:p>
            <a:pPr marL="285750" indent="-285750">
              <a:buFontTx/>
              <a:buChar char="-"/>
            </a:pPr>
            <a:r>
              <a:rPr lang="fi-FI" sz="1600" dirty="0" smtClean="0">
                <a:latin typeface="+mj-lt"/>
              </a:rPr>
              <a:t>Sokin eli </a:t>
            </a:r>
            <a:r>
              <a:rPr lang="fi-FI" sz="1600" dirty="0" smtClean="0">
                <a:solidFill>
                  <a:srgbClr val="FF0000"/>
                </a:solidFill>
                <a:latin typeface="+mj-lt"/>
              </a:rPr>
              <a:t>anafylaktisen reaktion oireita</a:t>
            </a:r>
            <a:r>
              <a:rPr lang="fi-FI" sz="1600" dirty="0" smtClean="0">
                <a:latin typeface="+mj-lt"/>
              </a:rPr>
              <a:t>: hengitysoireet sekä hengitysteiden </a:t>
            </a:r>
            <a:r>
              <a:rPr lang="fi-FI" sz="1600" dirty="0">
                <a:latin typeface="+mj-lt"/>
              </a:rPr>
              <a:t>turpoaminen, verenpaineen lasku, </a:t>
            </a:r>
            <a:r>
              <a:rPr lang="fi-FI" sz="1600" dirty="0" smtClean="0">
                <a:latin typeface="+mj-lt"/>
              </a:rPr>
              <a:t>vatsaoireet </a:t>
            </a:r>
            <a:r>
              <a:rPr lang="fi-FI" sz="1600" dirty="0">
                <a:latin typeface="+mj-lt"/>
              </a:rPr>
              <a:t>sekä nokkosrokkoa erilaisina </a:t>
            </a:r>
            <a:r>
              <a:rPr lang="fi-FI" sz="1600" dirty="0" smtClean="0">
                <a:latin typeface="+mj-lt"/>
              </a:rPr>
              <a:t>yhdistelminä.</a:t>
            </a:r>
          </a:p>
        </p:txBody>
      </p:sp>
      <p:sp>
        <p:nvSpPr>
          <p:cNvPr id="3" name="Text Placeholder 2"/>
          <p:cNvSpPr>
            <a:spLocks noGrp="1"/>
          </p:cNvSpPr>
          <p:nvPr>
            <p:ph type="body" idx="4294967295"/>
          </p:nvPr>
        </p:nvSpPr>
        <p:spPr>
          <a:xfrm>
            <a:off x="1" y="1573213"/>
            <a:ext cx="457200" cy="199603"/>
          </a:xfrm>
        </p:spPr>
        <p:txBody>
          <a:bodyPr>
            <a:normAutofit fontScale="25000" lnSpcReduction="20000"/>
          </a:bodyPr>
          <a:lstStyle/>
          <a:p>
            <a:endParaRPr lang="fi-FI" dirty="0"/>
          </a:p>
          <a:p>
            <a:endParaRPr lang="fi-FI" dirty="0"/>
          </a:p>
        </p:txBody>
      </p:sp>
    </p:spTree>
    <p:extLst>
      <p:ext uri="{BB962C8B-B14F-4D97-AF65-F5344CB8AC3E}">
        <p14:creationId xmlns:p14="http://schemas.microsoft.com/office/powerpoint/2010/main" val="371244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 calcmode="lin" valueType="num">
                                      <p:cBhvr additive="base">
                                        <p:cTn id="2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 calcmode="lin" valueType="num">
                                      <p:cBhvr additive="base">
                                        <p:cTn id="35"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 calcmode="lin" valueType="num">
                                      <p:cBhvr additive="base">
                                        <p:cTn id="39"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yöristetty suorakulmio 9"/>
          <p:cNvSpPr/>
          <p:nvPr/>
        </p:nvSpPr>
        <p:spPr>
          <a:xfrm>
            <a:off x="5508104" y="620688"/>
            <a:ext cx="3291840" cy="6192688"/>
          </a:xfrm>
          <a:prstGeom prst="roundRect">
            <a:avLst/>
          </a:prstGeom>
          <a:solidFill>
            <a:srgbClr val="CC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Pyöristetty suorakulmio 1"/>
          <p:cNvSpPr/>
          <p:nvPr/>
        </p:nvSpPr>
        <p:spPr>
          <a:xfrm>
            <a:off x="87709" y="1393687"/>
            <a:ext cx="3600400" cy="4968552"/>
          </a:xfrm>
          <a:prstGeom prst="roundRect">
            <a:avLst/>
          </a:prstGeom>
          <a:solidFill>
            <a:srgbClr val="CC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Title 4"/>
          <p:cNvSpPr>
            <a:spLocks noGrp="1"/>
          </p:cNvSpPr>
          <p:nvPr>
            <p:ph type="title"/>
          </p:nvPr>
        </p:nvSpPr>
        <p:spPr>
          <a:xfrm>
            <a:off x="198078" y="13251"/>
            <a:ext cx="5791200" cy="1411033"/>
          </a:xfrm>
        </p:spPr>
        <p:txBody>
          <a:bodyPr>
            <a:normAutofit/>
          </a:bodyPr>
          <a:lstStyle/>
          <a:p>
            <a:r>
              <a:rPr lang="fi-FI" dirty="0" smtClean="0">
                <a:effectLst>
                  <a:outerShdw blurRad="38100" dist="38100" dir="2700000" algn="tl">
                    <a:srgbClr val="000000">
                      <a:alpha val="43137"/>
                    </a:srgbClr>
                  </a:outerShdw>
                </a:effectLst>
              </a:rPr>
              <a:t>1. ALLERGIA- JA ASTAMAKOHTAUS </a:t>
            </a:r>
            <a:endParaRPr lang="fi-FI" sz="2700" dirty="0">
              <a:effectLst>
                <a:outerShdw blurRad="38100" dist="38100" dir="2700000" algn="tl">
                  <a:srgbClr val="000000">
                    <a:alpha val="43137"/>
                  </a:srgbClr>
                </a:outerShdw>
              </a:effectLst>
            </a:endParaRPr>
          </a:p>
        </p:txBody>
      </p:sp>
      <p:sp>
        <p:nvSpPr>
          <p:cNvPr id="6" name="Content Placeholder 5"/>
          <p:cNvSpPr>
            <a:spLocks noGrp="1"/>
          </p:cNvSpPr>
          <p:nvPr>
            <p:ph sz="half" idx="1"/>
          </p:nvPr>
        </p:nvSpPr>
        <p:spPr>
          <a:xfrm>
            <a:off x="395536" y="1424284"/>
            <a:ext cx="3291840" cy="5173067"/>
          </a:xfrm>
        </p:spPr>
        <p:txBody>
          <a:bodyPr>
            <a:noAutofit/>
          </a:bodyPr>
          <a:lstStyle/>
          <a:p>
            <a:r>
              <a:rPr lang="fi-FI" sz="2000" b="0" cap="all" spc="-60" dirty="0" smtClean="0">
                <a:solidFill>
                  <a:srgbClr val="D1282E"/>
                </a:solidFill>
                <a:effectLst>
                  <a:outerShdw blurRad="38100" dist="38100" dir="2700000" algn="tl">
                    <a:srgbClr val="000000">
                      <a:alpha val="43137"/>
                    </a:srgbClr>
                  </a:outerShdw>
                </a:effectLst>
                <a:latin typeface="Arial Black"/>
                <a:ea typeface="+mj-ea"/>
                <a:cs typeface="+mj-cs"/>
              </a:rPr>
              <a:t>Harjoitus: astmakohtaus</a:t>
            </a:r>
            <a:endParaRPr lang="fi-FI" sz="2000" dirty="0">
              <a:latin typeface="+mj-lt"/>
            </a:endParaRPr>
          </a:p>
          <a:p>
            <a:pPr>
              <a:lnSpc>
                <a:spcPct val="150000"/>
              </a:lnSpc>
            </a:pPr>
            <a:r>
              <a:rPr lang="fi-FI" sz="1400" dirty="0" smtClean="0">
                <a:latin typeface="+mj-lt"/>
              </a:rPr>
              <a:t>4. luokan </a:t>
            </a:r>
            <a:r>
              <a:rPr lang="fi-FI" sz="1400" dirty="0">
                <a:latin typeface="+mj-lt"/>
              </a:rPr>
              <a:t>pojat ovat lähteneet hiihtämään liikuntatunnilla. Ilari huomaa </a:t>
            </a:r>
            <a:r>
              <a:rPr lang="fi-FI" sz="1400" dirty="0" smtClean="0">
                <a:latin typeface="+mj-lt"/>
              </a:rPr>
              <a:t>ylämäessä</a:t>
            </a:r>
            <a:r>
              <a:rPr lang="fi-FI" sz="1400" dirty="0">
                <a:latin typeface="+mj-lt"/>
              </a:rPr>
              <a:t>, että </a:t>
            </a:r>
            <a:r>
              <a:rPr lang="fi-FI" sz="1400" dirty="0" smtClean="0">
                <a:latin typeface="+mj-lt"/>
              </a:rPr>
              <a:t>Jarno </a:t>
            </a:r>
            <a:r>
              <a:rPr lang="fi-FI" sz="1400" dirty="0">
                <a:latin typeface="+mj-lt"/>
              </a:rPr>
              <a:t>pysähtyy ladun laitaan. Ilari yrittää kysyä </a:t>
            </a:r>
            <a:r>
              <a:rPr lang="fi-FI" sz="1400" dirty="0" smtClean="0">
                <a:latin typeface="+mj-lt"/>
              </a:rPr>
              <a:t>Jarnolta, </a:t>
            </a:r>
            <a:r>
              <a:rPr lang="fi-FI" sz="1400" dirty="0">
                <a:latin typeface="+mj-lt"/>
              </a:rPr>
              <a:t>miksi tämä pysähtyi, </a:t>
            </a:r>
            <a:r>
              <a:rPr lang="fi-FI" sz="1400" dirty="0" smtClean="0">
                <a:latin typeface="+mj-lt"/>
              </a:rPr>
              <a:t>mutta </a:t>
            </a:r>
            <a:r>
              <a:rPr lang="fi-FI" sz="1400" dirty="0">
                <a:latin typeface="+mj-lt"/>
              </a:rPr>
              <a:t>Jarno ei vastaa. </a:t>
            </a:r>
            <a:r>
              <a:rPr lang="fi-FI" sz="1400" dirty="0" smtClean="0">
                <a:latin typeface="+mj-lt"/>
              </a:rPr>
              <a:t>Lähempänä </a:t>
            </a:r>
            <a:r>
              <a:rPr lang="fi-FI" sz="1400" dirty="0">
                <a:latin typeface="+mj-lt"/>
              </a:rPr>
              <a:t>hän huomaa, </a:t>
            </a:r>
            <a:r>
              <a:rPr lang="fi-FI" sz="1400" dirty="0" smtClean="0">
                <a:latin typeface="+mj-lt"/>
              </a:rPr>
              <a:t>että Ilari </a:t>
            </a:r>
            <a:r>
              <a:rPr lang="fi-FI" sz="1400" dirty="0">
                <a:latin typeface="+mj-lt"/>
              </a:rPr>
              <a:t>yskii voimakkaasti eikä pysty puhumaan. Näyttää siltä, että Jarno hengittää vain </a:t>
            </a:r>
            <a:r>
              <a:rPr lang="fi-FI" sz="1400" dirty="0" smtClean="0">
                <a:latin typeface="+mj-lt"/>
              </a:rPr>
              <a:t>heikosti, pinnallisesti</a:t>
            </a:r>
            <a:r>
              <a:rPr lang="fi-FI" sz="1400" dirty="0">
                <a:latin typeface="+mj-lt"/>
              </a:rPr>
              <a:t>. </a:t>
            </a:r>
            <a:r>
              <a:rPr lang="fi-FI" sz="1400" dirty="0" smtClean="0">
                <a:latin typeface="+mj-lt"/>
              </a:rPr>
              <a:t>Jarnon huuletkin ovat värittömät.</a:t>
            </a:r>
            <a:endParaRPr lang="fi-FI" sz="1400" dirty="0">
              <a:latin typeface="+mj-lt"/>
            </a:endParaRPr>
          </a:p>
        </p:txBody>
      </p:sp>
      <p:sp>
        <p:nvSpPr>
          <p:cNvPr id="7" name="Content Placeholder 6"/>
          <p:cNvSpPr>
            <a:spLocks noGrp="1"/>
          </p:cNvSpPr>
          <p:nvPr>
            <p:ph sz="half" idx="2"/>
          </p:nvPr>
        </p:nvSpPr>
        <p:spPr>
          <a:xfrm>
            <a:off x="5513349" y="1087965"/>
            <a:ext cx="3291840" cy="5733256"/>
          </a:xfrm>
        </p:spPr>
        <p:txBody>
          <a:bodyPr>
            <a:normAutofit fontScale="25000" lnSpcReduction="20000"/>
          </a:bodyPr>
          <a:lstStyle/>
          <a:p>
            <a:pPr>
              <a:lnSpc>
                <a:spcPct val="170000"/>
              </a:lnSpc>
            </a:pPr>
            <a:r>
              <a:rPr lang="fi-FI" sz="4000" dirty="0" smtClean="0">
                <a:solidFill>
                  <a:srgbClr val="FF0000"/>
                </a:solidFill>
                <a:latin typeface="+mj-lt"/>
              </a:rPr>
              <a:t>1.) </a:t>
            </a:r>
            <a:r>
              <a:rPr lang="fi-FI" sz="4000" dirty="0" smtClean="0">
                <a:latin typeface="+mj-lt"/>
              </a:rPr>
              <a:t>Kysy </a:t>
            </a:r>
            <a:r>
              <a:rPr lang="fi-FI" sz="4000" dirty="0">
                <a:latin typeface="+mj-lt"/>
              </a:rPr>
              <a:t>onko Jarnolla </a:t>
            </a:r>
            <a:r>
              <a:rPr lang="fi-FI" sz="4000" dirty="0" smtClean="0">
                <a:latin typeface="+mj-lt"/>
              </a:rPr>
              <a:t>ASTMALÄÄKETTÄ mukana?</a:t>
            </a:r>
          </a:p>
          <a:p>
            <a:pPr>
              <a:lnSpc>
                <a:spcPct val="170000"/>
              </a:lnSpc>
            </a:pPr>
            <a:r>
              <a:rPr lang="fi-FI" sz="4000" dirty="0" smtClean="0">
                <a:latin typeface="+mj-lt"/>
              </a:rPr>
              <a:t>JOS ON   	         käske </a:t>
            </a:r>
            <a:r>
              <a:rPr lang="fi-FI" sz="4000" dirty="0">
                <a:latin typeface="+mj-lt"/>
              </a:rPr>
              <a:t>ottamaan 2 annosta avaavaa </a:t>
            </a:r>
            <a:r>
              <a:rPr lang="fi-FI" sz="4000" dirty="0" smtClean="0">
                <a:latin typeface="+mj-lt"/>
              </a:rPr>
              <a:t>lääkettä!</a:t>
            </a:r>
            <a:endParaRPr lang="fi-FI" sz="4000" dirty="0">
              <a:latin typeface="+mj-lt"/>
            </a:endParaRPr>
          </a:p>
          <a:p>
            <a:pPr>
              <a:lnSpc>
                <a:spcPct val="170000"/>
              </a:lnSpc>
            </a:pPr>
            <a:r>
              <a:rPr lang="fi-FI" sz="4000" dirty="0" smtClean="0">
                <a:latin typeface="+mj-lt"/>
              </a:rPr>
              <a:t>JOS </a:t>
            </a:r>
            <a:r>
              <a:rPr lang="fi-FI" sz="4000" dirty="0">
                <a:latin typeface="+mj-lt"/>
              </a:rPr>
              <a:t>EI </a:t>
            </a:r>
            <a:r>
              <a:rPr lang="fi-FI" sz="4000" dirty="0" smtClean="0">
                <a:latin typeface="+mj-lt"/>
              </a:rPr>
              <a:t>              soita </a:t>
            </a:r>
            <a:r>
              <a:rPr lang="fi-FI" sz="4000" dirty="0">
                <a:latin typeface="+mj-lt"/>
              </a:rPr>
              <a:t>heti </a:t>
            </a:r>
            <a:r>
              <a:rPr lang="fi-FI" sz="4000" dirty="0" smtClean="0">
                <a:latin typeface="+mj-lt"/>
              </a:rPr>
              <a:t>112!</a:t>
            </a:r>
            <a:endParaRPr lang="fi-FI" sz="4000" dirty="0">
              <a:latin typeface="+mj-lt"/>
            </a:endParaRPr>
          </a:p>
          <a:p>
            <a:pPr>
              <a:lnSpc>
                <a:spcPct val="170000"/>
              </a:lnSpc>
            </a:pPr>
            <a:r>
              <a:rPr lang="fi-FI" sz="4000" dirty="0" smtClean="0">
                <a:solidFill>
                  <a:srgbClr val="FF0000"/>
                </a:solidFill>
                <a:latin typeface="+mj-lt"/>
              </a:rPr>
              <a:t>2.) </a:t>
            </a:r>
            <a:r>
              <a:rPr lang="fi-FI" sz="4000" dirty="0" smtClean="0">
                <a:latin typeface="+mj-lt"/>
              </a:rPr>
              <a:t>RAUHOITTELE </a:t>
            </a:r>
            <a:r>
              <a:rPr lang="fi-FI" sz="4000" dirty="0">
                <a:latin typeface="+mj-lt"/>
              </a:rPr>
              <a:t>ja pidä </a:t>
            </a:r>
            <a:r>
              <a:rPr lang="fi-FI" sz="4000" dirty="0" smtClean="0">
                <a:latin typeface="+mj-lt"/>
              </a:rPr>
              <a:t>huoli, </a:t>
            </a:r>
            <a:r>
              <a:rPr lang="fi-FI" sz="4000" dirty="0">
                <a:latin typeface="+mj-lt"/>
              </a:rPr>
              <a:t>ettei </a:t>
            </a:r>
            <a:r>
              <a:rPr lang="fi-FI" sz="4000" dirty="0" smtClean="0">
                <a:latin typeface="+mj-lt"/>
              </a:rPr>
              <a:t>Jarno </a:t>
            </a:r>
            <a:r>
              <a:rPr lang="fi-FI" sz="4000" dirty="0">
                <a:latin typeface="+mj-lt"/>
              </a:rPr>
              <a:t>jää </a:t>
            </a:r>
            <a:r>
              <a:rPr lang="fi-FI" sz="4000" dirty="0" smtClean="0">
                <a:latin typeface="+mj-lt"/>
              </a:rPr>
              <a:t>yksin.</a:t>
            </a:r>
            <a:endParaRPr lang="fi-FI" sz="4000" dirty="0">
              <a:latin typeface="+mj-lt"/>
            </a:endParaRPr>
          </a:p>
          <a:p>
            <a:pPr>
              <a:lnSpc>
                <a:spcPct val="170000"/>
              </a:lnSpc>
            </a:pPr>
            <a:r>
              <a:rPr lang="fi-FI" sz="4000" dirty="0" smtClean="0">
                <a:solidFill>
                  <a:srgbClr val="FF0000"/>
                </a:solidFill>
                <a:latin typeface="+mj-lt"/>
              </a:rPr>
              <a:t>3.) </a:t>
            </a:r>
            <a:r>
              <a:rPr lang="fi-FI" sz="4000" dirty="0" smtClean="0">
                <a:latin typeface="+mj-lt"/>
              </a:rPr>
              <a:t>Jarnon </a:t>
            </a:r>
            <a:r>
              <a:rPr lang="fi-FI" sz="4000" dirty="0">
                <a:latin typeface="+mj-lt"/>
              </a:rPr>
              <a:t>pitää olla levossa ja ottaa mukava </a:t>
            </a:r>
            <a:r>
              <a:rPr lang="fi-FI" sz="4000" dirty="0" smtClean="0">
                <a:latin typeface="+mj-lt"/>
              </a:rPr>
              <a:t>asento, esim. etukumara asento on astmaatikoille mieluinen.</a:t>
            </a:r>
            <a:endParaRPr lang="fi-FI" sz="4000" dirty="0">
              <a:latin typeface="+mj-lt"/>
            </a:endParaRPr>
          </a:p>
          <a:p>
            <a:pPr>
              <a:lnSpc>
                <a:spcPct val="170000"/>
              </a:lnSpc>
            </a:pPr>
            <a:r>
              <a:rPr lang="fi-FI" sz="4000" dirty="0" smtClean="0">
                <a:solidFill>
                  <a:srgbClr val="FF0000"/>
                </a:solidFill>
                <a:latin typeface="+mj-lt"/>
              </a:rPr>
              <a:t>4.) </a:t>
            </a:r>
            <a:r>
              <a:rPr lang="fi-FI" sz="4000" dirty="0" smtClean="0">
                <a:latin typeface="+mj-lt"/>
              </a:rPr>
              <a:t>Jos </a:t>
            </a:r>
            <a:r>
              <a:rPr lang="fi-FI" sz="4000" dirty="0">
                <a:latin typeface="+mj-lt"/>
              </a:rPr>
              <a:t>ulkona on paljon pakkasta, </a:t>
            </a:r>
            <a:r>
              <a:rPr lang="fi-FI" sz="4000" dirty="0" smtClean="0">
                <a:latin typeface="+mj-lt"/>
              </a:rPr>
              <a:t>Jarno </a:t>
            </a:r>
            <a:r>
              <a:rPr lang="fi-FI" sz="4000" dirty="0">
                <a:latin typeface="+mj-lt"/>
              </a:rPr>
              <a:t>pitäisi saada </a:t>
            </a:r>
            <a:r>
              <a:rPr lang="fi-FI" sz="4000" dirty="0" smtClean="0">
                <a:latin typeface="+mj-lt"/>
              </a:rPr>
              <a:t>sisätiloihin.</a:t>
            </a:r>
            <a:endParaRPr lang="fi-FI" sz="4000" dirty="0">
              <a:latin typeface="+mj-lt"/>
            </a:endParaRPr>
          </a:p>
          <a:p>
            <a:pPr>
              <a:lnSpc>
                <a:spcPct val="170000"/>
              </a:lnSpc>
            </a:pPr>
            <a:r>
              <a:rPr lang="fi-FI" sz="4000" dirty="0" smtClean="0">
                <a:solidFill>
                  <a:srgbClr val="FF0000"/>
                </a:solidFill>
                <a:latin typeface="+mj-lt"/>
              </a:rPr>
              <a:t>5.) </a:t>
            </a:r>
            <a:r>
              <a:rPr lang="fi-FI" sz="4000" dirty="0" smtClean="0">
                <a:latin typeface="+mj-lt"/>
              </a:rPr>
              <a:t>Jos Jarno </a:t>
            </a:r>
            <a:r>
              <a:rPr lang="fi-FI" sz="4000" dirty="0">
                <a:latin typeface="+mj-lt"/>
              </a:rPr>
              <a:t>olisi eläinten, siitepölyn tai homeen lähellä, hänet pitäisi siirtää kauemmas </a:t>
            </a:r>
            <a:r>
              <a:rPr lang="fi-FI" sz="4000" dirty="0" smtClean="0">
                <a:latin typeface="+mj-lt"/>
              </a:rPr>
              <a:t>niistä. Hänellä olisi todennäköisesti allerginen kohtaus. Tällöin pitäisi myös soittaa 112 ja antaa Epipen-pistos, jos Jarnolla sellainen olisi.</a:t>
            </a:r>
          </a:p>
          <a:p>
            <a:pPr>
              <a:lnSpc>
                <a:spcPct val="170000"/>
              </a:lnSpc>
            </a:pPr>
            <a:r>
              <a:rPr lang="fi-FI" sz="4000" dirty="0" smtClean="0">
                <a:latin typeface="+mj-lt"/>
              </a:rPr>
              <a:t>Epipenin sisältämä adrenaliini avaa hengitystiet, nostaa sykettä ja pelastaa                               hengen!</a:t>
            </a:r>
            <a:endParaRPr lang="fi-FI" sz="4000" dirty="0">
              <a:latin typeface="+mj-lt"/>
            </a:endParaRPr>
          </a:p>
          <a:p>
            <a:endParaRPr lang="fi-FI" dirty="0"/>
          </a:p>
        </p:txBody>
      </p:sp>
      <p:graphicFrame>
        <p:nvGraphicFramePr>
          <p:cNvPr id="9" name="Table 8"/>
          <p:cNvGraphicFramePr>
            <a:graphicFrameLocks noGrp="1"/>
          </p:cNvGraphicFramePr>
          <p:nvPr>
            <p:extLst>
              <p:ext uri="{D42A27DB-BD31-4B8C-83A1-F6EECF244321}">
                <p14:modId xmlns:p14="http://schemas.microsoft.com/office/powerpoint/2010/main" val="225522582"/>
              </p:ext>
            </p:extLst>
          </p:nvPr>
        </p:nvGraphicFramePr>
        <p:xfrm>
          <a:off x="251520" y="6442536"/>
          <a:ext cx="3192016" cy="370840"/>
        </p:xfrm>
        <a:graphic>
          <a:graphicData uri="http://schemas.openxmlformats.org/drawingml/2006/table">
            <a:tbl>
              <a:tblPr firstRow="1" bandRow="1">
                <a:tableStyleId>{5C22544A-7EE6-4342-B048-85BDC9FD1C3A}</a:tableStyleId>
              </a:tblPr>
              <a:tblGrid>
                <a:gridCol w="3192016"/>
              </a:tblGrid>
              <a:tr h="370840">
                <a:tc>
                  <a:txBody>
                    <a:bodyPr/>
                    <a:lstStyle/>
                    <a:p>
                      <a:pPr algn="ctr"/>
                      <a:r>
                        <a:rPr lang="fi-FI" dirty="0" smtClean="0"/>
                        <a:t>MITEN AUTAT JARNOA?</a:t>
                      </a:r>
                      <a:endParaRPr lang="fi-FI" dirty="0"/>
                    </a:p>
                  </a:txBody>
                  <a:tcPr>
                    <a:solidFill>
                      <a:srgbClr val="FF0000"/>
                    </a:solidFill>
                  </a:tcPr>
                </a:tc>
              </a:tr>
            </a:tbl>
          </a:graphicData>
        </a:graphic>
      </p:graphicFrame>
      <p:sp>
        <p:nvSpPr>
          <p:cNvPr id="4" name="Tekstiruutu 3"/>
          <p:cNvSpPr txBox="1"/>
          <p:nvPr/>
        </p:nvSpPr>
        <p:spPr>
          <a:xfrm>
            <a:off x="5724128" y="628533"/>
            <a:ext cx="3723888" cy="646331"/>
          </a:xfrm>
          <a:prstGeom prst="rect">
            <a:avLst/>
          </a:prstGeom>
          <a:noFill/>
        </p:spPr>
        <p:txBody>
          <a:bodyPr wrap="square" rtlCol="0">
            <a:spAutoFit/>
          </a:bodyPr>
          <a:lstStyle/>
          <a:p>
            <a:r>
              <a:rPr lang="fi-FI" b="1" dirty="0" smtClean="0">
                <a:effectLst>
                  <a:outerShdw blurRad="38100" dist="38100" dir="2700000" algn="tl">
                    <a:srgbClr val="000000">
                      <a:alpha val="43137"/>
                    </a:srgbClr>
                  </a:outerShdw>
                </a:effectLst>
              </a:rPr>
              <a:t>Toimi näin astmapotilasta auttaessa!</a:t>
            </a:r>
            <a:endParaRPr lang="fi-FI" b="1" dirty="0">
              <a:effectLst>
                <a:outerShdw blurRad="38100" dist="38100" dir="2700000" algn="tl">
                  <a:srgbClr val="000000">
                    <a:alpha val="43137"/>
                  </a:srgbClr>
                </a:outerShdw>
              </a:effectLst>
            </a:endParaRPr>
          </a:p>
        </p:txBody>
      </p:sp>
      <p:sp>
        <p:nvSpPr>
          <p:cNvPr id="8" name="Nuoli oikealle 7"/>
          <p:cNvSpPr/>
          <p:nvPr/>
        </p:nvSpPr>
        <p:spPr>
          <a:xfrm>
            <a:off x="6280923" y="1750731"/>
            <a:ext cx="514320" cy="141550"/>
          </a:xfrm>
          <a:prstGeom prst="rightArrow">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a:p>
        </p:txBody>
      </p:sp>
      <p:sp>
        <p:nvSpPr>
          <p:cNvPr id="11" name="Nuoli oikealle 10"/>
          <p:cNvSpPr/>
          <p:nvPr/>
        </p:nvSpPr>
        <p:spPr>
          <a:xfrm>
            <a:off x="6156176" y="2303659"/>
            <a:ext cx="514320" cy="141550"/>
          </a:xfrm>
          <a:prstGeom prst="rightArrow">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a:p>
        </p:txBody>
      </p:sp>
      <p:sp>
        <p:nvSpPr>
          <p:cNvPr id="12" name="Tekstiruutu 11"/>
          <p:cNvSpPr txBox="1"/>
          <p:nvPr/>
        </p:nvSpPr>
        <p:spPr>
          <a:xfrm>
            <a:off x="3687376" y="5517232"/>
            <a:ext cx="1820728" cy="307777"/>
          </a:xfrm>
          <a:prstGeom prst="rect">
            <a:avLst/>
          </a:prstGeom>
          <a:noFill/>
        </p:spPr>
        <p:txBody>
          <a:bodyPr wrap="square" rtlCol="0">
            <a:spAutoFit/>
          </a:bodyPr>
          <a:lstStyle/>
          <a:p>
            <a:r>
              <a:rPr lang="fi-FI" sz="1400" dirty="0" smtClean="0"/>
              <a:t>Avaava Astmalääke</a:t>
            </a:r>
            <a:endParaRPr lang="fi-FI" sz="1400" dirty="0"/>
          </a:p>
        </p:txBody>
      </p:sp>
      <p:sp>
        <p:nvSpPr>
          <p:cNvPr id="16" name="Tekstiruutu 15"/>
          <p:cNvSpPr txBox="1"/>
          <p:nvPr/>
        </p:nvSpPr>
        <p:spPr>
          <a:xfrm>
            <a:off x="3764629" y="6069851"/>
            <a:ext cx="1679600" cy="584775"/>
          </a:xfrm>
          <a:prstGeom prst="rect">
            <a:avLst/>
          </a:prstGeom>
          <a:noFill/>
        </p:spPr>
        <p:txBody>
          <a:bodyPr wrap="square" rtlCol="0">
            <a:spAutoFit/>
          </a:bodyPr>
          <a:lstStyle/>
          <a:p>
            <a:r>
              <a:rPr lang="fi-FI" sz="1600" dirty="0" smtClean="0"/>
              <a:t>Astmalääkkeen antaminen</a:t>
            </a:r>
            <a:endParaRPr lang="fi-FI" sz="1600" dirty="0"/>
          </a:p>
        </p:txBody>
      </p:sp>
      <p:pic>
        <p:nvPicPr>
          <p:cNvPr id="17" name="Kuva 16"/>
          <p:cNvPicPr>
            <a:picLocks noChangeAspect="1"/>
          </p:cNvPicPr>
          <p:nvPr/>
        </p:nvPicPr>
        <p:blipFill>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tretch>
            <a:fillRect/>
          </a:stretch>
        </p:blipFill>
        <p:spPr>
          <a:xfrm>
            <a:off x="3756496" y="1393688"/>
            <a:ext cx="1674355" cy="11104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Kuva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749578" y="2530914"/>
            <a:ext cx="1678869" cy="11049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Kuva 1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49577" y="3679691"/>
            <a:ext cx="1678870" cy="11192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Kuva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756846" y="4837289"/>
            <a:ext cx="1681788" cy="11405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263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500"/>
                                        <p:tgtEl>
                                          <p:spTgt spid="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500"/>
                                        <p:tgtEl>
                                          <p:spTgt spid="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7" end="7"/>
                                            </p:txEl>
                                          </p:spTgt>
                                        </p:tgtEl>
                                        <p:attrNameLst>
                                          <p:attrName>style.visibility</p:attrName>
                                        </p:attrNameLst>
                                      </p:cBhvr>
                                      <p:to>
                                        <p:strVal val="visible"/>
                                      </p:to>
                                    </p:set>
                                    <p:animEffect transition="in" filter="fade">
                                      <p:cBhvr>
                                        <p:cTn id="47"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orakulmio 6"/>
          <p:cNvSpPr/>
          <p:nvPr/>
        </p:nvSpPr>
        <p:spPr>
          <a:xfrm>
            <a:off x="5220072" y="1268760"/>
            <a:ext cx="3240360" cy="4968552"/>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Ellipsi 5"/>
          <p:cNvSpPr/>
          <p:nvPr/>
        </p:nvSpPr>
        <p:spPr>
          <a:xfrm>
            <a:off x="395536" y="1547628"/>
            <a:ext cx="4104456" cy="2336730"/>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p:txBody>
          <a:bodyPr/>
          <a:lstStyle/>
          <a:p>
            <a:r>
              <a:rPr lang="fi-FI" dirty="0" smtClean="0">
                <a:effectLst>
                  <a:outerShdw blurRad="38100" dist="38100" dir="2700000" algn="tl">
                    <a:srgbClr val="000000">
                      <a:alpha val="43137"/>
                    </a:srgbClr>
                  </a:outerShdw>
                </a:effectLst>
              </a:rPr>
              <a:t>2. Haavat ja verenvuoto</a:t>
            </a:r>
            <a:endParaRPr lang="fi-FI"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043608" y="1700808"/>
            <a:ext cx="3291840" cy="5157192"/>
          </a:xfrm>
        </p:spPr>
        <p:txBody>
          <a:bodyPr>
            <a:normAutofit fontScale="25000" lnSpcReduction="20000"/>
          </a:bodyPr>
          <a:lstStyle/>
          <a:p>
            <a:pPr hangingPunct="0">
              <a:lnSpc>
                <a:spcPct val="150000"/>
              </a:lnSpc>
              <a:spcAft>
                <a:spcPts val="0"/>
              </a:spcAft>
              <a:tabLst>
                <a:tab pos="971550" algn="l"/>
              </a:tabLst>
            </a:pPr>
            <a:r>
              <a:rPr lang="fi-FI" sz="6400" dirty="0" smtClean="0">
                <a:latin typeface="+mj-lt"/>
              </a:rPr>
              <a:t>Haava = iholla </a:t>
            </a:r>
            <a:r>
              <a:rPr lang="fi-FI" sz="6400" dirty="0">
                <a:latin typeface="+mj-lt"/>
              </a:rPr>
              <a:t>tai limakalvolla oleva </a:t>
            </a:r>
            <a:r>
              <a:rPr lang="fi-FI" sz="6400" dirty="0" smtClean="0">
                <a:latin typeface="+mj-lt"/>
              </a:rPr>
              <a:t>rikko, </a:t>
            </a:r>
            <a:r>
              <a:rPr lang="fi-FI" sz="6400" dirty="0">
                <a:latin typeface="+mj-lt"/>
              </a:rPr>
              <a:t>joka voi </a:t>
            </a:r>
            <a:r>
              <a:rPr lang="fi-FI" sz="6400" dirty="0" smtClean="0">
                <a:latin typeface="+mj-lt"/>
              </a:rPr>
              <a:t>ylettyä </a:t>
            </a:r>
            <a:r>
              <a:rPr lang="fi-FI" sz="6400" dirty="0">
                <a:latin typeface="+mj-lt"/>
              </a:rPr>
              <a:t>syvemmälle kudoksiin tai </a:t>
            </a:r>
            <a:r>
              <a:rPr lang="fi-FI" sz="6400" dirty="0" smtClean="0">
                <a:latin typeface="+mj-lt"/>
              </a:rPr>
              <a:t>sisäelimiin. Syvä haava voi vaurioittaa lihaksia tai sisäelimiä. </a:t>
            </a:r>
          </a:p>
          <a:p>
            <a:pPr hangingPunct="0">
              <a:lnSpc>
                <a:spcPct val="120000"/>
              </a:lnSpc>
              <a:spcAft>
                <a:spcPts val="0"/>
              </a:spcAft>
              <a:tabLst>
                <a:tab pos="971550" algn="l"/>
              </a:tabLst>
            </a:pPr>
            <a:endParaRPr lang="fi-FI" sz="6400" dirty="0">
              <a:latin typeface="+mj-lt"/>
            </a:endParaRPr>
          </a:p>
          <a:p>
            <a:pPr algn="just" hangingPunct="0">
              <a:lnSpc>
                <a:spcPct val="150000"/>
              </a:lnSpc>
              <a:spcAft>
                <a:spcPts val="0"/>
              </a:spcAft>
              <a:tabLst>
                <a:tab pos="971550" algn="l"/>
              </a:tabLst>
            </a:pPr>
            <a:r>
              <a:rPr lang="fi-FI" sz="6400" u="sng" dirty="0" smtClean="0">
                <a:solidFill>
                  <a:srgbClr val="FF0000"/>
                </a:solidFill>
                <a:latin typeface="+mj-lt"/>
              </a:rPr>
              <a:t>Erilaisia haavoja :</a:t>
            </a:r>
            <a:endParaRPr lang="fi-FI" sz="6400" u="sng" dirty="0">
              <a:solidFill>
                <a:srgbClr val="FF0000"/>
              </a:solidFill>
              <a:latin typeface="+mj-lt"/>
            </a:endParaRPr>
          </a:p>
          <a:p>
            <a:pPr marL="857250" indent="-857250" hangingPunct="0">
              <a:lnSpc>
                <a:spcPct val="150000"/>
              </a:lnSpc>
              <a:spcAft>
                <a:spcPts val="0"/>
              </a:spcAft>
              <a:buFont typeface="Wingdings" panose="05000000000000000000" pitchFamily="2" charset="2"/>
              <a:buChar char="Ø"/>
              <a:tabLst>
                <a:tab pos="971550" algn="l"/>
              </a:tabLst>
            </a:pPr>
            <a:r>
              <a:rPr lang="fi-FI" sz="6400" dirty="0" smtClean="0">
                <a:latin typeface="+mj-lt"/>
              </a:rPr>
              <a:t>naarmut </a:t>
            </a:r>
            <a:r>
              <a:rPr lang="fi-FI" sz="6400" dirty="0">
                <a:latin typeface="+mj-lt"/>
              </a:rPr>
              <a:t>eli </a:t>
            </a:r>
            <a:r>
              <a:rPr lang="fi-FI" sz="6400" dirty="0" smtClean="0">
                <a:latin typeface="+mj-lt"/>
              </a:rPr>
              <a:t>pintahaavat</a:t>
            </a:r>
            <a:endParaRPr lang="fi-FI" sz="6400" dirty="0">
              <a:latin typeface="+mj-lt"/>
            </a:endParaRPr>
          </a:p>
          <a:p>
            <a:pPr marL="857250" indent="-857250" algn="just" hangingPunct="0">
              <a:lnSpc>
                <a:spcPct val="150000"/>
              </a:lnSpc>
              <a:spcAft>
                <a:spcPts val="0"/>
              </a:spcAft>
              <a:buFont typeface="Wingdings" panose="05000000000000000000" pitchFamily="2" charset="2"/>
              <a:buChar char="Ø"/>
              <a:tabLst>
                <a:tab pos="971550" algn="l"/>
              </a:tabLst>
            </a:pPr>
            <a:r>
              <a:rPr lang="fi-FI" sz="6400" dirty="0" smtClean="0">
                <a:latin typeface="+mj-lt"/>
              </a:rPr>
              <a:t>viiltohaavat </a:t>
            </a:r>
          </a:p>
          <a:p>
            <a:pPr marL="857250" indent="-857250" algn="just" hangingPunct="0">
              <a:lnSpc>
                <a:spcPct val="150000"/>
              </a:lnSpc>
              <a:spcAft>
                <a:spcPts val="0"/>
              </a:spcAft>
              <a:buFont typeface="Wingdings" panose="05000000000000000000" pitchFamily="2" charset="2"/>
              <a:buChar char="Ø"/>
              <a:tabLst>
                <a:tab pos="971550" algn="l"/>
              </a:tabLst>
            </a:pPr>
            <a:r>
              <a:rPr lang="fi-FI" sz="6400" dirty="0" smtClean="0">
                <a:latin typeface="+mj-lt"/>
              </a:rPr>
              <a:t>pistohaavat</a:t>
            </a:r>
            <a:endParaRPr lang="fi-FI" sz="6400" dirty="0">
              <a:latin typeface="+mj-lt"/>
            </a:endParaRPr>
          </a:p>
          <a:p>
            <a:pPr marL="857250" indent="-857250" algn="just" hangingPunct="0">
              <a:lnSpc>
                <a:spcPct val="150000"/>
              </a:lnSpc>
              <a:spcAft>
                <a:spcPts val="0"/>
              </a:spcAft>
              <a:buFont typeface="Wingdings" panose="05000000000000000000" pitchFamily="2" charset="2"/>
              <a:buChar char="Ø"/>
              <a:tabLst>
                <a:tab pos="971550" algn="l"/>
              </a:tabLst>
            </a:pPr>
            <a:r>
              <a:rPr lang="fi-FI" sz="6400" dirty="0" smtClean="0">
                <a:latin typeface="+mj-lt"/>
              </a:rPr>
              <a:t>ruhjehaavat</a:t>
            </a:r>
            <a:endParaRPr lang="fi-FI" sz="6400" dirty="0">
              <a:latin typeface="+mj-lt"/>
            </a:endParaRPr>
          </a:p>
          <a:p>
            <a:pPr marL="857250" indent="-857250" algn="just" hangingPunct="0">
              <a:lnSpc>
                <a:spcPct val="150000"/>
              </a:lnSpc>
              <a:spcAft>
                <a:spcPts val="0"/>
              </a:spcAft>
              <a:buFont typeface="Wingdings" panose="05000000000000000000" pitchFamily="2" charset="2"/>
              <a:buChar char="Ø"/>
              <a:tabLst>
                <a:tab pos="971550" algn="l"/>
              </a:tabLst>
            </a:pPr>
            <a:r>
              <a:rPr lang="fi-FI" sz="6400" dirty="0" smtClean="0">
                <a:latin typeface="+mj-lt"/>
              </a:rPr>
              <a:t>ampumahaavat</a:t>
            </a:r>
          </a:p>
          <a:p>
            <a:pPr marL="857250" indent="-857250" algn="just" hangingPunct="0">
              <a:lnSpc>
                <a:spcPct val="150000"/>
              </a:lnSpc>
              <a:spcAft>
                <a:spcPts val="0"/>
              </a:spcAft>
              <a:buFont typeface="Wingdings" panose="05000000000000000000" pitchFamily="2" charset="2"/>
              <a:buChar char="Ø"/>
              <a:tabLst>
                <a:tab pos="971550" algn="l"/>
              </a:tabLst>
            </a:pPr>
            <a:r>
              <a:rPr lang="fi-FI" sz="6400" dirty="0" smtClean="0">
                <a:latin typeface="+mj-lt"/>
              </a:rPr>
              <a:t>puremahaavat</a:t>
            </a:r>
            <a:endParaRPr lang="fi-FI" sz="6400" dirty="0">
              <a:latin typeface="+mj-lt"/>
            </a:endParaRPr>
          </a:p>
          <a:p>
            <a:pPr algn="just" hangingPunct="0">
              <a:lnSpc>
                <a:spcPct val="150000"/>
              </a:lnSpc>
              <a:spcAft>
                <a:spcPts val="0"/>
              </a:spcAft>
              <a:tabLst>
                <a:tab pos="971550" algn="l"/>
              </a:tabLst>
            </a:pPr>
            <a:endParaRPr lang="fi-FI" dirty="0"/>
          </a:p>
        </p:txBody>
      </p:sp>
      <p:sp>
        <p:nvSpPr>
          <p:cNvPr id="4" name="Content Placeholder 3"/>
          <p:cNvSpPr>
            <a:spLocks noGrp="1"/>
          </p:cNvSpPr>
          <p:nvPr>
            <p:ph sz="half" idx="2"/>
          </p:nvPr>
        </p:nvSpPr>
        <p:spPr>
          <a:xfrm>
            <a:off x="5220072" y="1412776"/>
            <a:ext cx="3291840" cy="5449621"/>
          </a:xfrm>
        </p:spPr>
        <p:txBody>
          <a:bodyPr>
            <a:normAutofit fontScale="25000" lnSpcReduction="20000"/>
          </a:bodyPr>
          <a:lstStyle/>
          <a:p>
            <a:r>
              <a:rPr lang="fi-FI" sz="8000" dirty="0" smtClean="0">
                <a:solidFill>
                  <a:srgbClr val="FF0000"/>
                </a:solidFill>
                <a:latin typeface="+mj-lt"/>
              </a:rPr>
              <a:t>VERISUONISTO</a:t>
            </a:r>
            <a:r>
              <a:rPr lang="fi-FI" sz="8000" dirty="0" smtClean="0">
                <a:latin typeface="+mj-lt"/>
              </a:rPr>
              <a:t> </a:t>
            </a:r>
            <a:r>
              <a:rPr lang="fi-FI" sz="8000" dirty="0">
                <a:latin typeface="+mj-lt"/>
              </a:rPr>
              <a:t>valtimot, laskimot, pienet hiussuonet.</a:t>
            </a:r>
          </a:p>
          <a:p>
            <a:r>
              <a:rPr lang="fi-FI" sz="8000" dirty="0">
                <a:solidFill>
                  <a:srgbClr val="FF0000"/>
                </a:solidFill>
                <a:latin typeface="+mj-lt"/>
              </a:rPr>
              <a:t>VERI</a:t>
            </a:r>
            <a:r>
              <a:rPr lang="fi-FI" sz="8000" dirty="0">
                <a:latin typeface="+mj-lt"/>
              </a:rPr>
              <a:t> </a:t>
            </a:r>
            <a:r>
              <a:rPr lang="fi-FI" sz="8000" dirty="0" smtClean="0">
                <a:latin typeface="+mj-lt"/>
              </a:rPr>
              <a:t> puna- ja </a:t>
            </a:r>
            <a:r>
              <a:rPr lang="fi-FI" sz="8000" dirty="0">
                <a:latin typeface="+mj-lt"/>
              </a:rPr>
              <a:t>valkosolut sekä verihiutaleet. </a:t>
            </a:r>
          </a:p>
          <a:p>
            <a:r>
              <a:rPr lang="fi-FI" sz="8000" dirty="0">
                <a:solidFill>
                  <a:srgbClr val="FF0000"/>
                </a:solidFill>
                <a:latin typeface="+mj-lt"/>
              </a:rPr>
              <a:t>PUNASOLUT</a:t>
            </a:r>
            <a:r>
              <a:rPr lang="fi-FI" sz="8000" dirty="0">
                <a:latin typeface="+mj-lt"/>
              </a:rPr>
              <a:t> </a:t>
            </a:r>
            <a:r>
              <a:rPr lang="fi-FI" sz="8000" dirty="0" smtClean="0">
                <a:latin typeface="+mj-lt"/>
              </a:rPr>
              <a:t>kuljettavat </a:t>
            </a:r>
            <a:r>
              <a:rPr lang="fi-FI" sz="8000" dirty="0">
                <a:latin typeface="+mj-lt"/>
              </a:rPr>
              <a:t>kudoksiin elimistölle käyttöön tulevan hapen ja ravinteet.</a:t>
            </a:r>
          </a:p>
          <a:p>
            <a:r>
              <a:rPr lang="fi-FI" sz="8000" dirty="0">
                <a:solidFill>
                  <a:srgbClr val="FF0000"/>
                </a:solidFill>
                <a:latin typeface="+mj-lt"/>
              </a:rPr>
              <a:t>VALKOSOLUT</a:t>
            </a:r>
            <a:r>
              <a:rPr lang="fi-FI" sz="8000" dirty="0">
                <a:latin typeface="+mj-lt"/>
              </a:rPr>
              <a:t> ovat osa puolustuskykyä.</a:t>
            </a:r>
          </a:p>
          <a:p>
            <a:r>
              <a:rPr lang="fi-FI" sz="8000" dirty="0">
                <a:solidFill>
                  <a:srgbClr val="FF0000"/>
                </a:solidFill>
                <a:latin typeface="+mj-lt"/>
              </a:rPr>
              <a:t>VERIHIUTALEET </a:t>
            </a:r>
            <a:r>
              <a:rPr lang="fi-FI" sz="8000" dirty="0">
                <a:latin typeface="+mj-lt"/>
              </a:rPr>
              <a:t>huolehtivat veren hyytymisestä. </a:t>
            </a:r>
            <a:endParaRPr lang="fi-FI" sz="8000" dirty="0" smtClean="0">
              <a:latin typeface="+mj-lt"/>
            </a:endParaRPr>
          </a:p>
          <a:p>
            <a:endParaRPr lang="fi-FI" sz="7200" dirty="0">
              <a:latin typeface="+mj-lt"/>
            </a:endParaRPr>
          </a:p>
          <a:p>
            <a:endParaRPr lang="fi-FI" sz="7200" dirty="0" smtClean="0">
              <a:latin typeface="+mj-lt"/>
            </a:endParaRPr>
          </a:p>
          <a:p>
            <a:endParaRPr lang="fi-FI" sz="1600" dirty="0"/>
          </a:p>
        </p:txBody>
      </p:sp>
    </p:spTree>
    <p:extLst>
      <p:ext uri="{BB962C8B-B14F-4D97-AF65-F5344CB8AC3E}">
        <p14:creationId xmlns:p14="http://schemas.microsoft.com/office/powerpoint/2010/main" val="14192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4">
                                            <p:txEl>
                                              <p:pRg st="0" end="0"/>
                                            </p:txEl>
                                          </p:spTgt>
                                        </p:tgtEl>
                                        <p:attrNameLst>
                                          <p:attrName>style.visibility</p:attrName>
                                        </p:attrNameLst>
                                      </p:cBhvr>
                                      <p:to>
                                        <p:strVal val="visible"/>
                                      </p:to>
                                    </p:set>
                                    <p:anim calcmode="lin" valueType="num">
                                      <p:cBhvr additive="base">
                                        <p:cTn id="4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4">
                                            <p:txEl>
                                              <p:pRg st="1" end="1"/>
                                            </p:txEl>
                                          </p:spTgt>
                                        </p:tgtEl>
                                        <p:attrNameLst>
                                          <p:attrName>style.visibility</p:attrName>
                                        </p:attrNameLst>
                                      </p:cBhvr>
                                      <p:to>
                                        <p:strVal val="visible"/>
                                      </p:to>
                                    </p:set>
                                    <p:anim calcmode="lin" valueType="num">
                                      <p:cBhvr additive="base">
                                        <p:cTn id="5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4">
                                            <p:txEl>
                                              <p:pRg st="2" end="2"/>
                                            </p:txEl>
                                          </p:spTgt>
                                        </p:tgtEl>
                                        <p:attrNameLst>
                                          <p:attrName>style.visibility</p:attrName>
                                        </p:attrNameLst>
                                      </p:cBhvr>
                                      <p:to>
                                        <p:strVal val="visible"/>
                                      </p:to>
                                    </p:set>
                                    <p:anim calcmode="lin" valueType="num">
                                      <p:cBhvr additive="base">
                                        <p:cTn id="5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4">
                                            <p:txEl>
                                              <p:pRg st="3" end="3"/>
                                            </p:txEl>
                                          </p:spTgt>
                                        </p:tgtEl>
                                        <p:attrNameLst>
                                          <p:attrName>style.visibility</p:attrName>
                                        </p:attrNameLst>
                                      </p:cBhvr>
                                      <p:to>
                                        <p:strVal val="visible"/>
                                      </p:to>
                                    </p:set>
                                    <p:anim calcmode="lin" valueType="num">
                                      <p:cBhvr additive="base">
                                        <p:cTn id="6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4">
                                            <p:txEl>
                                              <p:pRg st="4" end="4"/>
                                            </p:txEl>
                                          </p:spTgt>
                                        </p:tgtEl>
                                        <p:attrNameLst>
                                          <p:attrName>style.visibility</p:attrName>
                                        </p:attrNameLst>
                                      </p:cBhvr>
                                      <p:to>
                                        <p:strVal val="visible"/>
                                      </p:to>
                                    </p:set>
                                    <p:anim calcmode="lin" valueType="num">
                                      <p:cBhvr additive="base">
                                        <p:cTn id="6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Pyöristetty suorakulmio 4"/>
          <p:cNvSpPr/>
          <p:nvPr/>
        </p:nvSpPr>
        <p:spPr>
          <a:xfrm>
            <a:off x="683568" y="1685167"/>
            <a:ext cx="3384376" cy="4984193"/>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a:xfrm>
            <a:off x="539552" y="188640"/>
            <a:ext cx="5791200" cy="1496527"/>
          </a:xfrm>
        </p:spPr>
        <p:txBody>
          <a:bodyPr>
            <a:normAutofit/>
          </a:bodyPr>
          <a:lstStyle/>
          <a:p>
            <a:r>
              <a:rPr lang="fi-FI" b="1" dirty="0" smtClean="0">
                <a:effectLst>
                  <a:outerShdw blurRad="38100" dist="38100" dir="2700000" algn="tl">
                    <a:srgbClr val="000000">
                      <a:alpha val="43137"/>
                    </a:srgbClr>
                  </a:outerShdw>
                </a:effectLst>
              </a:rPr>
              <a:t>2. HAAVAT JA VERENVUOTO</a:t>
            </a:r>
            <a:endParaRPr lang="fi-FI" b="1" dirty="0">
              <a:effectLst>
                <a:outerShdw blurRad="38100" dist="38100" dir="2700000" algn="tl">
                  <a:srgbClr val="000000">
                    <a:alpha val="43137"/>
                  </a:srgbClr>
                </a:outerShdw>
              </a:effectLst>
            </a:endParaRPr>
          </a:p>
        </p:txBody>
      </p:sp>
      <p:sp>
        <p:nvSpPr>
          <p:cNvPr id="4" name="Content Placeholder 3"/>
          <p:cNvSpPr>
            <a:spLocks noGrp="1"/>
          </p:cNvSpPr>
          <p:nvPr>
            <p:ph sz="half" idx="1"/>
          </p:nvPr>
        </p:nvSpPr>
        <p:spPr>
          <a:xfrm>
            <a:off x="827584" y="1628800"/>
            <a:ext cx="3291840" cy="5040560"/>
          </a:xfrm>
        </p:spPr>
        <p:txBody>
          <a:bodyPr>
            <a:noAutofit/>
          </a:bodyPr>
          <a:lstStyle/>
          <a:p>
            <a:pPr>
              <a:lnSpc>
                <a:spcPct val="170000"/>
              </a:lnSpc>
            </a:pPr>
            <a:r>
              <a:rPr lang="fi-FI" sz="1400" dirty="0" smtClean="0">
                <a:solidFill>
                  <a:schemeClr val="tx2"/>
                </a:solidFill>
                <a:latin typeface="+mj-lt"/>
              </a:rPr>
              <a:t>	HARJOITUS</a:t>
            </a:r>
          </a:p>
          <a:p>
            <a:pPr>
              <a:lnSpc>
                <a:spcPct val="170000"/>
              </a:lnSpc>
            </a:pPr>
            <a:r>
              <a:rPr lang="fi-FI" sz="1400" dirty="0" smtClean="0">
                <a:latin typeface="+mj-lt"/>
              </a:rPr>
              <a:t>Marko </a:t>
            </a:r>
            <a:r>
              <a:rPr lang="fi-FI" sz="1400" dirty="0">
                <a:latin typeface="+mj-lt"/>
              </a:rPr>
              <a:t>on kokkaillut äitinsä kanssa koko päivän. Ruoka on jo melkein </a:t>
            </a:r>
            <a:r>
              <a:rPr lang="fi-FI" sz="1400" dirty="0" smtClean="0">
                <a:latin typeface="+mj-lt"/>
              </a:rPr>
              <a:t>valmista, </a:t>
            </a:r>
            <a:r>
              <a:rPr lang="fi-FI" sz="1400" dirty="0">
                <a:latin typeface="+mj-lt"/>
              </a:rPr>
              <a:t>ja äiti pyytää </a:t>
            </a:r>
            <a:r>
              <a:rPr lang="fi-FI" sz="1400" dirty="0" smtClean="0">
                <a:latin typeface="+mj-lt"/>
              </a:rPr>
              <a:t>Markoa </a:t>
            </a:r>
            <a:r>
              <a:rPr lang="fi-FI" sz="1400" dirty="0">
                <a:latin typeface="+mj-lt"/>
              </a:rPr>
              <a:t>kattamaan pöydän. </a:t>
            </a:r>
            <a:r>
              <a:rPr lang="fi-FI" sz="1400" dirty="0" smtClean="0">
                <a:latin typeface="+mj-lt"/>
              </a:rPr>
              <a:t>Marko </a:t>
            </a:r>
            <a:r>
              <a:rPr lang="fi-FI" sz="1400" dirty="0">
                <a:latin typeface="+mj-lt"/>
              </a:rPr>
              <a:t>hakee juomalasit </a:t>
            </a:r>
            <a:r>
              <a:rPr lang="fi-FI" sz="1400" dirty="0" smtClean="0">
                <a:latin typeface="+mj-lt"/>
              </a:rPr>
              <a:t>kaapista </a:t>
            </a:r>
            <a:r>
              <a:rPr lang="fi-FI" sz="1400" dirty="0">
                <a:latin typeface="+mj-lt"/>
              </a:rPr>
              <a:t>ja on kantamassa niitä pöytään, kun kompastuu lattialla makaavaan kissaan. Lasit lentävät lattialle ja </a:t>
            </a:r>
            <a:r>
              <a:rPr lang="fi-FI" sz="1400" dirty="0" smtClean="0">
                <a:latin typeface="+mj-lt"/>
              </a:rPr>
              <a:t>Markon </a:t>
            </a:r>
            <a:r>
              <a:rPr lang="fi-FI" sz="1400" dirty="0">
                <a:latin typeface="+mj-lt"/>
              </a:rPr>
              <a:t>käsi osuu lasinsiruihin</a:t>
            </a:r>
            <a:r>
              <a:rPr lang="fi-FI" sz="1400" dirty="0" smtClean="0">
                <a:latin typeface="+mj-lt"/>
              </a:rPr>
              <a:t>.</a:t>
            </a:r>
            <a:endParaRPr lang="fi-FI" sz="1400" dirty="0">
              <a:latin typeface="+mj-lt"/>
            </a:endParaRPr>
          </a:p>
        </p:txBody>
      </p:sp>
      <p:sp>
        <p:nvSpPr>
          <p:cNvPr id="6" name="Right Arrow 5"/>
          <p:cNvSpPr/>
          <p:nvPr/>
        </p:nvSpPr>
        <p:spPr>
          <a:xfrm>
            <a:off x="4561015" y="5373216"/>
            <a:ext cx="3395361" cy="6092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Sisällön paikkamerkki 7"/>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717257" y="2072946"/>
            <a:ext cx="3082875" cy="28623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148293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yöristetty suorakulmio 9"/>
          <p:cNvSpPr/>
          <p:nvPr/>
        </p:nvSpPr>
        <p:spPr>
          <a:xfrm>
            <a:off x="4499992" y="1479561"/>
            <a:ext cx="4248472" cy="5189798"/>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yöristetty suorakulmio 7"/>
          <p:cNvSpPr/>
          <p:nvPr/>
        </p:nvSpPr>
        <p:spPr>
          <a:xfrm>
            <a:off x="395536" y="1479561"/>
            <a:ext cx="3795896" cy="5189798"/>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2" name="Title 1"/>
          <p:cNvSpPr>
            <a:spLocks noGrp="1"/>
          </p:cNvSpPr>
          <p:nvPr>
            <p:ph type="title"/>
          </p:nvPr>
        </p:nvSpPr>
        <p:spPr>
          <a:xfrm>
            <a:off x="179512" y="188640"/>
            <a:ext cx="5791200" cy="1371600"/>
          </a:xfrm>
        </p:spPr>
        <p:txBody>
          <a:bodyPr>
            <a:normAutofit fontScale="90000"/>
          </a:bodyPr>
          <a:lstStyle/>
          <a:p>
            <a:r>
              <a:rPr lang="fi-FI" dirty="0" smtClean="0">
                <a:effectLst>
                  <a:outerShdw blurRad="38100" dist="38100" dir="2700000" algn="tl">
                    <a:srgbClr val="000000">
                      <a:alpha val="43137"/>
                    </a:srgbClr>
                  </a:outerShdw>
                </a:effectLst>
              </a:rPr>
              <a:t> </a:t>
            </a:r>
            <a:br>
              <a:rPr lang="fi-FI" dirty="0" smtClean="0">
                <a:effectLst>
                  <a:outerShdw blurRad="38100" dist="38100" dir="2700000" algn="tl">
                    <a:srgbClr val="000000">
                      <a:alpha val="43137"/>
                    </a:srgbClr>
                  </a:outerShdw>
                </a:effectLst>
              </a:rPr>
            </a:br>
            <a:r>
              <a:rPr lang="fi-FI" dirty="0" smtClean="0">
                <a:effectLst>
                  <a:outerShdw blurRad="38100" dist="38100" dir="2700000" algn="tl">
                    <a:srgbClr val="000000">
                      <a:alpha val="43137"/>
                    </a:srgbClr>
                  </a:outerShdw>
                </a:effectLst>
              </a:rPr>
              <a:t>2. Haavat ja verenvuoto</a:t>
            </a:r>
            <a:br>
              <a:rPr lang="fi-FI" dirty="0" smtClean="0">
                <a:effectLst>
                  <a:outerShdw blurRad="38100" dist="38100" dir="2700000" algn="tl">
                    <a:srgbClr val="000000">
                      <a:alpha val="43137"/>
                    </a:srgbClr>
                  </a:outerShdw>
                </a:effectLst>
              </a:rPr>
            </a:br>
            <a:r>
              <a:rPr lang="fi-FI" sz="1800" dirty="0" smtClean="0">
                <a:effectLst>
                  <a:outerShdw blurRad="38100" dist="38100" dir="2700000" algn="tl">
                    <a:srgbClr val="000000">
                      <a:alpha val="43137"/>
                    </a:srgbClr>
                  </a:outerShdw>
                </a:effectLst>
              </a:rPr>
              <a:t>Harjoitus jatkuu</a:t>
            </a:r>
            <a:endParaRPr lang="fi-FI" sz="1800" dirty="0">
              <a:effectLst>
                <a:outerShdw blurRad="38100" dist="38100" dir="2700000" algn="tl">
                  <a:srgbClr val="000000">
                    <a:alpha val="43137"/>
                  </a:srgbClr>
                </a:outerShdw>
              </a:effectLst>
            </a:endParaRPr>
          </a:p>
        </p:txBody>
      </p:sp>
      <p:sp>
        <p:nvSpPr>
          <p:cNvPr id="4" name="Content Placeholder 3"/>
          <p:cNvSpPr>
            <a:spLocks noGrp="1"/>
          </p:cNvSpPr>
          <p:nvPr>
            <p:ph sz="half" idx="2"/>
          </p:nvPr>
        </p:nvSpPr>
        <p:spPr>
          <a:xfrm>
            <a:off x="611560" y="2393636"/>
            <a:ext cx="3579872" cy="4275723"/>
          </a:xfrm>
          <a:noFill/>
        </p:spPr>
        <p:txBody>
          <a:bodyPr>
            <a:normAutofit fontScale="55000" lnSpcReduction="20000"/>
          </a:bodyPr>
          <a:lstStyle/>
          <a:p>
            <a:pPr marL="342900" lvl="0" indent="-342900">
              <a:lnSpc>
                <a:spcPct val="170000"/>
              </a:lnSpc>
              <a:buFont typeface="Wingdings" panose="05000000000000000000" pitchFamily="2" charset="2"/>
              <a:buChar char="Ø"/>
            </a:pPr>
            <a:r>
              <a:rPr lang="fi-FI" sz="2500" dirty="0" smtClean="0">
                <a:latin typeface="+mj-lt"/>
              </a:rPr>
              <a:t>Tyrehdytä </a:t>
            </a:r>
            <a:r>
              <a:rPr lang="fi-FI" sz="2500" dirty="0">
                <a:latin typeface="+mj-lt"/>
              </a:rPr>
              <a:t>mahdollinen verenvuoto esimerkiksi puristussiteellä (haavan yläpuolelle</a:t>
            </a:r>
            <a:r>
              <a:rPr lang="fi-FI" sz="2500" dirty="0" smtClean="0">
                <a:latin typeface="+mj-lt"/>
              </a:rPr>
              <a:t>).</a:t>
            </a:r>
            <a:endParaRPr lang="fi-FI" sz="2500" dirty="0">
              <a:latin typeface="+mj-lt"/>
            </a:endParaRPr>
          </a:p>
          <a:p>
            <a:pPr marL="342900" lvl="0" indent="-342900">
              <a:lnSpc>
                <a:spcPct val="170000"/>
              </a:lnSpc>
              <a:buFont typeface="Wingdings" panose="05000000000000000000" pitchFamily="2" charset="2"/>
              <a:buChar char="Ø"/>
            </a:pPr>
            <a:r>
              <a:rPr lang="fi-FI" sz="2500" dirty="0">
                <a:latin typeface="+mj-lt"/>
              </a:rPr>
              <a:t>Puhdista haavasta lika ja sirut </a:t>
            </a:r>
            <a:r>
              <a:rPr lang="fi-FI" sz="2500" dirty="0" smtClean="0">
                <a:effectLst>
                  <a:glow>
                    <a:schemeClr val="tx1">
                      <a:lumMod val="50000"/>
                      <a:lumOff val="50000"/>
                    </a:schemeClr>
                  </a:glow>
                </a:effectLst>
                <a:latin typeface="+mj-lt"/>
              </a:rPr>
              <a:t>juoksevan</a:t>
            </a:r>
            <a:r>
              <a:rPr lang="fi-FI" sz="2500" dirty="0" smtClean="0">
                <a:latin typeface="+mj-lt"/>
              </a:rPr>
              <a:t>, </a:t>
            </a:r>
            <a:r>
              <a:rPr lang="fi-FI" sz="2500" dirty="0">
                <a:latin typeface="+mj-lt"/>
              </a:rPr>
              <a:t>viileän veden </a:t>
            </a:r>
            <a:r>
              <a:rPr lang="fi-FI" sz="2500" dirty="0" smtClean="0">
                <a:latin typeface="+mj-lt"/>
              </a:rPr>
              <a:t>alla.</a:t>
            </a:r>
            <a:endParaRPr lang="fi-FI" sz="2500" dirty="0">
              <a:latin typeface="+mj-lt"/>
            </a:endParaRPr>
          </a:p>
          <a:p>
            <a:pPr marL="342900" lvl="0" indent="-342900">
              <a:lnSpc>
                <a:spcPct val="170000"/>
              </a:lnSpc>
              <a:buFont typeface="Wingdings" panose="05000000000000000000" pitchFamily="2" charset="2"/>
              <a:buChar char="Ø"/>
            </a:pPr>
            <a:r>
              <a:rPr lang="fi-FI" sz="2500" dirty="0">
                <a:latin typeface="+mj-lt"/>
              </a:rPr>
              <a:t>Sulje pienen viiltohaavan reunat vastakkain </a:t>
            </a:r>
            <a:r>
              <a:rPr lang="fi-FI" sz="2500" dirty="0" smtClean="0">
                <a:latin typeface="+mj-lt"/>
              </a:rPr>
              <a:t>haavateipillä.</a:t>
            </a:r>
            <a:endParaRPr lang="fi-FI" sz="2500" dirty="0">
              <a:latin typeface="+mj-lt"/>
            </a:endParaRPr>
          </a:p>
          <a:p>
            <a:pPr marL="342900" lvl="0" indent="-342900">
              <a:lnSpc>
                <a:spcPct val="170000"/>
              </a:lnSpc>
              <a:buFont typeface="Wingdings" panose="05000000000000000000" pitchFamily="2" charset="2"/>
              <a:buChar char="Ø"/>
            </a:pPr>
            <a:r>
              <a:rPr lang="fi-FI" sz="2500" dirty="0">
                <a:latin typeface="+mj-lt"/>
              </a:rPr>
              <a:t>Peitä haava suojasidoksella. Hakeudu tarvittaessa hoitoon. </a:t>
            </a:r>
          </a:p>
          <a:p>
            <a:pPr lvl="0"/>
            <a:endParaRPr lang="fi-FI" dirty="0"/>
          </a:p>
        </p:txBody>
      </p:sp>
      <p:sp>
        <p:nvSpPr>
          <p:cNvPr id="3" name="Text Placeholder 2"/>
          <p:cNvSpPr>
            <a:spLocks noGrp="1"/>
          </p:cNvSpPr>
          <p:nvPr>
            <p:ph type="body" idx="1"/>
          </p:nvPr>
        </p:nvSpPr>
        <p:spPr>
          <a:xfrm>
            <a:off x="611560" y="1524318"/>
            <a:ext cx="3425512" cy="824562"/>
          </a:xfrm>
          <a:noFill/>
        </p:spPr>
        <p:txBody>
          <a:bodyPr/>
          <a:lstStyle/>
          <a:p>
            <a:r>
              <a:rPr lang="fi-FI" u="sng" dirty="0" smtClean="0">
                <a:solidFill>
                  <a:srgbClr val="FF0000"/>
                </a:solidFill>
                <a:effectLst>
                  <a:outerShdw blurRad="38100" dist="38100" dir="2700000" algn="tl">
                    <a:srgbClr val="000000">
                      <a:alpha val="43137"/>
                    </a:srgbClr>
                  </a:outerShdw>
                </a:effectLst>
              </a:rPr>
              <a:t>Useita haavoja, ei paljoa verta</a:t>
            </a:r>
            <a:endParaRPr lang="fi-FI" u="sng" dirty="0">
              <a:solidFill>
                <a:srgbClr val="FF0000"/>
              </a:solidFill>
              <a:effectLst>
                <a:outerShdw blurRad="38100" dist="38100" dir="2700000" algn="tl">
                  <a:srgbClr val="000000">
                    <a:alpha val="43137"/>
                  </a:srgbClr>
                </a:outerShdw>
              </a:effectLst>
            </a:endParaRPr>
          </a:p>
        </p:txBody>
      </p:sp>
      <p:sp>
        <p:nvSpPr>
          <p:cNvPr id="5" name="Text Placeholder 4"/>
          <p:cNvSpPr>
            <a:spLocks noGrp="1"/>
          </p:cNvSpPr>
          <p:nvPr>
            <p:ph type="body" sz="quarter" idx="3"/>
          </p:nvPr>
        </p:nvSpPr>
        <p:spPr>
          <a:xfrm>
            <a:off x="5148064" y="1572768"/>
            <a:ext cx="3236984" cy="776112"/>
          </a:xfrm>
        </p:spPr>
        <p:txBody>
          <a:bodyPr/>
          <a:lstStyle/>
          <a:p>
            <a:r>
              <a:rPr lang="fi-FI" u="sng" dirty="0" smtClean="0">
                <a:solidFill>
                  <a:srgbClr val="FF0000"/>
                </a:solidFill>
                <a:effectLst>
                  <a:outerShdw blurRad="38100" dist="38100" dir="2700000" algn="tl">
                    <a:srgbClr val="000000">
                      <a:alpha val="43137"/>
                    </a:srgbClr>
                  </a:outerShdw>
                </a:effectLst>
              </a:rPr>
              <a:t>Iso haava + paljon verta</a:t>
            </a:r>
            <a:endParaRPr lang="fi-FI" u="sng" dirty="0">
              <a:solidFill>
                <a:srgbClr val="FF0000"/>
              </a:solidFill>
              <a:effectLst>
                <a:outerShdw blurRad="38100" dist="38100" dir="2700000" algn="tl">
                  <a:srgbClr val="000000">
                    <a:alpha val="43137"/>
                  </a:srgbClr>
                </a:outerShdw>
              </a:effectLst>
            </a:endParaRPr>
          </a:p>
        </p:txBody>
      </p:sp>
      <p:sp>
        <p:nvSpPr>
          <p:cNvPr id="6" name="Content Placeholder 5"/>
          <p:cNvSpPr>
            <a:spLocks noGrp="1"/>
          </p:cNvSpPr>
          <p:nvPr>
            <p:ph sz="quarter" idx="4"/>
          </p:nvPr>
        </p:nvSpPr>
        <p:spPr>
          <a:xfrm>
            <a:off x="4517091" y="2276794"/>
            <a:ext cx="3833576" cy="4409994"/>
          </a:xfrm>
        </p:spPr>
        <p:txBody>
          <a:bodyPr>
            <a:normAutofit fontScale="25000" lnSpcReduction="20000"/>
          </a:bodyPr>
          <a:lstStyle/>
          <a:p>
            <a:pPr marL="685800" lvl="0" indent="-685800">
              <a:lnSpc>
                <a:spcPct val="170000"/>
              </a:lnSpc>
              <a:buFont typeface="Wingdings" panose="05000000000000000000" pitchFamily="2" charset="2"/>
              <a:buChar char="Ø"/>
            </a:pPr>
            <a:r>
              <a:rPr lang="fi-FI" sz="5600" dirty="0">
                <a:latin typeface="+mj-lt"/>
              </a:rPr>
              <a:t>JOS haavassa on iso lasinsiru, JÄTÄ SE SIIHEN ja tue se paikalleen painesidoksilla sirun ympäriltä tai laita haavan yläpuolelle puristusside, joka tyrehdyttää verenvuodon ja lähde sairaalaan. SOITA TARVITTAESSA 112</a:t>
            </a:r>
            <a:r>
              <a:rPr lang="fi-FI" sz="5600" dirty="0" smtClean="0">
                <a:latin typeface="+mj-lt"/>
              </a:rPr>
              <a:t>.</a:t>
            </a:r>
            <a:endParaRPr lang="fi-FI" sz="4800" dirty="0">
              <a:latin typeface="+mj-lt"/>
            </a:endParaRPr>
          </a:p>
          <a:p>
            <a:pPr marL="685800" lvl="0" indent="-685800">
              <a:lnSpc>
                <a:spcPct val="170000"/>
              </a:lnSpc>
              <a:buFont typeface="Wingdings" panose="05000000000000000000" pitchFamily="2" charset="2"/>
              <a:buChar char="Ø"/>
            </a:pPr>
            <a:r>
              <a:rPr lang="fi-FI" sz="5600" dirty="0" smtClean="0">
                <a:latin typeface="+mj-lt"/>
              </a:rPr>
              <a:t>JOS </a:t>
            </a:r>
            <a:r>
              <a:rPr lang="fi-FI" sz="5600" dirty="0">
                <a:latin typeface="+mj-lt"/>
              </a:rPr>
              <a:t>haavassa ei </a:t>
            </a:r>
            <a:r>
              <a:rPr lang="fi-FI" sz="5600" dirty="0" smtClean="0">
                <a:latin typeface="+mj-lt"/>
              </a:rPr>
              <a:t>vierasesinettä 	laita </a:t>
            </a:r>
            <a:r>
              <a:rPr lang="fi-FI" sz="5600" dirty="0">
                <a:latin typeface="+mj-lt"/>
              </a:rPr>
              <a:t>verenvuoto kohtaan </a:t>
            </a:r>
            <a:r>
              <a:rPr lang="fi-FI" sz="5600" dirty="0" smtClean="0">
                <a:latin typeface="+mj-lt"/>
              </a:rPr>
              <a:t>paineside.</a:t>
            </a:r>
          </a:p>
        </p:txBody>
      </p:sp>
      <p:sp>
        <p:nvSpPr>
          <p:cNvPr id="11" name="Nuoli oikealle 10"/>
          <p:cNvSpPr/>
          <p:nvPr/>
        </p:nvSpPr>
        <p:spPr>
          <a:xfrm>
            <a:off x="6876256" y="5710110"/>
            <a:ext cx="374996" cy="21951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27197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 calcmode="lin" valueType="num">
                                      <p:cBhvr additive="base">
                                        <p:cTn id="3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0" end="0"/>
                                            </p:txEl>
                                          </p:spTgt>
                                        </p:tgtEl>
                                        <p:attrNameLst>
                                          <p:attrName>style.visibility</p:attrName>
                                        </p:attrNameLst>
                                      </p:cBhvr>
                                      <p:to>
                                        <p:strVal val="visible"/>
                                      </p:to>
                                    </p:set>
                                    <p:anim calcmode="lin" valueType="num">
                                      <p:cBhvr additive="base">
                                        <p:cTn id="4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1" end="1"/>
                                            </p:txEl>
                                          </p:spTgt>
                                        </p:tgtEl>
                                        <p:attrNameLst>
                                          <p:attrName>style.visibility</p:attrName>
                                        </p:attrNameLst>
                                      </p:cBhvr>
                                      <p:to>
                                        <p:strVal val="visible"/>
                                      </p:to>
                                    </p:set>
                                    <p:anim calcmode="lin" valueType="num">
                                      <p:cBhvr additive="base">
                                        <p:cTn id="4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n paikkamerkki 2"/>
          <p:cNvSpPr>
            <a:spLocks noGrp="1"/>
          </p:cNvSpPr>
          <p:nvPr>
            <p:ph type="body" sz="half" idx="2"/>
          </p:nvPr>
        </p:nvSpPr>
        <p:spPr>
          <a:xfrm>
            <a:off x="179512" y="4509120"/>
            <a:ext cx="8640960" cy="2348880"/>
          </a:xfrm>
        </p:spPr>
        <p:txBody>
          <a:bodyPr>
            <a:normAutofit lnSpcReduction="10000"/>
          </a:bodyPr>
          <a:lstStyle/>
          <a:p>
            <a:pPr marL="342900" indent="-342900">
              <a:buAutoNum type="arabicPeriod"/>
            </a:pPr>
            <a:r>
              <a:rPr lang="fi-FI" dirty="0" smtClean="0">
                <a:latin typeface="+mj-lt"/>
              </a:rPr>
              <a:t>Rullaa sidosta muutama kierros haavan päälle tai aseta sidostaitoksia haavan päälle.</a:t>
            </a:r>
          </a:p>
          <a:p>
            <a:pPr marL="342900" indent="-342900">
              <a:buAutoNum type="arabicPeriod"/>
            </a:pPr>
            <a:r>
              <a:rPr lang="fi-FI" dirty="0" smtClean="0">
                <a:latin typeface="+mj-lt"/>
              </a:rPr>
              <a:t>Aseta päälle jokin pieni esine, esimerkiksi </a:t>
            </a:r>
            <a:r>
              <a:rPr lang="fi-FI" dirty="0">
                <a:latin typeface="+mj-lt"/>
              </a:rPr>
              <a:t>tulitikkuaski, meikkipurkki, toinen </a:t>
            </a:r>
            <a:r>
              <a:rPr lang="fi-FI" dirty="0" smtClean="0">
                <a:latin typeface="+mj-lt"/>
              </a:rPr>
              <a:t>sidosrulla. Esineen tehtävä on muodostaa kiinnitettynä paine vuotokohtaan.</a:t>
            </a:r>
          </a:p>
          <a:p>
            <a:pPr marL="342900" indent="-342900">
              <a:buAutoNum type="arabicPeriod"/>
            </a:pPr>
            <a:r>
              <a:rPr lang="fi-FI" dirty="0" smtClean="0">
                <a:latin typeface="+mj-lt"/>
              </a:rPr>
              <a:t>Kiedo sidosrullalla esine kiinni. Käytä koko rulla kiinnitykseen. </a:t>
            </a:r>
            <a:r>
              <a:rPr lang="fi-FI" dirty="0">
                <a:latin typeface="+mj-lt"/>
              </a:rPr>
              <a:t>Sidoksen ei tarvitse </a:t>
            </a:r>
            <a:r>
              <a:rPr lang="fi-FI" dirty="0" smtClean="0">
                <a:latin typeface="+mj-lt"/>
              </a:rPr>
              <a:t>olla kireä</a:t>
            </a:r>
            <a:r>
              <a:rPr lang="fi-FI" dirty="0">
                <a:latin typeface="+mj-lt"/>
              </a:rPr>
              <a:t>, sillä paine tyrehdyttää </a:t>
            </a:r>
            <a:r>
              <a:rPr lang="fi-FI" dirty="0" smtClean="0">
                <a:latin typeface="+mj-lt"/>
              </a:rPr>
              <a:t>verenvuodon.</a:t>
            </a:r>
          </a:p>
          <a:p>
            <a:pPr marL="342900" indent="-342900">
              <a:buAutoNum type="arabicPeriod"/>
            </a:pPr>
            <a:r>
              <a:rPr lang="fi-FI" dirty="0" smtClean="0">
                <a:latin typeface="+mj-lt"/>
              </a:rPr>
              <a:t>Sopiva kireys on silloin, kun sidoksen väliin mahtuu kaksi sormea. </a:t>
            </a:r>
            <a:endParaRPr lang="fi-FI" dirty="0">
              <a:latin typeface="+mj-lt"/>
            </a:endParaRPr>
          </a:p>
          <a:p>
            <a:endParaRPr lang="fi-FI" dirty="0"/>
          </a:p>
        </p:txBody>
      </p:sp>
      <p:sp>
        <p:nvSpPr>
          <p:cNvPr id="4" name="Otsikko 3"/>
          <p:cNvSpPr>
            <a:spLocks noGrp="1"/>
          </p:cNvSpPr>
          <p:nvPr>
            <p:ph type="title"/>
          </p:nvPr>
        </p:nvSpPr>
        <p:spPr>
          <a:xfrm>
            <a:off x="154952" y="432574"/>
            <a:ext cx="5181005" cy="1371600"/>
          </a:xfrm>
        </p:spPr>
        <p:txBody>
          <a:bodyPr>
            <a:normAutofit fontScale="90000"/>
          </a:bodyPr>
          <a:lstStyle/>
          <a:p>
            <a:r>
              <a:rPr lang="fi-FI" dirty="0" smtClean="0">
                <a:effectLst>
                  <a:outerShdw blurRad="38100" dist="38100" dir="2700000" algn="tl">
                    <a:srgbClr val="000000">
                      <a:alpha val="43137"/>
                    </a:srgbClr>
                  </a:outerShdw>
                </a:effectLst>
              </a:rPr>
              <a:t>2. HAAVAT ja verenvuoto</a:t>
            </a:r>
            <a:br>
              <a:rPr lang="fi-FI" dirty="0" smtClean="0">
                <a:effectLst>
                  <a:outerShdw blurRad="38100" dist="38100" dir="2700000" algn="tl">
                    <a:srgbClr val="000000">
                      <a:alpha val="43137"/>
                    </a:srgbClr>
                  </a:outerShdw>
                </a:effectLst>
              </a:rPr>
            </a:br>
            <a:endParaRPr lang="fi-FI" dirty="0">
              <a:effectLst>
                <a:outerShdw blurRad="38100" dist="38100" dir="2700000" algn="tl">
                  <a:srgbClr val="000000">
                    <a:alpha val="43137"/>
                  </a:srgbClr>
                </a:outerShdw>
              </a:effectLst>
            </a:endParaRPr>
          </a:p>
        </p:txBody>
      </p:sp>
      <p:pic>
        <p:nvPicPr>
          <p:cNvPr id="18" name="Sisällön paikkamerkki 17"/>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680012" y="172942"/>
            <a:ext cx="3384376" cy="1836121"/>
          </a:xfrm>
          <a:prstGeom prst="ellipse">
            <a:avLst/>
          </a:prstGeom>
          <a:ln>
            <a:noFill/>
          </a:ln>
          <a:effectLst>
            <a:softEdge rad="112500"/>
          </a:effectLst>
        </p:spPr>
      </p:pic>
      <p:pic>
        <p:nvPicPr>
          <p:cNvPr id="19" name="Kuva 1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9084" y="2374777"/>
            <a:ext cx="1655334" cy="1846309"/>
          </a:xfrm>
          <a:prstGeom prst="rect">
            <a:avLst/>
          </a:prstGeom>
        </p:spPr>
      </p:pic>
      <p:sp>
        <p:nvSpPr>
          <p:cNvPr id="21" name="Tekstiruutu 20"/>
          <p:cNvSpPr txBox="1"/>
          <p:nvPr/>
        </p:nvSpPr>
        <p:spPr>
          <a:xfrm>
            <a:off x="5701238" y="1485361"/>
            <a:ext cx="2592288" cy="369332"/>
          </a:xfrm>
          <a:prstGeom prst="rect">
            <a:avLst/>
          </a:prstGeom>
          <a:noFill/>
        </p:spPr>
        <p:txBody>
          <a:bodyPr wrap="square" rtlCol="0">
            <a:spAutoFit/>
          </a:bodyPr>
          <a:lstStyle/>
          <a:p>
            <a:r>
              <a:rPr lang="fi-FI" b="1" dirty="0" smtClean="0"/>
              <a:t>Tarvikkeet</a:t>
            </a:r>
            <a:endParaRPr lang="fi-FI" b="1" dirty="0"/>
          </a:p>
        </p:txBody>
      </p:sp>
      <p:sp>
        <p:nvSpPr>
          <p:cNvPr id="22" name="Tekstiruutu 21"/>
          <p:cNvSpPr txBox="1"/>
          <p:nvPr/>
        </p:nvSpPr>
        <p:spPr>
          <a:xfrm>
            <a:off x="179512" y="2386294"/>
            <a:ext cx="432048" cy="369332"/>
          </a:xfrm>
          <a:prstGeom prst="rect">
            <a:avLst/>
          </a:prstGeom>
          <a:noFill/>
        </p:spPr>
        <p:txBody>
          <a:bodyPr wrap="square" rtlCol="0">
            <a:spAutoFit/>
          </a:bodyPr>
          <a:lstStyle/>
          <a:p>
            <a:r>
              <a:rPr lang="fi-FI" dirty="0" smtClean="0"/>
              <a:t>1.</a:t>
            </a:r>
            <a:endParaRPr lang="fi-FI" dirty="0"/>
          </a:p>
        </p:txBody>
      </p:sp>
      <p:pic>
        <p:nvPicPr>
          <p:cNvPr id="23" name="Kuva 2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27023" y="2374777"/>
            <a:ext cx="1636865" cy="1846311"/>
          </a:xfrm>
          <a:prstGeom prst="rect">
            <a:avLst/>
          </a:prstGeom>
        </p:spPr>
      </p:pic>
      <p:sp>
        <p:nvSpPr>
          <p:cNvPr id="24" name="Tekstiruutu 23"/>
          <p:cNvSpPr txBox="1"/>
          <p:nvPr/>
        </p:nvSpPr>
        <p:spPr>
          <a:xfrm>
            <a:off x="1908464" y="2374777"/>
            <a:ext cx="432048" cy="369332"/>
          </a:xfrm>
          <a:prstGeom prst="rect">
            <a:avLst/>
          </a:prstGeom>
          <a:noFill/>
        </p:spPr>
        <p:txBody>
          <a:bodyPr wrap="square" rtlCol="0">
            <a:spAutoFit/>
          </a:bodyPr>
          <a:lstStyle/>
          <a:p>
            <a:r>
              <a:rPr lang="fi-FI" dirty="0" smtClean="0"/>
              <a:t>2.</a:t>
            </a:r>
            <a:endParaRPr lang="fi-FI" dirty="0"/>
          </a:p>
        </p:txBody>
      </p:sp>
      <p:pic>
        <p:nvPicPr>
          <p:cNvPr id="26" name="Kuva 2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33874" y="2374778"/>
            <a:ext cx="1636865" cy="1846310"/>
          </a:xfrm>
          <a:prstGeom prst="rect">
            <a:avLst/>
          </a:prstGeom>
        </p:spPr>
      </p:pic>
      <p:sp>
        <p:nvSpPr>
          <p:cNvPr id="27" name="Tekstiruutu 26"/>
          <p:cNvSpPr txBox="1"/>
          <p:nvPr/>
        </p:nvSpPr>
        <p:spPr>
          <a:xfrm>
            <a:off x="3655215" y="2351200"/>
            <a:ext cx="504056" cy="369332"/>
          </a:xfrm>
          <a:prstGeom prst="rect">
            <a:avLst/>
          </a:prstGeom>
          <a:noFill/>
        </p:spPr>
        <p:txBody>
          <a:bodyPr wrap="square" rtlCol="0">
            <a:spAutoFit/>
          </a:bodyPr>
          <a:lstStyle/>
          <a:p>
            <a:r>
              <a:rPr lang="fi-FI" dirty="0" smtClean="0"/>
              <a:t>3.</a:t>
            </a:r>
            <a:endParaRPr lang="fi-FI" dirty="0"/>
          </a:p>
        </p:txBody>
      </p:sp>
      <p:pic>
        <p:nvPicPr>
          <p:cNvPr id="28" name="Kuva 2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60517" y="2386294"/>
            <a:ext cx="1636865" cy="1834794"/>
          </a:xfrm>
          <a:prstGeom prst="rect">
            <a:avLst/>
          </a:prstGeom>
        </p:spPr>
      </p:pic>
      <p:sp>
        <p:nvSpPr>
          <p:cNvPr id="29" name="Tekstiruutu 28"/>
          <p:cNvSpPr txBox="1"/>
          <p:nvPr/>
        </p:nvSpPr>
        <p:spPr>
          <a:xfrm>
            <a:off x="5362066" y="2374777"/>
            <a:ext cx="542081" cy="369332"/>
          </a:xfrm>
          <a:prstGeom prst="rect">
            <a:avLst/>
          </a:prstGeom>
          <a:noFill/>
        </p:spPr>
        <p:txBody>
          <a:bodyPr wrap="square" rtlCol="0">
            <a:spAutoFit/>
          </a:bodyPr>
          <a:lstStyle/>
          <a:p>
            <a:r>
              <a:rPr lang="fi-FI" dirty="0" smtClean="0"/>
              <a:t>4.</a:t>
            </a:r>
            <a:endParaRPr lang="fi-FI" dirty="0"/>
          </a:p>
        </p:txBody>
      </p:sp>
      <p:pic>
        <p:nvPicPr>
          <p:cNvPr id="30" name="Kuva 2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087160" y="2386294"/>
            <a:ext cx="1805320" cy="1834793"/>
          </a:xfrm>
          <a:prstGeom prst="rect">
            <a:avLst/>
          </a:prstGeom>
        </p:spPr>
      </p:pic>
      <p:sp>
        <p:nvSpPr>
          <p:cNvPr id="31" name="Tekstiruutu 30"/>
          <p:cNvSpPr txBox="1"/>
          <p:nvPr/>
        </p:nvSpPr>
        <p:spPr>
          <a:xfrm>
            <a:off x="7215252" y="2389152"/>
            <a:ext cx="525100" cy="369332"/>
          </a:xfrm>
          <a:prstGeom prst="rect">
            <a:avLst/>
          </a:prstGeom>
          <a:noFill/>
        </p:spPr>
        <p:txBody>
          <a:bodyPr wrap="square" rtlCol="0">
            <a:spAutoFit/>
          </a:bodyPr>
          <a:lstStyle/>
          <a:p>
            <a:r>
              <a:rPr lang="fi-FI" dirty="0" smtClean="0"/>
              <a:t>5.</a:t>
            </a:r>
            <a:endParaRPr lang="fi-FI" dirty="0"/>
          </a:p>
        </p:txBody>
      </p:sp>
      <p:sp>
        <p:nvSpPr>
          <p:cNvPr id="5" name="Tekstiruutu 4"/>
          <p:cNvSpPr txBox="1"/>
          <p:nvPr/>
        </p:nvSpPr>
        <p:spPr>
          <a:xfrm>
            <a:off x="77222" y="1623464"/>
            <a:ext cx="4680520" cy="584775"/>
          </a:xfrm>
          <a:prstGeom prst="rect">
            <a:avLst/>
          </a:prstGeom>
          <a:noFill/>
        </p:spPr>
        <p:txBody>
          <a:bodyPr wrap="square" rtlCol="0">
            <a:spAutoFit/>
          </a:bodyPr>
          <a:lstStyle/>
          <a:p>
            <a:r>
              <a:rPr lang="fi-FI" sz="3200" b="1" dirty="0">
                <a:effectLst>
                  <a:outerShdw blurRad="38100" dist="38100" dir="2700000" algn="tl">
                    <a:srgbClr val="000000">
                      <a:alpha val="43137"/>
                    </a:srgbClr>
                  </a:outerShdw>
                </a:effectLst>
              </a:rPr>
              <a:t>Painesiteen tekeminen</a:t>
            </a:r>
            <a:endParaRPr lang="fi-FI" sz="3200" b="1" dirty="0"/>
          </a:p>
        </p:txBody>
      </p:sp>
    </p:spTree>
    <p:extLst>
      <p:ext uri="{BB962C8B-B14F-4D97-AF65-F5344CB8AC3E}">
        <p14:creationId xmlns:p14="http://schemas.microsoft.com/office/powerpoint/2010/main" val="119270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 calcmode="lin" valueType="num">
                                      <p:cBhvr additive="base">
                                        <p:cTn id="4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fill="hold"/>
                                        <p:tgtEl>
                                          <p:spTgt spid="30"/>
                                        </p:tgtEl>
                                        <p:attrNameLst>
                                          <p:attrName>ppt_x</p:attrName>
                                        </p:attrNameLst>
                                      </p:cBhvr>
                                      <p:tavLst>
                                        <p:tav tm="0">
                                          <p:val>
                                            <p:strVal val="#ppt_x"/>
                                          </p:val>
                                        </p:tav>
                                        <p:tav tm="100000">
                                          <p:val>
                                            <p:strVal val="#ppt_x"/>
                                          </p:val>
                                        </p:tav>
                                      </p:tavLst>
                                    </p:anim>
                                    <p:anim calcmode="lin" valueType="num">
                                      <p:cBhvr additive="base">
                                        <p:cTn id="5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lipsi 5"/>
          <p:cNvSpPr/>
          <p:nvPr/>
        </p:nvSpPr>
        <p:spPr>
          <a:xfrm>
            <a:off x="4203586" y="174157"/>
            <a:ext cx="3816424" cy="2305874"/>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uorakulmio 2"/>
          <p:cNvSpPr/>
          <p:nvPr/>
        </p:nvSpPr>
        <p:spPr>
          <a:xfrm>
            <a:off x="449802" y="2348880"/>
            <a:ext cx="3363848" cy="4249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a:xfrm>
            <a:off x="248590" y="404664"/>
            <a:ext cx="5791200" cy="1371600"/>
          </a:xfrm>
        </p:spPr>
        <p:txBody>
          <a:bodyPr>
            <a:normAutofit fontScale="90000"/>
          </a:bodyPr>
          <a:lstStyle/>
          <a:p>
            <a:r>
              <a:rPr lang="fi-FI" dirty="0" smtClean="0">
                <a:effectLst>
                  <a:outerShdw blurRad="38100" dist="38100" dir="2700000" algn="tl">
                    <a:srgbClr val="000000">
                      <a:alpha val="43137"/>
                    </a:srgbClr>
                  </a:outerShdw>
                </a:effectLst>
              </a:rPr>
              <a:t>3. HYPOGLYGEMIA </a:t>
            </a:r>
            <a:br>
              <a:rPr lang="fi-FI" dirty="0" smtClean="0">
                <a:effectLst>
                  <a:outerShdw blurRad="38100" dist="38100" dir="2700000" algn="tl">
                    <a:srgbClr val="000000">
                      <a:alpha val="43137"/>
                    </a:srgbClr>
                  </a:outerShdw>
                </a:effectLst>
              </a:rPr>
            </a:br>
            <a:r>
              <a:rPr lang="fi-FI" dirty="0" smtClean="0">
                <a:effectLst>
                  <a:outerShdw blurRad="38100" dist="38100" dir="2700000" algn="tl">
                    <a:srgbClr val="000000">
                      <a:alpha val="43137"/>
                    </a:srgbClr>
                  </a:outerShdw>
                </a:effectLst>
              </a:rPr>
              <a:t>ELI ALHAINEN VERENSOKERI</a:t>
            </a:r>
            <a:endParaRPr lang="fi-FI" dirty="0">
              <a:effectLst>
                <a:outerShdw blurRad="38100" dist="38100" dir="2700000" algn="tl">
                  <a:srgbClr val="000000">
                    <a:alpha val="43137"/>
                  </a:srgbClr>
                </a:outerShdw>
              </a:effectLst>
            </a:endParaRPr>
          </a:p>
        </p:txBody>
      </p:sp>
      <p:sp>
        <p:nvSpPr>
          <p:cNvPr id="4" name="Content Placeholder 3"/>
          <p:cNvSpPr>
            <a:spLocks noGrp="1"/>
          </p:cNvSpPr>
          <p:nvPr>
            <p:ph sz="half" idx="2"/>
          </p:nvPr>
        </p:nvSpPr>
        <p:spPr>
          <a:xfrm>
            <a:off x="4910456" y="295027"/>
            <a:ext cx="3651880" cy="6234552"/>
          </a:xfrm>
        </p:spPr>
        <p:txBody>
          <a:bodyPr>
            <a:noAutofit/>
          </a:bodyPr>
          <a:lstStyle/>
          <a:p>
            <a:pPr>
              <a:lnSpc>
                <a:spcPct val="170000"/>
              </a:lnSpc>
            </a:pPr>
            <a:r>
              <a:rPr lang="fi-FI" sz="1200" u="sng" dirty="0">
                <a:solidFill>
                  <a:srgbClr val="FF0000"/>
                </a:solidFill>
                <a:effectLst>
                  <a:outerShdw blurRad="38100" dist="38100" dir="2700000" algn="tl">
                    <a:srgbClr val="000000">
                      <a:alpha val="43137"/>
                    </a:srgbClr>
                  </a:outerShdw>
                </a:effectLst>
                <a:latin typeface="+mj-lt"/>
                <a:ea typeface="Times New Roman"/>
              </a:rPr>
              <a:t>Hypoglykemian </a:t>
            </a:r>
            <a:r>
              <a:rPr lang="fi-FI" sz="1200" u="sng" dirty="0" smtClean="0">
                <a:solidFill>
                  <a:srgbClr val="FF0000"/>
                </a:solidFill>
                <a:effectLst>
                  <a:outerShdw blurRad="38100" dist="38100" dir="2700000" algn="tl">
                    <a:srgbClr val="000000">
                      <a:alpha val="43137"/>
                    </a:srgbClr>
                  </a:outerShdw>
                </a:effectLst>
                <a:latin typeface="+mj-lt"/>
                <a:ea typeface="Times New Roman"/>
              </a:rPr>
              <a:t>ensioireita </a:t>
            </a:r>
            <a:endParaRPr lang="fi-FI" sz="1200" u="sng" dirty="0">
              <a:solidFill>
                <a:srgbClr val="FF0000"/>
              </a:solidFill>
              <a:effectLst>
                <a:outerShdw blurRad="38100" dist="38100" dir="2700000" algn="tl">
                  <a:srgbClr val="000000">
                    <a:alpha val="43137"/>
                  </a:srgbClr>
                </a:outerShdw>
              </a:effectLst>
              <a:latin typeface="+mj-lt"/>
              <a:ea typeface="Times New Roman"/>
            </a:endParaRPr>
          </a:p>
          <a:p>
            <a:pPr>
              <a:lnSpc>
                <a:spcPct val="120000"/>
              </a:lnSpc>
            </a:pPr>
            <a:r>
              <a:rPr lang="fi-FI" sz="1200" dirty="0" smtClean="0">
                <a:latin typeface="+mj-lt"/>
                <a:ea typeface="Times New Roman"/>
              </a:rPr>
              <a:t>- kiihtynyt </a:t>
            </a:r>
            <a:r>
              <a:rPr lang="fi-FI" sz="1200" dirty="0">
                <a:latin typeface="+mj-lt"/>
                <a:ea typeface="Times New Roman"/>
              </a:rPr>
              <a:t>pulssi</a:t>
            </a:r>
          </a:p>
          <a:p>
            <a:pPr>
              <a:lnSpc>
                <a:spcPct val="120000"/>
              </a:lnSpc>
            </a:pPr>
            <a:r>
              <a:rPr lang="fi-FI" sz="1200" dirty="0" smtClean="0">
                <a:latin typeface="+mj-lt"/>
                <a:ea typeface="Times New Roman"/>
              </a:rPr>
              <a:t>- nälän </a:t>
            </a:r>
            <a:r>
              <a:rPr lang="fi-FI" sz="1200" dirty="0">
                <a:latin typeface="+mj-lt"/>
                <a:ea typeface="Times New Roman"/>
              </a:rPr>
              <a:t>tunne</a:t>
            </a:r>
          </a:p>
          <a:p>
            <a:pPr>
              <a:lnSpc>
                <a:spcPct val="120000"/>
              </a:lnSpc>
            </a:pPr>
            <a:r>
              <a:rPr lang="fi-FI" sz="1200" dirty="0" smtClean="0">
                <a:latin typeface="+mj-lt"/>
                <a:ea typeface="Times New Roman"/>
              </a:rPr>
              <a:t>- hikoilu</a:t>
            </a:r>
            <a:endParaRPr lang="fi-FI" sz="1200" dirty="0">
              <a:latin typeface="+mj-lt"/>
              <a:ea typeface="Times New Roman"/>
            </a:endParaRPr>
          </a:p>
          <a:p>
            <a:pPr>
              <a:lnSpc>
                <a:spcPct val="120000"/>
              </a:lnSpc>
            </a:pPr>
            <a:r>
              <a:rPr lang="fi-FI" sz="1200" dirty="0" smtClean="0">
                <a:latin typeface="+mj-lt"/>
                <a:ea typeface="Times New Roman"/>
              </a:rPr>
              <a:t>- käsien </a:t>
            </a:r>
            <a:r>
              <a:rPr lang="fi-FI" sz="1200" dirty="0">
                <a:latin typeface="+mj-lt"/>
                <a:ea typeface="Times New Roman"/>
              </a:rPr>
              <a:t>tärinä tai vapina </a:t>
            </a:r>
          </a:p>
          <a:p>
            <a:pPr>
              <a:lnSpc>
                <a:spcPct val="120000"/>
              </a:lnSpc>
            </a:pPr>
            <a:r>
              <a:rPr lang="fi-FI" sz="1200" dirty="0" smtClean="0">
                <a:latin typeface="+mj-lt"/>
                <a:ea typeface="Times New Roman"/>
              </a:rPr>
              <a:t>- lisääntynyt ärtyneisyys</a:t>
            </a:r>
            <a:endParaRPr lang="fi-FI" sz="1200" dirty="0">
              <a:latin typeface="+mj-lt"/>
              <a:ea typeface="Times New Roman"/>
            </a:endParaRPr>
          </a:p>
          <a:p>
            <a:pPr>
              <a:lnSpc>
                <a:spcPct val="120000"/>
              </a:lnSpc>
            </a:pPr>
            <a:r>
              <a:rPr lang="fi-FI" sz="2400" b="0" dirty="0" smtClean="0">
                <a:latin typeface="+mj-lt"/>
              </a:rPr>
              <a:t>    Mikä auttaa?</a:t>
            </a:r>
            <a:endParaRPr lang="fi-FI" sz="2400" b="0" dirty="0">
              <a:latin typeface="+mj-lt"/>
            </a:endParaRPr>
          </a:p>
          <a:p>
            <a:pPr>
              <a:lnSpc>
                <a:spcPct val="170000"/>
              </a:lnSpc>
            </a:pPr>
            <a:r>
              <a:rPr lang="fi-FI" sz="1200" dirty="0">
                <a:latin typeface="+mj-lt"/>
                <a:ea typeface="Times New Roman"/>
              </a:rPr>
              <a:t>Hypoglykemia korjaantuu kuitenkin helposti, kun verensokerin mittaamisen jälkeen potilaalle annetaan ravintoa, joka sisältää nopeasti imeytyviä </a:t>
            </a:r>
            <a:r>
              <a:rPr lang="fi-FI" sz="1200" dirty="0" smtClean="0">
                <a:latin typeface="+mj-lt"/>
                <a:ea typeface="Times New Roman"/>
              </a:rPr>
              <a:t>hiilihydraatteja. Näin </a:t>
            </a:r>
            <a:r>
              <a:rPr lang="fi-FI" sz="1200" dirty="0">
                <a:latin typeface="+mj-lt"/>
                <a:ea typeface="Times New Roman"/>
              </a:rPr>
              <a:t>pyritään nostamaan verensokeriarvoja </a:t>
            </a:r>
            <a:r>
              <a:rPr lang="fi-FI" sz="1200" dirty="0" smtClean="0">
                <a:latin typeface="+mj-lt"/>
                <a:ea typeface="Times New Roman"/>
              </a:rPr>
              <a:t>nopeasti normaalitasolle: Hyvää ravintoa on esimerkiksi </a:t>
            </a:r>
            <a:r>
              <a:rPr lang="fi-FI" sz="1200" dirty="0">
                <a:latin typeface="+mj-lt"/>
                <a:ea typeface="Times New Roman"/>
              </a:rPr>
              <a:t>sokeripitoiset limsat, tuoremehut, sokeri ja siirappi. Juotavaa ja syötävää saa antaa vain potilaalle, joka on tajuissaan. </a:t>
            </a:r>
            <a:endParaRPr lang="fi-FI" sz="1200" dirty="0">
              <a:latin typeface="+mj-lt"/>
            </a:endParaRPr>
          </a:p>
        </p:txBody>
      </p:sp>
      <p:sp>
        <p:nvSpPr>
          <p:cNvPr id="5" name="Content Placeholder 4"/>
          <p:cNvSpPr>
            <a:spLocks noGrp="1"/>
          </p:cNvSpPr>
          <p:nvPr>
            <p:ph sz="half" idx="1"/>
          </p:nvPr>
        </p:nvSpPr>
        <p:spPr>
          <a:xfrm>
            <a:off x="521810" y="2480031"/>
            <a:ext cx="3291840" cy="3986915"/>
          </a:xfrm>
        </p:spPr>
        <p:txBody>
          <a:bodyPr>
            <a:noAutofit/>
          </a:bodyPr>
          <a:lstStyle/>
          <a:p>
            <a:pPr>
              <a:lnSpc>
                <a:spcPct val="170000"/>
              </a:lnSpc>
            </a:pPr>
            <a:r>
              <a:rPr lang="fi-FI" sz="1400" dirty="0">
                <a:latin typeface="+mj-lt"/>
                <a:ea typeface="Times New Roman"/>
              </a:rPr>
              <a:t>Ihminen on hypoglykemia </a:t>
            </a:r>
            <a:r>
              <a:rPr lang="fi-FI" sz="1400" dirty="0" smtClean="0">
                <a:latin typeface="+mj-lt"/>
                <a:ea typeface="Times New Roman"/>
              </a:rPr>
              <a:t>tilassa </a:t>
            </a:r>
            <a:r>
              <a:rPr lang="fi-FI" sz="1400" dirty="0">
                <a:latin typeface="+mj-lt"/>
                <a:ea typeface="Times New Roman"/>
              </a:rPr>
              <a:t>eli hänen verensokerinsa liian alhainen silloin, kun veriplasman sokeripitoisuus on alle </a:t>
            </a:r>
            <a:r>
              <a:rPr lang="fi-FI" sz="1400" dirty="0" smtClean="0">
                <a:latin typeface="+mj-lt"/>
                <a:ea typeface="Times New Roman"/>
              </a:rPr>
              <a:t>4,0 </a:t>
            </a:r>
            <a:r>
              <a:rPr lang="fi-FI" sz="1400" dirty="0" err="1" smtClean="0">
                <a:latin typeface="+mj-lt"/>
                <a:ea typeface="Times New Roman"/>
              </a:rPr>
              <a:t>mmol</a:t>
            </a:r>
            <a:r>
              <a:rPr lang="fi-FI" sz="1400" dirty="0" smtClean="0">
                <a:latin typeface="+mj-lt"/>
                <a:ea typeface="Times New Roman"/>
              </a:rPr>
              <a:t>/l. </a:t>
            </a:r>
            <a:r>
              <a:rPr lang="fi-FI" sz="1400" dirty="0">
                <a:latin typeface="+mj-lt"/>
                <a:ea typeface="Times New Roman"/>
              </a:rPr>
              <a:t>Yleisemmin hypoglykemiatiloja esiintyy diabetespotilailla eli sokeritautia sairastavilla, etenkin insuliinidiabeetikoilla. </a:t>
            </a:r>
          </a:p>
          <a:p>
            <a:endParaRPr lang="fi-FI" sz="1400" dirty="0"/>
          </a:p>
        </p:txBody>
      </p:sp>
      <p:sp>
        <p:nvSpPr>
          <p:cNvPr id="7" name="Suorakulmio 6"/>
          <p:cNvSpPr/>
          <p:nvPr/>
        </p:nvSpPr>
        <p:spPr>
          <a:xfrm>
            <a:off x="4355976" y="2856804"/>
            <a:ext cx="4123506" cy="390328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lvl="0">
              <a:lnSpc>
                <a:spcPct val="170000"/>
              </a:lnSpc>
              <a:spcBef>
                <a:spcPct val="20000"/>
              </a:spcBef>
              <a:spcAft>
                <a:spcPts val="600"/>
              </a:spcAft>
            </a:pPr>
            <a:r>
              <a:rPr lang="fi-FI" sz="1400" b="1" dirty="0">
                <a:solidFill>
                  <a:srgbClr val="000000"/>
                </a:solidFill>
                <a:latin typeface="Arial Black"/>
                <a:ea typeface="Times New Roman"/>
              </a:rPr>
              <a:t>Hypoglykemia korjaantuu </a:t>
            </a:r>
            <a:r>
              <a:rPr lang="fi-FI" sz="1400" b="1" dirty="0" smtClean="0">
                <a:solidFill>
                  <a:srgbClr val="000000"/>
                </a:solidFill>
                <a:latin typeface="Arial Black"/>
                <a:ea typeface="Times New Roman"/>
              </a:rPr>
              <a:t>helposti</a:t>
            </a:r>
            <a:r>
              <a:rPr lang="fi-FI" sz="1400" b="1" dirty="0">
                <a:solidFill>
                  <a:srgbClr val="000000"/>
                </a:solidFill>
                <a:latin typeface="Arial Black"/>
                <a:ea typeface="Times New Roman"/>
              </a:rPr>
              <a:t>, kun verensokerin mittaamisen jälkeen potilaalle annetaan ravintoa, joka sisältää nopeasti imeytyviä hiilihydraatteja. Näin pyritään nostamaan verensokeriarvoja nopeasti </a:t>
            </a:r>
            <a:r>
              <a:rPr lang="fi-FI" sz="1400" b="1" dirty="0" smtClean="0">
                <a:solidFill>
                  <a:srgbClr val="000000"/>
                </a:solidFill>
                <a:latin typeface="Arial Black"/>
                <a:ea typeface="Times New Roman"/>
              </a:rPr>
              <a:t>normaalitasolle. </a:t>
            </a:r>
            <a:r>
              <a:rPr lang="fi-FI" sz="1400" b="1" dirty="0">
                <a:solidFill>
                  <a:srgbClr val="000000"/>
                </a:solidFill>
                <a:latin typeface="Arial Black"/>
                <a:ea typeface="Times New Roman"/>
              </a:rPr>
              <a:t>Hyvää ravintoa on esimerkiksi sokeripitoiset limsat, tuoremehut, sokeri ja siirappi. Juotavaa ja syötävää saa antaa vain potilaalle, joka on tajuissaan. </a:t>
            </a:r>
            <a:endParaRPr lang="fi-FI" sz="1400" b="1" dirty="0">
              <a:solidFill>
                <a:srgbClr val="000000"/>
              </a:solidFill>
              <a:latin typeface="Arial Black"/>
            </a:endParaRPr>
          </a:p>
        </p:txBody>
      </p:sp>
      <p:sp>
        <p:nvSpPr>
          <p:cNvPr id="9" name="Tekstiruutu 8"/>
          <p:cNvSpPr txBox="1"/>
          <p:nvPr/>
        </p:nvSpPr>
        <p:spPr>
          <a:xfrm>
            <a:off x="703527" y="1959686"/>
            <a:ext cx="3096344" cy="369332"/>
          </a:xfrm>
          <a:prstGeom prst="rect">
            <a:avLst/>
          </a:prstGeom>
          <a:noFill/>
        </p:spPr>
        <p:txBody>
          <a:bodyPr wrap="square" rtlCol="0">
            <a:spAutoFit/>
          </a:bodyPr>
          <a:lstStyle/>
          <a:p>
            <a:r>
              <a:rPr lang="fi-FI" dirty="0" smtClean="0">
                <a:solidFill>
                  <a:srgbClr val="FF0000"/>
                </a:solidFill>
                <a:latin typeface="+mj-lt"/>
              </a:rPr>
              <a:t>Mikä hypoglykemia?</a:t>
            </a:r>
            <a:endParaRPr lang="fi-FI" dirty="0">
              <a:solidFill>
                <a:srgbClr val="FF0000"/>
              </a:solidFill>
              <a:latin typeface="+mj-lt"/>
            </a:endParaRPr>
          </a:p>
        </p:txBody>
      </p:sp>
    </p:spTree>
    <p:extLst>
      <p:ext uri="{BB962C8B-B14F-4D97-AF65-F5344CB8AC3E}">
        <p14:creationId xmlns:p14="http://schemas.microsoft.com/office/powerpoint/2010/main" val="26656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 calcmode="lin" valueType="num">
                                      <p:cBhvr additive="base">
                                        <p:cTn id="2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2" end="2"/>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additive="base">
                                        <p:cTn id="3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3" end="3"/>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anim calcmode="lin" valueType="num">
                                      <p:cBhvr additive="base">
                                        <p:cTn id="4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323528" y="152717"/>
            <a:ext cx="5924872" cy="1521325"/>
          </a:xfrm>
        </p:spPr>
        <p:txBody>
          <a:bodyPr>
            <a:normAutofit fontScale="90000"/>
          </a:bodyPr>
          <a:lstStyle/>
          <a:p>
            <a:r>
              <a:rPr lang="fi-FI" dirty="0" smtClean="0">
                <a:effectLst>
                  <a:outerShdw blurRad="38100" dist="38100" dir="2700000" algn="tl">
                    <a:srgbClr val="000000">
                      <a:alpha val="43137"/>
                    </a:srgbClr>
                  </a:outerShdw>
                </a:effectLst>
              </a:rPr>
              <a:t/>
            </a:r>
            <a:br>
              <a:rPr lang="fi-FI" dirty="0" smtClean="0">
                <a:effectLst>
                  <a:outerShdw blurRad="38100" dist="38100" dir="2700000" algn="tl">
                    <a:srgbClr val="000000">
                      <a:alpha val="43137"/>
                    </a:srgbClr>
                  </a:outerShdw>
                </a:effectLst>
              </a:rPr>
            </a:br>
            <a:r>
              <a:rPr lang="fi-FI" dirty="0">
                <a:effectLst>
                  <a:outerShdw blurRad="38100" dist="38100" dir="2700000" algn="tl">
                    <a:srgbClr val="000000">
                      <a:alpha val="43137"/>
                    </a:srgbClr>
                  </a:outerShdw>
                </a:effectLst>
              </a:rPr>
              <a:t/>
            </a:r>
            <a:br>
              <a:rPr lang="fi-FI" dirty="0">
                <a:effectLst>
                  <a:outerShdw blurRad="38100" dist="38100" dir="2700000" algn="tl">
                    <a:srgbClr val="000000">
                      <a:alpha val="43137"/>
                    </a:srgbClr>
                  </a:outerShdw>
                </a:effectLst>
              </a:rPr>
            </a:br>
            <a:r>
              <a:rPr lang="fi-FI" dirty="0" smtClean="0">
                <a:effectLst>
                  <a:outerShdw blurRad="38100" dist="38100" dir="2700000" algn="tl">
                    <a:srgbClr val="000000">
                      <a:alpha val="43137"/>
                    </a:srgbClr>
                  </a:outerShdw>
                </a:effectLst>
              </a:rPr>
              <a:t/>
            </a:r>
            <a:br>
              <a:rPr lang="fi-FI" dirty="0" smtClean="0">
                <a:effectLst>
                  <a:outerShdw blurRad="38100" dist="38100" dir="2700000" algn="tl">
                    <a:srgbClr val="000000">
                      <a:alpha val="43137"/>
                    </a:srgbClr>
                  </a:outerShdw>
                </a:effectLst>
              </a:rPr>
            </a:br>
            <a:r>
              <a:rPr lang="fi-FI" dirty="0" smtClean="0">
                <a:effectLst>
                  <a:outerShdw blurRad="38100" dist="38100" dir="2700000" algn="tl">
                    <a:srgbClr val="000000">
                      <a:alpha val="43137"/>
                    </a:srgbClr>
                  </a:outerShdw>
                </a:effectLst>
              </a:rPr>
              <a:t>3. Hypoglykemia </a:t>
            </a:r>
            <a:br>
              <a:rPr lang="fi-FI" dirty="0" smtClean="0">
                <a:effectLst>
                  <a:outerShdw blurRad="38100" dist="38100" dir="2700000" algn="tl">
                    <a:srgbClr val="000000">
                      <a:alpha val="43137"/>
                    </a:srgbClr>
                  </a:outerShdw>
                </a:effectLst>
              </a:rPr>
            </a:br>
            <a:r>
              <a:rPr lang="fi-FI" dirty="0" smtClean="0">
                <a:effectLst>
                  <a:outerShdw blurRad="38100" dist="38100" dir="2700000" algn="tl">
                    <a:srgbClr val="000000">
                      <a:alpha val="43137"/>
                    </a:srgbClr>
                  </a:outerShdw>
                </a:effectLst>
              </a:rPr>
              <a:t>eli alhainen </a:t>
            </a:r>
            <a:br>
              <a:rPr lang="fi-FI" dirty="0" smtClean="0">
                <a:effectLst>
                  <a:outerShdw blurRad="38100" dist="38100" dir="2700000" algn="tl">
                    <a:srgbClr val="000000">
                      <a:alpha val="43137"/>
                    </a:srgbClr>
                  </a:outerShdw>
                </a:effectLst>
              </a:rPr>
            </a:br>
            <a:r>
              <a:rPr lang="fi-FI" dirty="0" smtClean="0">
                <a:effectLst>
                  <a:outerShdw blurRad="38100" dist="38100" dir="2700000" algn="tl">
                    <a:srgbClr val="000000">
                      <a:alpha val="43137"/>
                    </a:srgbClr>
                  </a:outerShdw>
                </a:effectLst>
              </a:rPr>
              <a:t>verensokeri</a:t>
            </a:r>
            <a:endParaRPr lang="fi-FI" dirty="0">
              <a:effectLst>
                <a:outerShdw blurRad="38100" dist="38100" dir="2700000" algn="tl">
                  <a:srgbClr val="000000">
                    <a:alpha val="43137"/>
                  </a:srgbClr>
                </a:outerShdw>
              </a:effectLst>
            </a:endParaRPr>
          </a:p>
        </p:txBody>
      </p:sp>
      <p:sp>
        <p:nvSpPr>
          <p:cNvPr id="3" name="Sisällön paikkamerkki 2"/>
          <p:cNvSpPr>
            <a:spLocks noGrp="1"/>
          </p:cNvSpPr>
          <p:nvPr>
            <p:ph sz="half" idx="1"/>
          </p:nvPr>
        </p:nvSpPr>
        <p:spPr>
          <a:xfrm>
            <a:off x="683568" y="1577509"/>
            <a:ext cx="4598992" cy="5073034"/>
          </a:xfrm>
        </p:spPr>
        <p:txBody>
          <a:bodyPr>
            <a:normAutofit lnSpcReduction="10000"/>
          </a:bodyPr>
          <a:lstStyle/>
          <a:p>
            <a:endParaRPr lang="fi-FI" sz="2400" dirty="0" smtClean="0"/>
          </a:p>
          <a:p>
            <a:r>
              <a:rPr lang="fi-FI" sz="2000" dirty="0" smtClean="0"/>
              <a:t>Veressä on ”sokeria”, joka toimii elimistön polttoaineena.</a:t>
            </a:r>
          </a:p>
          <a:p>
            <a:endParaRPr lang="fi-FI" sz="2000" dirty="0" smtClean="0"/>
          </a:p>
          <a:p>
            <a:r>
              <a:rPr lang="fi-FI" sz="2000" dirty="0" smtClean="0">
                <a:solidFill>
                  <a:srgbClr val="FF0000"/>
                </a:solidFill>
              </a:rPr>
              <a:t>Ruuasta saamme lisää polttoainetta.</a:t>
            </a:r>
          </a:p>
          <a:p>
            <a:pPr marL="457200" indent="-457200">
              <a:buFont typeface="Wingdings" panose="05000000000000000000" pitchFamily="2" charset="2"/>
              <a:buChar char="Ø"/>
            </a:pPr>
            <a:r>
              <a:rPr lang="fi-FI" sz="2000" dirty="0" smtClean="0"/>
              <a:t>Ruoka nostaa verensokeria.</a:t>
            </a:r>
          </a:p>
          <a:p>
            <a:r>
              <a:rPr lang="fi-FI" sz="2000" dirty="0" smtClean="0">
                <a:solidFill>
                  <a:srgbClr val="FF0000"/>
                </a:solidFill>
              </a:rPr>
              <a:t>Haima tuottaa insuliinihormonia</a:t>
            </a:r>
            <a:r>
              <a:rPr lang="fi-FI" sz="2000" dirty="0">
                <a:solidFill>
                  <a:srgbClr val="FF0000"/>
                </a:solidFill>
              </a:rPr>
              <a:t>.</a:t>
            </a:r>
            <a:endParaRPr lang="fi-FI" sz="2000" dirty="0" smtClean="0">
              <a:solidFill>
                <a:srgbClr val="FF0000"/>
              </a:solidFill>
            </a:endParaRPr>
          </a:p>
          <a:p>
            <a:pPr marL="342900" indent="-342900">
              <a:buFont typeface="Wingdings" panose="05000000000000000000" pitchFamily="2" charset="2"/>
              <a:buChar char="Ø"/>
            </a:pPr>
            <a:r>
              <a:rPr lang="fi-FI" sz="2000" dirty="0" smtClean="0"/>
              <a:t>Insuliini laskee verensokeria.</a:t>
            </a:r>
          </a:p>
          <a:p>
            <a:endParaRPr lang="fi-FI" sz="2000" dirty="0" smtClean="0"/>
          </a:p>
          <a:p>
            <a:r>
              <a:rPr lang="fi-FI" sz="2000" dirty="0" smtClean="0"/>
              <a:t>Diabeetikolla elimistön oma insuliinin tuotanto on ”pielessä”, joten hänen tarvitsee piikittää sitä itseensä insuliinikynällä.</a:t>
            </a:r>
            <a:endParaRPr lang="fi-FI" sz="2000" dirty="0"/>
          </a:p>
        </p:txBody>
      </p:sp>
      <p:sp>
        <p:nvSpPr>
          <p:cNvPr id="5" name="Ellipsi 4"/>
          <p:cNvSpPr/>
          <p:nvPr/>
        </p:nvSpPr>
        <p:spPr>
          <a:xfrm>
            <a:off x="5660692" y="3283736"/>
            <a:ext cx="2243961" cy="830290"/>
          </a:xfrm>
          <a:prstGeom prst="ellipse">
            <a:avLst/>
          </a:prstGeom>
          <a:solidFill>
            <a:schemeClr val="accent2">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fi-FI" b="1" dirty="0" smtClean="0">
                <a:solidFill>
                  <a:schemeClr val="tx1"/>
                </a:solidFill>
                <a:effectLst>
                  <a:outerShdw blurRad="38100" dist="38100" dir="2700000" algn="tl">
                    <a:srgbClr val="000000">
                      <a:alpha val="43137"/>
                    </a:srgbClr>
                  </a:outerShdw>
                </a:effectLst>
              </a:rPr>
              <a:t>Verensokeri 6,8</a:t>
            </a:r>
          </a:p>
        </p:txBody>
      </p:sp>
      <p:sp>
        <p:nvSpPr>
          <p:cNvPr id="6" name="Nuoli oikealle 5"/>
          <p:cNvSpPr/>
          <p:nvPr/>
        </p:nvSpPr>
        <p:spPr>
          <a:xfrm rot="16200000">
            <a:off x="6395241" y="918431"/>
            <a:ext cx="720079" cy="556640"/>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i-FI"/>
          </a:p>
        </p:txBody>
      </p:sp>
      <p:sp>
        <p:nvSpPr>
          <p:cNvPr id="7" name="Alanuoli 6"/>
          <p:cNvSpPr/>
          <p:nvPr/>
        </p:nvSpPr>
        <p:spPr>
          <a:xfrm>
            <a:off x="6492923" y="5344295"/>
            <a:ext cx="579503" cy="668812"/>
          </a:xfrm>
          <a:prstGeom prst="down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fi-FI"/>
          </a:p>
        </p:txBody>
      </p:sp>
      <p:pic>
        <p:nvPicPr>
          <p:cNvPr id="12" name="Kuva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08521" y="1674043"/>
            <a:ext cx="2100581" cy="11557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Plus 12"/>
          <p:cNvSpPr/>
          <p:nvPr/>
        </p:nvSpPr>
        <p:spPr>
          <a:xfrm>
            <a:off x="6634048" y="4208830"/>
            <a:ext cx="297251" cy="249911"/>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Kuva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54645" y="2947009"/>
            <a:ext cx="256054" cy="219475"/>
          </a:xfrm>
          <a:prstGeom prst="rect">
            <a:avLst/>
          </a:prstGeom>
        </p:spPr>
      </p:pic>
      <p:sp>
        <p:nvSpPr>
          <p:cNvPr id="15" name="Ellipsi 14"/>
          <p:cNvSpPr/>
          <p:nvPr/>
        </p:nvSpPr>
        <p:spPr>
          <a:xfrm>
            <a:off x="5708521" y="57914"/>
            <a:ext cx="2100581" cy="703935"/>
          </a:xfrm>
          <a:prstGeom prst="ellipse">
            <a:avLst/>
          </a:prstGeom>
          <a:solidFill>
            <a:schemeClr val="accent2">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fi-FI" b="1" dirty="0" smtClean="0">
                <a:effectLst>
                  <a:outerShdw blurRad="38100" dist="38100" dir="2700000" algn="tl">
                    <a:srgbClr val="000000">
                      <a:alpha val="43137"/>
                    </a:srgbClr>
                  </a:outerShdw>
                </a:effectLst>
              </a:rPr>
              <a:t>Verensokeri 7,8</a:t>
            </a:r>
            <a:endParaRPr lang="fi-FI" b="1" dirty="0">
              <a:effectLst>
                <a:outerShdw blurRad="38100" dist="38100" dir="2700000" algn="tl">
                  <a:srgbClr val="000000">
                    <a:alpha val="43137"/>
                  </a:srgbClr>
                </a:outerShdw>
              </a:effectLst>
            </a:endParaRPr>
          </a:p>
        </p:txBody>
      </p:sp>
      <p:sp>
        <p:nvSpPr>
          <p:cNvPr id="16" name="Ellipsi 15"/>
          <p:cNvSpPr/>
          <p:nvPr/>
        </p:nvSpPr>
        <p:spPr>
          <a:xfrm>
            <a:off x="5660692" y="6114355"/>
            <a:ext cx="2181271" cy="701497"/>
          </a:xfrm>
          <a:prstGeom prst="ellipse">
            <a:avLst/>
          </a:prstGeom>
          <a:solidFill>
            <a:schemeClr val="accent2">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fi-FI" b="1" dirty="0" smtClean="0">
                <a:effectLst>
                  <a:outerShdw blurRad="38100" dist="38100" dir="2700000" algn="tl">
                    <a:srgbClr val="000000">
                      <a:alpha val="43137"/>
                    </a:srgbClr>
                  </a:outerShdw>
                </a:effectLst>
              </a:rPr>
              <a:t>Verensokeri 4,8</a:t>
            </a:r>
            <a:endParaRPr lang="fi-FI" b="1" dirty="0">
              <a:effectLst>
                <a:outerShdw blurRad="38100" dist="38100" dir="2700000" algn="tl">
                  <a:srgbClr val="000000">
                    <a:alpha val="43137"/>
                  </a:srgbClr>
                </a:outerShdw>
              </a:effectLst>
            </a:endParaRPr>
          </a:p>
        </p:txBody>
      </p:sp>
      <p:pic>
        <p:nvPicPr>
          <p:cNvPr id="9" name="Sisällön paikkamerkki 8"/>
          <p:cNvPicPr>
            <a:picLocks noGrp="1" noChangeAspect="1"/>
          </p:cNvPicPr>
          <p:nvPr>
            <p:ph sz="half" idx="2"/>
          </p:nvPr>
        </p:nvPicPr>
        <p:blipFill>
          <a:blip r:embed="rId5" cstate="email">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tretch>
            <a:fillRect/>
          </a:stretch>
        </p:blipFill>
        <p:spPr>
          <a:xfrm>
            <a:off x="5954580" y="4553545"/>
            <a:ext cx="1656183" cy="689502"/>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reflection blurRad="12700" stA="38000" endPos="28000" dist="5000" dir="5400000" sy="-100000" algn="bl" rotWithShape="0"/>
          </a:effectLst>
          <a:scene3d>
            <a:camera prst="orthographicFront">
              <a:rot lat="0" lon="0" rev="0"/>
            </a:camera>
            <a:lightRig rig="balanced" dir="t">
              <a:rot lat="0" lon="0" rev="8700000"/>
            </a:lightRig>
          </a:scene3d>
          <a:sp3d>
            <a:bevelT w="190500" h="38100"/>
          </a:sp3d>
        </p:spPr>
      </p:pic>
      <p:sp>
        <p:nvSpPr>
          <p:cNvPr id="17" name="Tekstiruutu 16"/>
          <p:cNvSpPr txBox="1"/>
          <p:nvPr/>
        </p:nvSpPr>
        <p:spPr>
          <a:xfrm>
            <a:off x="6012160" y="4948920"/>
            <a:ext cx="1656184" cy="369332"/>
          </a:xfrm>
          <a:prstGeom prst="rect">
            <a:avLst/>
          </a:prstGeom>
          <a:noFill/>
        </p:spPr>
        <p:txBody>
          <a:bodyPr wrap="square" rtlCol="0">
            <a:spAutoFit/>
          </a:bodyPr>
          <a:lstStyle/>
          <a:p>
            <a:r>
              <a:rPr lang="fi-FI" dirty="0" smtClean="0"/>
              <a:t>     insuliini</a:t>
            </a:r>
            <a:endParaRPr lang="fi-FI" dirty="0"/>
          </a:p>
        </p:txBody>
      </p:sp>
    </p:spTree>
    <p:extLst>
      <p:ext uri="{BB962C8B-B14F-4D97-AF65-F5344CB8AC3E}">
        <p14:creationId xmlns:p14="http://schemas.microsoft.com/office/powerpoint/2010/main" val="106569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15" grpId="0" animBg="1"/>
      <p:bldP spid="16" grpId="0" animBg="1"/>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yöristetty suorakulmio 2"/>
          <p:cNvSpPr/>
          <p:nvPr/>
        </p:nvSpPr>
        <p:spPr>
          <a:xfrm>
            <a:off x="4860032" y="332656"/>
            <a:ext cx="3888432" cy="6048672"/>
          </a:xfrm>
          <a:prstGeom prst="roundRect">
            <a:avLst/>
          </a:prstGeom>
          <a:solidFill>
            <a:schemeClr val="accent2">
              <a:lumMod val="40000"/>
              <a:lumOff val="60000"/>
              <a:alpha val="6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a:xfrm>
            <a:off x="395536" y="908720"/>
            <a:ext cx="5791200" cy="1728192"/>
          </a:xfrm>
        </p:spPr>
        <p:txBody>
          <a:bodyPr>
            <a:normAutofit fontScale="90000"/>
          </a:bodyPr>
          <a:lstStyle/>
          <a:p>
            <a:r>
              <a:rPr lang="fi-FI" dirty="0" smtClean="0"/>
              <a:t>3. </a:t>
            </a:r>
            <a:r>
              <a:rPr lang="fi-FI" dirty="0" err="1" smtClean="0"/>
              <a:t>Hypoglygemia</a:t>
            </a:r>
            <a:r>
              <a:rPr lang="fi-FI" dirty="0" smtClean="0"/>
              <a:t> </a:t>
            </a:r>
            <a:br>
              <a:rPr lang="fi-FI" dirty="0" smtClean="0"/>
            </a:br>
            <a:r>
              <a:rPr lang="fi-FI" dirty="0" smtClean="0"/>
              <a:t>eli alhainen verensokeri </a:t>
            </a:r>
            <a:br>
              <a:rPr lang="fi-FI" dirty="0" smtClean="0"/>
            </a:br>
            <a:r>
              <a:rPr lang="fi-FI" dirty="0" smtClean="0"/>
              <a:t/>
            </a:r>
            <a:br>
              <a:rPr lang="fi-FI" dirty="0" smtClean="0"/>
            </a:br>
            <a:r>
              <a:rPr lang="fi-FI" dirty="0" smtClean="0"/>
              <a:t>	</a:t>
            </a:r>
            <a:endParaRPr lang="fi-FI" sz="2000" dirty="0"/>
          </a:p>
        </p:txBody>
      </p:sp>
      <p:sp>
        <p:nvSpPr>
          <p:cNvPr id="7" name="Content Placeholder 6"/>
          <p:cNvSpPr>
            <a:spLocks noGrp="1"/>
          </p:cNvSpPr>
          <p:nvPr>
            <p:ph sz="half" idx="1"/>
          </p:nvPr>
        </p:nvSpPr>
        <p:spPr>
          <a:xfrm>
            <a:off x="4860032" y="332656"/>
            <a:ext cx="3816424" cy="6264696"/>
          </a:xfrm>
          <a:solidFill>
            <a:schemeClr val="accent2">
              <a:lumMod val="60000"/>
              <a:lumOff val="40000"/>
            </a:schemeClr>
          </a:solidFill>
        </p:spPr>
        <p:txBody>
          <a:bodyPr>
            <a:normAutofit fontScale="25000" lnSpcReduction="20000"/>
          </a:bodyPr>
          <a:lstStyle/>
          <a:p>
            <a:pPr marL="228600">
              <a:lnSpc>
                <a:spcPct val="170000"/>
              </a:lnSpc>
              <a:spcAft>
                <a:spcPts val="1000"/>
              </a:spcAft>
            </a:pPr>
            <a:r>
              <a:rPr lang="fi-FI" sz="7200" b="0" cap="all" spc="-60" dirty="0" smtClean="0">
                <a:solidFill>
                  <a:srgbClr val="D1282E"/>
                </a:solidFill>
                <a:latin typeface="Arial Black"/>
                <a:ea typeface="+mj-ea"/>
                <a:cs typeface="+mj-cs"/>
              </a:rPr>
              <a:t>	harjoitus</a:t>
            </a:r>
            <a:endParaRPr lang="fi-FI" sz="5600" dirty="0" smtClean="0">
              <a:latin typeface="+mj-lt"/>
              <a:ea typeface="Times New Roman"/>
            </a:endParaRPr>
          </a:p>
          <a:p>
            <a:pPr marL="228600">
              <a:lnSpc>
                <a:spcPct val="170000"/>
              </a:lnSpc>
              <a:spcAft>
                <a:spcPts val="1000"/>
              </a:spcAft>
            </a:pPr>
            <a:r>
              <a:rPr lang="fi-FI" sz="5600" dirty="0" smtClean="0">
                <a:latin typeface="+mj-lt"/>
                <a:ea typeface="Times New Roman"/>
              </a:rPr>
              <a:t>Ville </a:t>
            </a:r>
            <a:r>
              <a:rPr lang="fi-FI" sz="5600" dirty="0">
                <a:latin typeface="+mj-lt"/>
                <a:ea typeface="Times New Roman"/>
              </a:rPr>
              <a:t>herää 8.33 ja tajuaa, että on nukkunut pommiin. Hän pukee nopeasti päälle, heittää repun niskaan ja lähtee juoksemaan koululle. Matkalla hän muistaa, että insuliini jäi ottamatta. Ville pistää insuliinin ja jatkaa matkaa. Ensimmäisen tunnin lopulla Villelle tulee huono olo: hikoiluttaa ja huimaa. Sydänkin tuntuu tykyttävän enemmän. Vierustoveri kysyy: ”Ville, mikä sulla on? Miks sä oot noin kalpea?” Villen kädet alkavat vapista ja näkö hämärtymään. Ville kerkeää sanomaan: ”En kerennyt syömään aamupalaa, nukuin pommiin.” </a:t>
            </a:r>
          </a:p>
          <a:p>
            <a:endParaRPr lang="fi-FI" dirty="0"/>
          </a:p>
        </p:txBody>
      </p:sp>
      <p:pic>
        <p:nvPicPr>
          <p:cNvPr id="2051" name="Picture 3"/>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tretch>
            <a:fillRect/>
          </a:stretch>
        </p:blipFill>
        <p:spPr bwMode="auto">
          <a:xfrm>
            <a:off x="755768" y="2636912"/>
            <a:ext cx="3711785" cy="2667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784579573"/>
              </p:ext>
            </p:extLst>
          </p:nvPr>
        </p:nvGraphicFramePr>
        <p:xfrm>
          <a:off x="1518782" y="5530552"/>
          <a:ext cx="2016224" cy="1066800"/>
        </p:xfrm>
        <a:graphic>
          <a:graphicData uri="http://schemas.openxmlformats.org/drawingml/2006/table">
            <a:tbl>
              <a:tblPr firstRow="1" bandRow="1">
                <a:tableStyleId>{5C22544A-7EE6-4342-B048-85BDC9FD1C3A}</a:tableStyleId>
              </a:tblPr>
              <a:tblGrid>
                <a:gridCol w="2016224"/>
              </a:tblGrid>
              <a:tr h="850776">
                <a:tc>
                  <a:txBody>
                    <a:bodyPr/>
                    <a:lstStyle/>
                    <a:p>
                      <a:pPr algn="ctr"/>
                      <a:r>
                        <a:rPr lang="fi-FI" sz="3200" dirty="0" smtClean="0"/>
                        <a:t>MITEN TOIMIT?</a:t>
                      </a:r>
                      <a:endParaRPr lang="fi-FI" sz="3200" dirty="0"/>
                    </a:p>
                  </a:txBody>
                  <a:tcPr>
                    <a:solidFill>
                      <a:srgbClr val="FF0000"/>
                    </a:solidFill>
                  </a:tcPr>
                </a:tc>
              </a:tr>
            </a:tbl>
          </a:graphicData>
        </a:graphic>
      </p:graphicFrame>
    </p:spTree>
    <p:extLst>
      <p:ext uri="{BB962C8B-B14F-4D97-AF65-F5344CB8AC3E}">
        <p14:creationId xmlns:p14="http://schemas.microsoft.com/office/powerpoint/2010/main" val="69044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additive="base">
                                        <p:cTn id="7" dur="500" fill="hold"/>
                                        <p:tgtEl>
                                          <p:spTgt spid="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051"/>
                                        </p:tgtEl>
                                        <p:attrNameLst>
                                          <p:attrName>style.visibility</p:attrName>
                                        </p:attrNameLst>
                                      </p:cBhvr>
                                      <p:to>
                                        <p:strVal val="visible"/>
                                      </p:to>
                                    </p:set>
                                    <p:animEffect transition="in" filter="wipe(down)">
                                      <p:cBhvr>
                                        <p:cTn id="30"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p:cNvSpPr/>
          <p:nvPr/>
        </p:nvSpPr>
        <p:spPr>
          <a:xfrm>
            <a:off x="498088" y="1877298"/>
            <a:ext cx="3662888" cy="3351901"/>
          </a:xfrm>
          <a:prstGeom prst="rect">
            <a:avLst/>
          </a:prstGeom>
          <a:solidFill>
            <a:schemeClr val="accent3">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p:txBody>
          <a:bodyPr/>
          <a:lstStyle/>
          <a:p>
            <a:r>
              <a:rPr lang="fi-FI" dirty="0" smtClean="0">
                <a:effectLst>
                  <a:outerShdw blurRad="38100" dist="38100" dir="2700000" algn="tl">
                    <a:srgbClr val="000000">
                      <a:alpha val="43137"/>
                    </a:srgbClr>
                  </a:outerShdw>
                </a:effectLst>
              </a:rPr>
              <a:t>4. Hätäilmoituksen tekeminen</a:t>
            </a:r>
            <a:endParaRPr lang="fi-FI"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498088" y="1700808"/>
            <a:ext cx="3662888" cy="2912591"/>
          </a:xfrm>
        </p:spPr>
        <p:txBody>
          <a:bodyPr>
            <a:normAutofit fontScale="25000" lnSpcReduction="20000"/>
          </a:bodyPr>
          <a:lstStyle/>
          <a:p>
            <a:pPr>
              <a:lnSpc>
                <a:spcPct val="170000"/>
              </a:lnSpc>
            </a:pPr>
            <a:endParaRPr lang="fi-FI" sz="3600" dirty="0" smtClean="0">
              <a:latin typeface="+mj-lt"/>
            </a:endParaRPr>
          </a:p>
          <a:p>
            <a:pPr>
              <a:lnSpc>
                <a:spcPct val="170000"/>
              </a:lnSpc>
            </a:pPr>
            <a:r>
              <a:rPr lang="fi-FI" sz="6400" dirty="0" smtClean="0">
                <a:latin typeface="+mj-lt"/>
              </a:rPr>
              <a:t>Yleiseen hätänumeroon 112 tulee soittaa aina, kun on kyseessä kiireellinen, todellinen hätätilanne, jossa terveys, omaisuus tai ympäristö on uhattuna tai vaarassa. Riittää myös, että on syytä epäillä jotain näistä. </a:t>
            </a:r>
            <a:endParaRPr lang="fi-FI" sz="6400" dirty="0"/>
          </a:p>
        </p:txBody>
      </p:sp>
      <p:sp>
        <p:nvSpPr>
          <p:cNvPr id="4" name="Content Placeholder 3"/>
          <p:cNvSpPr>
            <a:spLocks noGrp="1"/>
          </p:cNvSpPr>
          <p:nvPr>
            <p:ph sz="half" idx="2"/>
          </p:nvPr>
        </p:nvSpPr>
        <p:spPr>
          <a:xfrm>
            <a:off x="5148064" y="1404748"/>
            <a:ext cx="3291840" cy="4028715"/>
          </a:xfrm>
          <a:solidFill>
            <a:schemeClr val="accent3">
              <a:lumMod val="60000"/>
              <a:lumOff val="40000"/>
            </a:schemeClr>
          </a:solidFill>
        </p:spPr>
        <p:txBody>
          <a:bodyPr>
            <a:normAutofit fontScale="25000" lnSpcReduction="20000"/>
          </a:bodyPr>
          <a:lstStyle/>
          <a:p>
            <a:pPr>
              <a:lnSpc>
                <a:spcPct val="170000"/>
              </a:lnSpc>
            </a:pPr>
            <a:endParaRPr lang="fi-FI" sz="3400" dirty="0">
              <a:latin typeface="+mj-lt"/>
            </a:endParaRPr>
          </a:p>
          <a:p>
            <a:pPr>
              <a:lnSpc>
                <a:spcPct val="170000"/>
              </a:lnSpc>
            </a:pPr>
            <a:r>
              <a:rPr lang="fi-FI" sz="5600" dirty="0">
                <a:latin typeface="+mj-lt"/>
              </a:rPr>
              <a:t>Hätäpuheluun vastaa aina ammattitaitoinen, koulutettu hätäkeskuspäivystäjä, joka osaa kysellä tarvittavat tiedot soittajalta. Soittajan tarvitsee käytännössä toimia vain työntekijän silminä, suuna ja käsinä tapahtumapaikalla, ja hätäkeskuspäivystäjä neuvoo loput</a:t>
            </a:r>
            <a:r>
              <a:rPr lang="fi-FI" sz="5600" dirty="0" smtClean="0">
                <a:latin typeface="+mj-lt"/>
              </a:rPr>
              <a:t>.</a:t>
            </a:r>
          </a:p>
          <a:p>
            <a:pPr>
              <a:lnSpc>
                <a:spcPct val="170000"/>
              </a:lnSpc>
            </a:pPr>
            <a:endParaRPr lang="fi-FI" sz="3200" dirty="0" smtClean="0">
              <a:solidFill>
                <a:srgbClr val="FF0000"/>
              </a:solidFill>
            </a:endParaRPr>
          </a:p>
          <a:p>
            <a:pPr>
              <a:lnSpc>
                <a:spcPct val="170000"/>
              </a:lnSpc>
            </a:pPr>
            <a:endParaRPr lang="fi-FI" sz="3200" dirty="0"/>
          </a:p>
          <a:p>
            <a:pPr>
              <a:lnSpc>
                <a:spcPct val="170000"/>
              </a:lnSpc>
            </a:pPr>
            <a:r>
              <a:rPr lang="fi-FI" sz="3200" dirty="0"/>
              <a:t>	</a:t>
            </a:r>
            <a:endParaRPr lang="fi-FI" sz="3400" dirty="0">
              <a:latin typeface="+mj-lt"/>
            </a:endParaRPr>
          </a:p>
          <a:p>
            <a:endParaRPr lang="fi-FI" dirty="0"/>
          </a:p>
        </p:txBody>
      </p:sp>
      <p:sp>
        <p:nvSpPr>
          <p:cNvPr id="6" name="Suorakulmio 5"/>
          <p:cNvSpPr/>
          <p:nvPr/>
        </p:nvSpPr>
        <p:spPr>
          <a:xfrm>
            <a:off x="5168219" y="1404748"/>
            <a:ext cx="3312368" cy="402871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7" name="Kuva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76815" y="4642332"/>
            <a:ext cx="1407196" cy="2173486"/>
          </a:xfrm>
          <a:prstGeom prst="rect">
            <a:avLst/>
          </a:prstGeom>
        </p:spPr>
      </p:pic>
    </p:spTree>
    <p:extLst>
      <p:ext uri="{BB962C8B-B14F-4D97-AF65-F5344CB8AC3E}">
        <p14:creationId xmlns:p14="http://schemas.microsoft.com/office/powerpoint/2010/main" val="20971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yöristetty suorakulmio 5"/>
          <p:cNvSpPr/>
          <p:nvPr/>
        </p:nvSpPr>
        <p:spPr>
          <a:xfrm>
            <a:off x="4860032" y="908720"/>
            <a:ext cx="3600400" cy="5832648"/>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Pyöristetty suorakulmio 2"/>
          <p:cNvSpPr/>
          <p:nvPr/>
        </p:nvSpPr>
        <p:spPr>
          <a:xfrm>
            <a:off x="576097" y="1771075"/>
            <a:ext cx="3651880" cy="4280946"/>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p:txBody>
          <a:bodyPr/>
          <a:lstStyle/>
          <a:p>
            <a:r>
              <a:rPr lang="fi-FI" dirty="0" smtClean="0">
                <a:effectLst>
                  <a:outerShdw blurRad="38100" dist="38100" dir="2700000" algn="tl">
                    <a:srgbClr val="000000">
                      <a:alpha val="43137"/>
                    </a:srgbClr>
                  </a:outerShdw>
                </a:effectLst>
              </a:rPr>
              <a:t>4. HÄTÄILMOITUKSEN TEKEMINEN</a:t>
            </a:r>
            <a:endParaRPr lang="fi-FI" dirty="0">
              <a:effectLst>
                <a:outerShdw blurRad="38100" dist="38100" dir="2700000" algn="tl">
                  <a:srgbClr val="000000">
                    <a:alpha val="43137"/>
                  </a:srgbClr>
                </a:outerShdw>
              </a:effectLst>
            </a:endParaRPr>
          </a:p>
        </p:txBody>
      </p:sp>
      <p:sp>
        <p:nvSpPr>
          <p:cNvPr id="4" name="Content Placeholder 3"/>
          <p:cNvSpPr>
            <a:spLocks noGrp="1"/>
          </p:cNvSpPr>
          <p:nvPr>
            <p:ph sz="half" idx="1"/>
          </p:nvPr>
        </p:nvSpPr>
        <p:spPr>
          <a:xfrm>
            <a:off x="756117" y="1916832"/>
            <a:ext cx="3471860" cy="5472608"/>
          </a:xfrm>
        </p:spPr>
        <p:txBody>
          <a:bodyPr>
            <a:normAutofit fontScale="25000" lnSpcReduction="20000"/>
          </a:bodyPr>
          <a:lstStyle/>
          <a:p>
            <a:r>
              <a:rPr lang="fi-FI" sz="8000" dirty="0">
                <a:solidFill>
                  <a:srgbClr val="FF0000"/>
                </a:solidFill>
                <a:effectLst>
                  <a:outerShdw blurRad="38100" dist="38100" dir="2700000" algn="tl">
                    <a:srgbClr val="000000">
                      <a:alpha val="43137"/>
                    </a:srgbClr>
                  </a:outerShdw>
                </a:effectLst>
                <a:latin typeface="+mj-lt"/>
              </a:rPr>
              <a:t>MILLOIN SOITAT HÄTÄNUMEROON?</a:t>
            </a:r>
          </a:p>
          <a:p>
            <a:pPr marL="857250" indent="-857250">
              <a:buFont typeface="Wingdings" panose="05000000000000000000" pitchFamily="2" charset="2"/>
              <a:buChar char="v"/>
            </a:pPr>
            <a:r>
              <a:rPr lang="fi-FI" sz="7200" dirty="0" smtClean="0">
                <a:latin typeface="+mj-lt"/>
              </a:rPr>
              <a:t>Tulipalo</a:t>
            </a:r>
          </a:p>
          <a:p>
            <a:pPr marL="857250" indent="-857250">
              <a:buFont typeface="Wingdings" panose="05000000000000000000" pitchFamily="2" charset="2"/>
              <a:buChar char="v"/>
            </a:pPr>
            <a:r>
              <a:rPr lang="fi-FI" sz="7200" dirty="0" smtClean="0">
                <a:latin typeface="+mj-lt"/>
              </a:rPr>
              <a:t>Autokolari</a:t>
            </a:r>
          </a:p>
          <a:p>
            <a:pPr marL="857250" indent="-857250">
              <a:buFont typeface="Wingdings" panose="05000000000000000000" pitchFamily="2" charset="2"/>
              <a:buChar char="v"/>
            </a:pPr>
            <a:r>
              <a:rPr lang="fi-FI" sz="7200" dirty="0" smtClean="0">
                <a:latin typeface="+mj-lt"/>
              </a:rPr>
              <a:t>Iso tapaturma</a:t>
            </a:r>
            <a:endParaRPr lang="fi-FI" sz="7200" dirty="0">
              <a:latin typeface="+mj-lt"/>
            </a:endParaRPr>
          </a:p>
          <a:p>
            <a:pPr marL="857250" indent="-857250">
              <a:buFont typeface="Wingdings" panose="05000000000000000000" pitchFamily="2" charset="2"/>
              <a:buChar char="v"/>
            </a:pPr>
            <a:r>
              <a:rPr lang="fi-FI" sz="7200" dirty="0" smtClean="0">
                <a:latin typeface="+mj-lt"/>
              </a:rPr>
              <a:t>Sairauskohtaus, esim. epilepsia</a:t>
            </a:r>
            <a:endParaRPr lang="fi-FI" sz="7200" dirty="0">
              <a:latin typeface="+mj-lt"/>
            </a:endParaRPr>
          </a:p>
          <a:p>
            <a:pPr marL="857250" indent="-857250">
              <a:buFont typeface="Wingdings" panose="05000000000000000000" pitchFamily="2" charset="2"/>
              <a:buChar char="v"/>
            </a:pPr>
            <a:r>
              <a:rPr lang="fi-FI" sz="7200" dirty="0" smtClean="0">
                <a:latin typeface="+mj-lt"/>
              </a:rPr>
              <a:t>Jos </a:t>
            </a:r>
            <a:r>
              <a:rPr lang="fi-FI" sz="7200" dirty="0">
                <a:latin typeface="+mj-lt"/>
              </a:rPr>
              <a:t>tarvitset poliisia: varkaus, väkivalta </a:t>
            </a:r>
            <a:r>
              <a:rPr lang="fi-FI" sz="7200" dirty="0" smtClean="0">
                <a:latin typeface="+mj-lt"/>
              </a:rPr>
              <a:t>yms.</a:t>
            </a:r>
            <a:endParaRPr lang="fi-FI" sz="7200" dirty="0">
              <a:latin typeface="+mj-lt"/>
            </a:endParaRPr>
          </a:p>
          <a:p>
            <a:pPr marL="857250" indent="-857250">
              <a:buFont typeface="Wingdings" panose="05000000000000000000" pitchFamily="2" charset="2"/>
              <a:buChar char="v"/>
            </a:pPr>
            <a:r>
              <a:rPr lang="fi-FI" sz="7200" dirty="0" smtClean="0">
                <a:latin typeface="+mj-lt"/>
              </a:rPr>
              <a:t>Jos </a:t>
            </a:r>
            <a:r>
              <a:rPr lang="fi-FI" sz="7200" dirty="0">
                <a:latin typeface="+mj-lt"/>
              </a:rPr>
              <a:t>sinulle tulee </a:t>
            </a:r>
            <a:r>
              <a:rPr lang="fi-FI" sz="7200" dirty="0" smtClean="0">
                <a:latin typeface="+mj-lt"/>
              </a:rPr>
              <a:t>tunne, </a:t>
            </a:r>
            <a:r>
              <a:rPr lang="fi-FI" sz="7200" dirty="0">
                <a:latin typeface="+mj-lt"/>
              </a:rPr>
              <a:t>että tässä tarvitaan </a:t>
            </a:r>
            <a:r>
              <a:rPr lang="fi-FI" sz="7200" dirty="0" smtClean="0">
                <a:latin typeface="+mj-lt"/>
              </a:rPr>
              <a:t>apua.</a:t>
            </a:r>
            <a:endParaRPr lang="fi-FI" sz="7200" dirty="0">
              <a:latin typeface="+mj-lt"/>
            </a:endParaRPr>
          </a:p>
          <a:p>
            <a:endParaRPr lang="fi-FI" sz="7200" dirty="0"/>
          </a:p>
        </p:txBody>
      </p:sp>
      <p:sp>
        <p:nvSpPr>
          <p:cNvPr id="5" name="Content Placeholder 4"/>
          <p:cNvSpPr>
            <a:spLocks noGrp="1"/>
          </p:cNvSpPr>
          <p:nvPr>
            <p:ph sz="half" idx="2"/>
          </p:nvPr>
        </p:nvSpPr>
        <p:spPr>
          <a:xfrm>
            <a:off x="5090160" y="908720"/>
            <a:ext cx="3291840" cy="5832648"/>
          </a:xfrm>
        </p:spPr>
        <p:txBody>
          <a:bodyPr>
            <a:normAutofit fontScale="25000" lnSpcReduction="20000"/>
          </a:bodyPr>
          <a:lstStyle/>
          <a:p>
            <a:pPr>
              <a:lnSpc>
                <a:spcPct val="170000"/>
              </a:lnSpc>
            </a:pPr>
            <a:r>
              <a:rPr lang="fi-FI" sz="5600" dirty="0">
                <a:solidFill>
                  <a:srgbClr val="FF0000"/>
                </a:solidFill>
                <a:effectLst>
                  <a:outerShdw blurRad="38100" dist="38100" dir="2700000" algn="tl">
                    <a:srgbClr val="000000">
                      <a:alpha val="43137"/>
                    </a:srgbClr>
                  </a:outerShdw>
                </a:effectLst>
                <a:latin typeface="+mj-lt"/>
              </a:rPr>
              <a:t>MIKSI EI KANNATA SOITTAA PILAPUHELUA?</a:t>
            </a:r>
          </a:p>
          <a:p>
            <a:pPr>
              <a:lnSpc>
                <a:spcPct val="170000"/>
              </a:lnSpc>
            </a:pPr>
            <a:r>
              <a:rPr lang="fi-FI" sz="5600" dirty="0" smtClean="0">
                <a:latin typeface="+mj-lt"/>
              </a:rPr>
              <a:t>- JOKA </a:t>
            </a:r>
            <a:r>
              <a:rPr lang="fi-FI" sz="5600" dirty="0">
                <a:latin typeface="+mj-lt"/>
              </a:rPr>
              <a:t>KOLMAS PUHELU ON HÄTÄKESKUKSEEN </a:t>
            </a:r>
            <a:r>
              <a:rPr lang="fi-FI" sz="5600" dirty="0" smtClean="0">
                <a:latin typeface="+mj-lt"/>
              </a:rPr>
              <a:t>KUULUMATON.</a:t>
            </a:r>
          </a:p>
          <a:p>
            <a:pPr>
              <a:lnSpc>
                <a:spcPct val="170000"/>
              </a:lnSpc>
            </a:pPr>
            <a:r>
              <a:rPr lang="fi-FI" sz="5600" dirty="0" smtClean="0">
                <a:latin typeface="+mj-lt"/>
              </a:rPr>
              <a:t>- Silloin </a:t>
            </a:r>
            <a:r>
              <a:rPr lang="fi-FI" sz="5600" dirty="0">
                <a:latin typeface="+mj-lt"/>
              </a:rPr>
              <a:t>kun sinun puheluusi vastataan, hätäkeskustyöntekijä ei voi vastata </a:t>
            </a:r>
            <a:r>
              <a:rPr lang="fi-FI" sz="5600" dirty="0" smtClean="0">
                <a:latin typeface="+mj-lt"/>
              </a:rPr>
              <a:t>soittajalle, </a:t>
            </a:r>
            <a:r>
              <a:rPr lang="fi-FI" sz="5600" dirty="0">
                <a:latin typeface="+mj-lt"/>
              </a:rPr>
              <a:t>jolla on OIKEA hätä ja hänen avunsaantinsa </a:t>
            </a:r>
            <a:r>
              <a:rPr lang="fi-FI" sz="5600" dirty="0" smtClean="0">
                <a:latin typeface="+mj-lt"/>
              </a:rPr>
              <a:t>viivästyy.</a:t>
            </a:r>
            <a:endParaRPr lang="fi-FI" sz="5600" dirty="0">
              <a:latin typeface="+mj-lt"/>
            </a:endParaRPr>
          </a:p>
          <a:p>
            <a:pPr>
              <a:lnSpc>
                <a:spcPct val="170000"/>
              </a:lnSpc>
            </a:pPr>
            <a:r>
              <a:rPr lang="fi-FI" sz="5600" dirty="0" smtClean="0">
                <a:latin typeface="+mj-lt"/>
              </a:rPr>
              <a:t>- Jos </a:t>
            </a:r>
            <a:r>
              <a:rPr lang="fi-FI" sz="5600" dirty="0">
                <a:latin typeface="+mj-lt"/>
              </a:rPr>
              <a:t>teet väärän hälytyksen, esimerkiksi </a:t>
            </a:r>
            <a:r>
              <a:rPr lang="fi-FI" sz="5600" dirty="0" smtClean="0">
                <a:latin typeface="+mj-lt"/>
              </a:rPr>
              <a:t>soitat, </a:t>
            </a:r>
            <a:r>
              <a:rPr lang="fi-FI" sz="5600" dirty="0">
                <a:latin typeface="+mj-lt"/>
              </a:rPr>
              <a:t>että koulu on </a:t>
            </a:r>
            <a:r>
              <a:rPr lang="fi-FI" sz="5600" dirty="0" smtClean="0">
                <a:latin typeface="+mj-lt"/>
              </a:rPr>
              <a:t>tulessa</a:t>
            </a:r>
            <a:r>
              <a:rPr lang="fi-FI" sz="5600" dirty="0">
                <a:latin typeface="+mj-lt"/>
              </a:rPr>
              <a:t>,</a:t>
            </a:r>
            <a:r>
              <a:rPr lang="fi-FI" sz="5600" dirty="0" smtClean="0">
                <a:latin typeface="+mj-lt"/>
              </a:rPr>
              <a:t> </a:t>
            </a:r>
            <a:r>
              <a:rPr lang="fi-FI" sz="5600" dirty="0">
                <a:latin typeface="+mj-lt"/>
              </a:rPr>
              <a:t>siitä </a:t>
            </a:r>
            <a:r>
              <a:rPr lang="fi-FI" sz="5600" dirty="0" smtClean="0">
                <a:latin typeface="+mj-lt"/>
              </a:rPr>
              <a:t>tulee (todella) </a:t>
            </a:r>
            <a:r>
              <a:rPr lang="fi-FI" sz="5600" dirty="0">
                <a:latin typeface="+mj-lt"/>
              </a:rPr>
              <a:t>iso lasku. Lisäksi ilkivaltaisesta soitosta voidaan </a:t>
            </a:r>
            <a:r>
              <a:rPr lang="fi-FI" sz="5600" dirty="0" smtClean="0">
                <a:latin typeface="+mj-lt"/>
              </a:rPr>
              <a:t>rangaista.</a:t>
            </a:r>
          </a:p>
          <a:p>
            <a:pPr>
              <a:lnSpc>
                <a:spcPct val="170000"/>
              </a:lnSpc>
            </a:pPr>
            <a:r>
              <a:rPr lang="fi-FI" sz="4800" dirty="0" smtClean="0">
                <a:latin typeface="+mj-lt"/>
              </a:rPr>
              <a:t>	</a:t>
            </a:r>
          </a:p>
          <a:p>
            <a:pPr>
              <a:lnSpc>
                <a:spcPct val="170000"/>
              </a:lnSpc>
            </a:pPr>
            <a:r>
              <a:rPr lang="fi-FI" sz="4800" dirty="0" smtClean="0">
                <a:latin typeface="+mj-lt"/>
              </a:rPr>
              <a:t>	</a:t>
            </a:r>
            <a:endParaRPr lang="fi-FI" sz="4800" dirty="0">
              <a:latin typeface="+mj-lt"/>
            </a:endParaRPr>
          </a:p>
          <a:p>
            <a:r>
              <a:rPr lang="fi-FI" dirty="0" smtClean="0"/>
              <a:t>	</a:t>
            </a:r>
            <a:endParaRPr lang="fi-FI" dirty="0"/>
          </a:p>
        </p:txBody>
      </p:sp>
    </p:spTree>
    <p:extLst>
      <p:ext uri="{BB962C8B-B14F-4D97-AF65-F5344CB8AC3E}">
        <p14:creationId xmlns:p14="http://schemas.microsoft.com/office/powerpoint/2010/main" val="227091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0" end="0"/>
                                            </p:txEl>
                                          </p:spTgt>
                                        </p:tgtEl>
                                        <p:attrNameLst>
                                          <p:attrName>style.visibility</p:attrName>
                                        </p:attrNameLst>
                                      </p:cBhvr>
                                      <p:to>
                                        <p:strVal val="visible"/>
                                      </p:to>
                                    </p:set>
                                    <p:anim calcmode="lin" valueType="num">
                                      <p:cBhvr additive="base">
                                        <p:cTn id="4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1" end="1"/>
                                            </p:txEl>
                                          </p:spTgt>
                                        </p:tgtEl>
                                        <p:attrNameLst>
                                          <p:attrName>style.visibility</p:attrName>
                                        </p:attrNameLst>
                                      </p:cBhvr>
                                      <p:to>
                                        <p:strVal val="visible"/>
                                      </p:to>
                                    </p:set>
                                    <p:anim calcmode="lin" valueType="num">
                                      <p:cBhvr additive="base">
                                        <p:cTn id="5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
                                            <p:txEl>
                                              <p:pRg st="2" end="2"/>
                                            </p:txEl>
                                          </p:spTgt>
                                        </p:tgtEl>
                                        <p:attrNameLst>
                                          <p:attrName>style.visibility</p:attrName>
                                        </p:attrNameLst>
                                      </p:cBhvr>
                                      <p:to>
                                        <p:strVal val="visible"/>
                                      </p:to>
                                    </p:set>
                                    <p:anim calcmode="lin" valueType="num">
                                      <p:cBhvr additive="base">
                                        <p:cTn id="6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5">
                                            <p:txEl>
                                              <p:pRg st="3" end="3"/>
                                            </p:txEl>
                                          </p:spTgt>
                                        </p:tgtEl>
                                        <p:attrNameLst>
                                          <p:attrName>style.visibility</p:attrName>
                                        </p:attrNameLst>
                                      </p:cBhvr>
                                      <p:to>
                                        <p:strVal val="visible"/>
                                      </p:to>
                                    </p:set>
                                    <p:anim calcmode="lin" valueType="num">
                                      <p:cBhvr additive="base">
                                        <p:cTn id="6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3306613567"/>
              </p:ext>
            </p:extLst>
          </p:nvPr>
        </p:nvGraphicFramePr>
        <p:xfrm>
          <a:off x="3465513" y="1844824"/>
          <a:ext cx="5338762" cy="4023360"/>
        </p:xfrm>
        <a:graphic>
          <a:graphicData uri="http://schemas.openxmlformats.org/drawingml/2006/table">
            <a:tbl>
              <a:tblPr firstRow="1" bandRow="1">
                <a:tableStyleId>{5C22544A-7EE6-4342-B048-85BDC9FD1C3A}</a:tableStyleId>
              </a:tblPr>
              <a:tblGrid>
                <a:gridCol w="5338762"/>
              </a:tblGrid>
              <a:tr h="3744416">
                <a:tc>
                  <a:txBody>
                    <a:bodyPr/>
                    <a:lstStyle/>
                    <a:p>
                      <a:r>
                        <a:rPr lang="fi-FI" sz="2000" u="sng" dirty="0" smtClean="0">
                          <a:solidFill>
                            <a:schemeClr val="tx1">
                              <a:lumMod val="95000"/>
                              <a:lumOff val="5000"/>
                            </a:schemeClr>
                          </a:solidFill>
                          <a:latin typeface="+mj-lt"/>
                        </a:rPr>
                        <a:t>VIDEO: KÄYTÄ OIKEIN HÄTÄNUMEROA, OSA 2 </a:t>
                      </a:r>
                    </a:p>
                    <a:p>
                      <a:endParaRPr lang="fi-FI" sz="2000" dirty="0" smtClean="0">
                        <a:latin typeface="+mj-lt"/>
                      </a:endParaRPr>
                    </a:p>
                    <a:p>
                      <a:endParaRPr lang="fi-FI" sz="2000" dirty="0" smtClean="0">
                        <a:latin typeface="+mj-lt"/>
                      </a:endParaRPr>
                    </a:p>
                    <a:p>
                      <a:r>
                        <a:rPr lang="fi-FI" sz="2000" dirty="0" smtClean="0">
                          <a:latin typeface="+mj-lt"/>
                          <a:hlinkClick r:id="rId3"/>
                        </a:rPr>
                        <a:t>https://</a:t>
                      </a:r>
                      <a:r>
                        <a:rPr lang="fi-FI" sz="2000" b="0" dirty="0" smtClean="0">
                          <a:latin typeface="+mj-lt"/>
                          <a:hlinkClick r:id="rId3"/>
                        </a:rPr>
                        <a:t>www.youtube.com/watch?v=qqnfnVN2IEs&amp;index=2&amp;list=PLimTgUOBPIjjMC8NOHvq0_ZQE2RvNFAm8</a:t>
                      </a:r>
                      <a:endParaRPr lang="fi-FI" sz="2000" b="0" dirty="0" smtClean="0">
                        <a:latin typeface="+mj-lt"/>
                      </a:endParaRPr>
                    </a:p>
                    <a:p>
                      <a:endParaRPr lang="fi-FI" sz="2000" dirty="0" smtClean="0">
                        <a:latin typeface="+mj-lt"/>
                      </a:endParaRPr>
                    </a:p>
                    <a:p>
                      <a:endParaRPr lang="fi-FI" sz="2000" dirty="0" smtClean="0">
                        <a:latin typeface="+mj-lt"/>
                      </a:endParaRPr>
                    </a:p>
                    <a:p>
                      <a:r>
                        <a:rPr lang="fi-FI" sz="2000" dirty="0" smtClean="0">
                          <a:solidFill>
                            <a:schemeClr val="tx1">
                              <a:lumMod val="95000"/>
                              <a:lumOff val="5000"/>
                            </a:schemeClr>
                          </a:solidFill>
                          <a:latin typeface="+mj-lt"/>
                        </a:rPr>
                        <a:t>       Tilanteessa olisi pitänyt soittaa 112, jotta mummo olisi saanut apua nopeasti.</a:t>
                      </a:r>
                    </a:p>
                    <a:p>
                      <a:endParaRPr lang="fi-FI" dirty="0">
                        <a:solidFill>
                          <a:schemeClr val="tx1">
                            <a:lumMod val="95000"/>
                            <a:lumOff val="5000"/>
                          </a:schemeClr>
                        </a:solidFill>
                      </a:endParaRPr>
                    </a:p>
                  </a:txBody>
                  <a:tcPr>
                    <a:solidFill>
                      <a:schemeClr val="accent3">
                        <a:lumMod val="60000"/>
                        <a:lumOff val="40000"/>
                      </a:schemeClr>
                    </a:solidFill>
                  </a:tcPr>
                </a:tc>
              </a:tr>
            </a:tbl>
          </a:graphicData>
        </a:graphic>
      </p:graphicFrame>
      <p:sp>
        <p:nvSpPr>
          <p:cNvPr id="6" name="Text Placeholder 5"/>
          <p:cNvSpPr>
            <a:spLocks noGrp="1"/>
          </p:cNvSpPr>
          <p:nvPr>
            <p:ph type="body" sz="half" idx="2"/>
          </p:nvPr>
        </p:nvSpPr>
        <p:spPr>
          <a:xfrm>
            <a:off x="457200" y="1600200"/>
            <a:ext cx="3008313" cy="4997152"/>
          </a:xfrm>
        </p:spPr>
        <p:txBody>
          <a:bodyPr>
            <a:normAutofit/>
          </a:bodyPr>
          <a:lstStyle/>
          <a:p>
            <a:pPr algn="ctr"/>
            <a:r>
              <a:rPr lang="fi-FI" u="sng" dirty="0">
                <a:solidFill>
                  <a:srgbClr val="FF0000"/>
                </a:solidFill>
                <a:latin typeface="+mj-lt"/>
              </a:rPr>
              <a:t>MUISTA</a:t>
            </a:r>
          </a:p>
          <a:p>
            <a:r>
              <a:rPr lang="fi-FI" dirty="0" smtClean="0">
                <a:latin typeface="+mj-lt"/>
              </a:rPr>
              <a:t>- Hätänumeroon </a:t>
            </a:r>
            <a:r>
              <a:rPr lang="fi-FI" dirty="0">
                <a:latin typeface="+mj-lt"/>
              </a:rPr>
              <a:t>soittamista ei tarvitse </a:t>
            </a:r>
            <a:r>
              <a:rPr lang="fi-FI" dirty="0" smtClean="0">
                <a:latin typeface="+mj-lt"/>
              </a:rPr>
              <a:t>pelätä, soittamalla </a:t>
            </a:r>
            <a:r>
              <a:rPr lang="fi-FI" dirty="0">
                <a:latin typeface="+mj-lt"/>
              </a:rPr>
              <a:t>saa apua ja </a:t>
            </a:r>
            <a:r>
              <a:rPr lang="fi-FI" dirty="0" smtClean="0">
                <a:latin typeface="+mj-lt"/>
              </a:rPr>
              <a:t>neuvoja.</a:t>
            </a:r>
            <a:endParaRPr lang="fi-FI" dirty="0">
              <a:latin typeface="+mj-lt"/>
            </a:endParaRPr>
          </a:p>
          <a:p>
            <a:r>
              <a:rPr lang="fi-FI" dirty="0" smtClean="0">
                <a:latin typeface="+mj-lt"/>
              </a:rPr>
              <a:t>- Hätäkeskustyöntekijä </a:t>
            </a:r>
            <a:r>
              <a:rPr lang="fi-FI" dirty="0">
                <a:latin typeface="+mj-lt"/>
              </a:rPr>
              <a:t>kysyy sinulta kaikki tarvitsemansa tiedot, riittää että vastaat kysymyksiin </a:t>
            </a:r>
            <a:r>
              <a:rPr lang="fi-FI" dirty="0" smtClean="0">
                <a:latin typeface="+mj-lt"/>
              </a:rPr>
              <a:t>sen, </a:t>
            </a:r>
            <a:r>
              <a:rPr lang="fi-FI" dirty="0">
                <a:latin typeface="+mj-lt"/>
              </a:rPr>
              <a:t>mitä </a:t>
            </a:r>
            <a:r>
              <a:rPr lang="fi-FI" dirty="0" smtClean="0">
                <a:latin typeface="+mj-lt"/>
              </a:rPr>
              <a:t>osaat.</a:t>
            </a:r>
            <a:endParaRPr lang="fi-FI" dirty="0">
              <a:latin typeface="+mj-lt"/>
            </a:endParaRPr>
          </a:p>
          <a:p>
            <a:r>
              <a:rPr lang="fi-FI" dirty="0" smtClean="0">
                <a:latin typeface="+mj-lt"/>
              </a:rPr>
              <a:t>- Puhelua</a:t>
            </a:r>
            <a:r>
              <a:rPr lang="fi-FI" dirty="0" smtClean="0">
                <a:solidFill>
                  <a:srgbClr val="FF0000"/>
                </a:solidFill>
                <a:latin typeface="+mj-lt"/>
              </a:rPr>
              <a:t> </a:t>
            </a:r>
            <a:r>
              <a:rPr lang="fi-FI" dirty="0">
                <a:solidFill>
                  <a:srgbClr val="FF0000"/>
                </a:solidFill>
                <a:latin typeface="+mj-lt"/>
              </a:rPr>
              <a:t>EI </a:t>
            </a:r>
            <a:r>
              <a:rPr lang="fi-FI" dirty="0">
                <a:latin typeface="+mj-lt"/>
              </a:rPr>
              <a:t>saa </a:t>
            </a:r>
            <a:r>
              <a:rPr lang="fi-FI" dirty="0" smtClean="0">
                <a:latin typeface="+mj-lt"/>
              </a:rPr>
              <a:t>katkaista, </a:t>
            </a:r>
            <a:r>
              <a:rPr lang="fi-FI" dirty="0">
                <a:latin typeface="+mj-lt"/>
              </a:rPr>
              <a:t>ennen kuin saat </a:t>
            </a:r>
            <a:r>
              <a:rPr lang="fi-FI" dirty="0" smtClean="0">
                <a:latin typeface="+mj-lt"/>
              </a:rPr>
              <a:t>luvan.</a:t>
            </a:r>
            <a:endParaRPr lang="fi-FI" dirty="0">
              <a:latin typeface="+mj-lt"/>
            </a:endParaRPr>
          </a:p>
          <a:p>
            <a:r>
              <a:rPr lang="fi-FI" dirty="0" smtClean="0">
                <a:latin typeface="+mj-lt"/>
              </a:rPr>
              <a:t>- Numeroon 112 </a:t>
            </a:r>
            <a:r>
              <a:rPr lang="fi-FI" dirty="0">
                <a:latin typeface="+mj-lt"/>
              </a:rPr>
              <a:t>voi </a:t>
            </a:r>
            <a:r>
              <a:rPr lang="fi-FI" dirty="0" smtClean="0">
                <a:latin typeface="+mj-lt"/>
              </a:rPr>
              <a:t>soittaa, vaikka </a:t>
            </a:r>
            <a:r>
              <a:rPr lang="fi-FI" dirty="0">
                <a:latin typeface="+mj-lt"/>
              </a:rPr>
              <a:t>saldo </a:t>
            </a:r>
            <a:r>
              <a:rPr lang="fi-FI" dirty="0" smtClean="0">
                <a:latin typeface="+mj-lt"/>
              </a:rPr>
              <a:t>olisi loppu.</a:t>
            </a:r>
            <a:endParaRPr lang="fi-FI" dirty="0">
              <a:latin typeface="+mj-lt"/>
            </a:endParaRPr>
          </a:p>
        </p:txBody>
      </p:sp>
      <p:sp>
        <p:nvSpPr>
          <p:cNvPr id="2" name="Title 1"/>
          <p:cNvSpPr>
            <a:spLocks noGrp="1"/>
          </p:cNvSpPr>
          <p:nvPr>
            <p:ph type="title"/>
          </p:nvPr>
        </p:nvSpPr>
        <p:spPr/>
        <p:txBody>
          <a:bodyPr/>
          <a:lstStyle/>
          <a:p>
            <a:r>
              <a:rPr lang="fi-FI" dirty="0" smtClean="0">
                <a:effectLst>
                  <a:outerShdw blurRad="38100" dist="38100" dir="2700000" algn="tl">
                    <a:srgbClr val="000000">
                      <a:alpha val="43137"/>
                    </a:srgbClr>
                  </a:outerShdw>
                </a:effectLst>
              </a:rPr>
              <a:t>4. Hätäilmoituksen tekeminen</a:t>
            </a:r>
            <a:endParaRPr lang="fi-FI" dirty="0">
              <a:effectLst>
                <a:outerShdw blurRad="38100" dist="38100" dir="2700000" algn="tl">
                  <a:srgbClr val="000000">
                    <a:alpha val="43137"/>
                  </a:srgbClr>
                </a:outerShdw>
              </a:effectLst>
            </a:endParaRPr>
          </a:p>
        </p:txBody>
      </p:sp>
      <p:sp>
        <p:nvSpPr>
          <p:cNvPr id="4" name="Nuoli oikealle 3"/>
          <p:cNvSpPr/>
          <p:nvPr/>
        </p:nvSpPr>
        <p:spPr>
          <a:xfrm>
            <a:off x="3635896" y="4653136"/>
            <a:ext cx="477767" cy="216024"/>
          </a:xfrm>
          <a:prstGeom prst="rightArrow">
            <a:avLst/>
          </a:prstGeom>
          <a:solidFill>
            <a:schemeClr val="tx1">
              <a:lumMod val="95000"/>
              <a:lumOff val="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i-FI"/>
          </a:p>
        </p:txBody>
      </p:sp>
      <p:pic>
        <p:nvPicPr>
          <p:cNvPr id="5" name="Kuva 4"/>
          <p:cNvPicPr>
            <a:picLocks noChangeAspect="1"/>
          </p:cNvPicPr>
          <p:nvPr/>
        </p:nvPicPr>
        <p:blipFill>
          <a:blip r:embed="rId4"/>
          <a:stretch>
            <a:fillRect/>
          </a:stretch>
        </p:blipFill>
        <p:spPr>
          <a:xfrm>
            <a:off x="6235458" y="5965326"/>
            <a:ext cx="2381250" cy="876300"/>
          </a:xfrm>
          <a:prstGeom prst="rect">
            <a:avLst/>
          </a:prstGeom>
        </p:spPr>
      </p:pic>
    </p:spTree>
    <p:extLst>
      <p:ext uri="{BB962C8B-B14F-4D97-AF65-F5344CB8AC3E}">
        <p14:creationId xmlns:p14="http://schemas.microsoft.com/office/powerpoint/2010/main" val="78830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sakarainen tähti 1"/>
          <p:cNvSpPr/>
          <p:nvPr/>
        </p:nvSpPr>
        <p:spPr>
          <a:xfrm>
            <a:off x="5269500" y="169334"/>
            <a:ext cx="2304256" cy="1889796"/>
          </a:xfrm>
          <a:prstGeom prst="star5">
            <a:avLst/>
          </a:prstGeom>
          <a:solidFill>
            <a:srgbClr val="AC80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Title 4"/>
          <p:cNvSpPr>
            <a:spLocks noGrp="1"/>
          </p:cNvSpPr>
          <p:nvPr>
            <p:ph type="title"/>
          </p:nvPr>
        </p:nvSpPr>
        <p:spPr>
          <a:xfrm>
            <a:off x="179512" y="215196"/>
            <a:ext cx="5791200" cy="1371600"/>
          </a:xfrm>
        </p:spPr>
        <p:txBody>
          <a:bodyPr/>
          <a:lstStyle/>
          <a:p>
            <a:r>
              <a:rPr lang="fi-FI" dirty="0" smtClean="0">
                <a:effectLst>
                  <a:outerShdw blurRad="38100" dist="38100" dir="2700000" algn="tl">
                    <a:srgbClr val="000000">
                      <a:alpha val="43137"/>
                    </a:srgbClr>
                  </a:outerShdw>
                </a:effectLst>
              </a:rPr>
              <a:t>5. Murtumat ja nyrjähdykset</a:t>
            </a:r>
            <a:endParaRPr lang="fi-FI" dirty="0">
              <a:effectLst>
                <a:outerShdw blurRad="38100" dist="38100" dir="2700000" algn="tl">
                  <a:srgbClr val="000000">
                    <a:alpha val="43137"/>
                  </a:srgbClr>
                </a:outerShdw>
              </a:effectLst>
            </a:endParaRPr>
          </a:p>
        </p:txBody>
      </p:sp>
      <p:sp>
        <p:nvSpPr>
          <p:cNvPr id="8" name="Text Placeholder 7"/>
          <p:cNvSpPr>
            <a:spLocks noGrp="1"/>
          </p:cNvSpPr>
          <p:nvPr>
            <p:ph type="body" idx="1"/>
          </p:nvPr>
        </p:nvSpPr>
        <p:spPr>
          <a:xfrm>
            <a:off x="862562" y="2013657"/>
            <a:ext cx="3723888" cy="636331"/>
          </a:xfrm>
        </p:spPr>
        <p:txBody>
          <a:bodyPr/>
          <a:lstStyle/>
          <a:p>
            <a:r>
              <a:rPr lang="fi-FI" sz="2000" u="sng" dirty="0" smtClean="0">
                <a:solidFill>
                  <a:srgbClr val="FF0000"/>
                </a:solidFill>
                <a:effectLst>
                  <a:outerShdw blurRad="38100" dist="38100" dir="2700000" algn="tl">
                    <a:srgbClr val="000000">
                      <a:alpha val="43137"/>
                    </a:srgbClr>
                  </a:outerShdw>
                </a:effectLst>
              </a:rPr>
              <a:t>MURTUMA=Luun rikkoutuminen</a:t>
            </a:r>
            <a:endParaRPr lang="fi-FI" sz="2000" u="sng" dirty="0">
              <a:solidFill>
                <a:srgbClr val="FF0000"/>
              </a:solidFill>
              <a:effectLst>
                <a:outerShdw blurRad="38100" dist="38100" dir="2700000" algn="tl">
                  <a:srgbClr val="000000">
                    <a:alpha val="43137"/>
                  </a:srgbClr>
                </a:outerShdw>
              </a:effectLst>
            </a:endParaRPr>
          </a:p>
        </p:txBody>
      </p:sp>
      <p:sp>
        <p:nvSpPr>
          <p:cNvPr id="9" name="Content Placeholder 8"/>
          <p:cNvSpPr>
            <a:spLocks noGrp="1"/>
          </p:cNvSpPr>
          <p:nvPr>
            <p:ph sz="half" idx="2"/>
          </p:nvPr>
        </p:nvSpPr>
        <p:spPr>
          <a:xfrm>
            <a:off x="755576" y="2636912"/>
            <a:ext cx="3291840" cy="4104456"/>
          </a:xfrm>
          <a:solidFill>
            <a:srgbClr val="CC99FF"/>
          </a:solidFill>
        </p:spPr>
        <p:txBody>
          <a:bodyPr>
            <a:normAutofit fontScale="77500" lnSpcReduction="20000"/>
          </a:bodyPr>
          <a:lstStyle/>
          <a:p>
            <a:pPr marL="342900" indent="-342900">
              <a:buFont typeface="Wingdings" panose="05000000000000000000" pitchFamily="2" charset="2"/>
              <a:buChar char="Ø"/>
            </a:pPr>
            <a:r>
              <a:rPr lang="fi-FI" dirty="0" smtClean="0">
                <a:latin typeface="+mj-lt"/>
              </a:rPr>
              <a:t>Murtuma </a:t>
            </a:r>
            <a:r>
              <a:rPr lang="fi-FI" dirty="0">
                <a:latin typeface="+mj-lt"/>
              </a:rPr>
              <a:t>on terveellä nuorella ihmisellä aina ulkoisen </a:t>
            </a:r>
            <a:r>
              <a:rPr lang="fi-FI" dirty="0" smtClean="0">
                <a:latin typeface="+mj-lt"/>
              </a:rPr>
              <a:t>voiman </a:t>
            </a:r>
            <a:r>
              <a:rPr lang="fi-FI" dirty="0">
                <a:latin typeface="+mj-lt"/>
              </a:rPr>
              <a:t>vaikutuksesta </a:t>
            </a:r>
            <a:r>
              <a:rPr lang="fi-FI" dirty="0" smtClean="0">
                <a:latin typeface="+mj-lt"/>
              </a:rPr>
              <a:t>syntyvä</a:t>
            </a:r>
            <a:r>
              <a:rPr lang="fi-FI" dirty="0">
                <a:latin typeface="+mj-lt"/>
              </a:rPr>
              <a:t>.</a:t>
            </a:r>
            <a:r>
              <a:rPr lang="fi-FI" dirty="0" smtClean="0">
                <a:latin typeface="+mj-lt"/>
              </a:rPr>
              <a:t> </a:t>
            </a:r>
          </a:p>
          <a:p>
            <a:endParaRPr lang="fi-FI" dirty="0" smtClean="0">
              <a:latin typeface="+mj-lt"/>
            </a:endParaRPr>
          </a:p>
          <a:p>
            <a:pPr marL="342900" indent="-342900">
              <a:buFont typeface="Wingdings" panose="05000000000000000000" pitchFamily="2" charset="2"/>
              <a:buChar char="Ø"/>
            </a:pPr>
            <a:r>
              <a:rPr lang="fi-FI" dirty="0" smtClean="0">
                <a:latin typeface="+mj-lt"/>
              </a:rPr>
              <a:t>Vanhemmilla ihmisillä luut haurastuvat eli </a:t>
            </a:r>
            <a:r>
              <a:rPr lang="fi-FI" dirty="0">
                <a:latin typeface="+mj-lt"/>
              </a:rPr>
              <a:t>tulee </a:t>
            </a:r>
            <a:r>
              <a:rPr lang="fi-FI" dirty="0" smtClean="0">
                <a:latin typeface="+mj-lt"/>
              </a:rPr>
              <a:t>osteoporoosia, </a:t>
            </a:r>
            <a:r>
              <a:rPr lang="fi-FI" dirty="0">
                <a:latin typeface="+mj-lt"/>
              </a:rPr>
              <a:t>jonka seurauksena luu voi murtua </a:t>
            </a:r>
            <a:r>
              <a:rPr lang="fi-FI" dirty="0" smtClean="0">
                <a:latin typeface="+mj-lt"/>
              </a:rPr>
              <a:t>pienemmästäkin </a:t>
            </a:r>
            <a:r>
              <a:rPr lang="fi-FI" dirty="0">
                <a:latin typeface="+mj-lt"/>
              </a:rPr>
              <a:t>kolhusta. </a:t>
            </a:r>
          </a:p>
        </p:txBody>
      </p:sp>
      <p:sp>
        <p:nvSpPr>
          <p:cNvPr id="10" name="Text Placeholder 9"/>
          <p:cNvSpPr>
            <a:spLocks noGrp="1"/>
          </p:cNvSpPr>
          <p:nvPr>
            <p:ph type="body" sz="quarter" idx="3"/>
          </p:nvPr>
        </p:nvSpPr>
        <p:spPr>
          <a:xfrm>
            <a:off x="5724128" y="2036544"/>
            <a:ext cx="3291840" cy="567754"/>
          </a:xfrm>
        </p:spPr>
        <p:txBody>
          <a:bodyPr/>
          <a:lstStyle/>
          <a:p>
            <a:r>
              <a:rPr lang="fi-FI" sz="2000" u="sng" dirty="0" smtClean="0">
                <a:solidFill>
                  <a:srgbClr val="FF0000"/>
                </a:solidFill>
                <a:effectLst>
                  <a:outerShdw blurRad="38100" dist="38100" dir="2700000" algn="tl">
                    <a:srgbClr val="000000">
                      <a:alpha val="43137"/>
                    </a:srgbClr>
                  </a:outerShdw>
                </a:effectLst>
              </a:rPr>
              <a:t>OIREET</a:t>
            </a:r>
            <a:endParaRPr lang="fi-FI" sz="2000" u="sng" dirty="0">
              <a:solidFill>
                <a:srgbClr val="FF0000"/>
              </a:solidFill>
              <a:effectLst>
                <a:outerShdw blurRad="38100" dist="38100" dir="2700000" algn="tl">
                  <a:srgbClr val="000000">
                    <a:alpha val="43137"/>
                  </a:srgbClr>
                </a:outerShdw>
              </a:effectLst>
            </a:endParaRPr>
          </a:p>
        </p:txBody>
      </p:sp>
      <p:sp>
        <p:nvSpPr>
          <p:cNvPr id="11" name="Content Placeholder 10"/>
          <p:cNvSpPr>
            <a:spLocks noGrp="1"/>
          </p:cNvSpPr>
          <p:nvPr>
            <p:ph sz="quarter" idx="4"/>
          </p:nvPr>
        </p:nvSpPr>
        <p:spPr>
          <a:xfrm>
            <a:off x="4932040" y="2636912"/>
            <a:ext cx="3288153" cy="3840480"/>
          </a:xfrm>
          <a:solidFill>
            <a:srgbClr val="CC99FF"/>
          </a:solidFill>
        </p:spPr>
        <p:txBody>
          <a:bodyPr>
            <a:normAutofit fontScale="77500" lnSpcReduction="20000"/>
          </a:bodyPr>
          <a:lstStyle/>
          <a:p>
            <a:pPr marL="342900" indent="-342900">
              <a:buFont typeface="Wingdings" pitchFamily="2" charset="2"/>
              <a:buChar char="v"/>
            </a:pPr>
            <a:r>
              <a:rPr lang="fi-FI" dirty="0" smtClean="0">
                <a:latin typeface="+mj-lt"/>
              </a:rPr>
              <a:t>Paikallinen kipu </a:t>
            </a:r>
          </a:p>
          <a:p>
            <a:pPr marL="342900" indent="-342900">
              <a:buFont typeface="Wingdings" pitchFamily="2" charset="2"/>
              <a:buChar char="v"/>
            </a:pPr>
            <a:r>
              <a:rPr lang="fi-FI" dirty="0" smtClean="0">
                <a:latin typeface="+mj-lt"/>
              </a:rPr>
              <a:t>Turvotus </a:t>
            </a:r>
            <a:r>
              <a:rPr lang="fi-FI" dirty="0">
                <a:latin typeface="+mj-lt"/>
              </a:rPr>
              <a:t>vamma- </a:t>
            </a:r>
            <a:r>
              <a:rPr lang="fi-FI" dirty="0" smtClean="0">
                <a:latin typeface="+mj-lt"/>
              </a:rPr>
              <a:t>alueella</a:t>
            </a:r>
          </a:p>
          <a:p>
            <a:pPr marL="342900" indent="-342900">
              <a:buFont typeface="Wingdings" pitchFamily="2" charset="2"/>
              <a:buChar char="v"/>
            </a:pPr>
            <a:r>
              <a:rPr lang="fi-FI" dirty="0" smtClean="0">
                <a:latin typeface="+mj-lt"/>
              </a:rPr>
              <a:t> Näkyvä </a:t>
            </a:r>
            <a:r>
              <a:rPr lang="fi-FI" dirty="0">
                <a:latin typeface="+mj-lt"/>
              </a:rPr>
              <a:t>virheasento tai epänormaali </a:t>
            </a:r>
            <a:r>
              <a:rPr lang="fi-FI" dirty="0" smtClean="0">
                <a:latin typeface="+mj-lt"/>
              </a:rPr>
              <a:t>liikkuvuus</a:t>
            </a:r>
            <a:endParaRPr lang="fi-FI" dirty="0">
              <a:latin typeface="+mj-lt"/>
            </a:endParaRPr>
          </a:p>
          <a:p>
            <a:pPr marL="342900" indent="-342900">
              <a:buFont typeface="Wingdings" pitchFamily="2" charset="2"/>
              <a:buChar char="v"/>
            </a:pPr>
            <a:r>
              <a:rPr lang="fi-FI" dirty="0" smtClean="0">
                <a:latin typeface="+mj-lt"/>
              </a:rPr>
              <a:t>Lapsella </a:t>
            </a:r>
            <a:r>
              <a:rPr lang="fi-FI" dirty="0">
                <a:latin typeface="+mj-lt"/>
              </a:rPr>
              <a:t>raajan </a:t>
            </a:r>
            <a:r>
              <a:rPr lang="fi-FI" dirty="0" smtClean="0">
                <a:latin typeface="+mj-lt"/>
              </a:rPr>
              <a:t>käyttämättömyys</a:t>
            </a:r>
          </a:p>
          <a:p>
            <a:pPr marL="342900" indent="-342900">
              <a:buFont typeface="Wingdings" pitchFamily="2" charset="2"/>
              <a:buChar char="v"/>
            </a:pPr>
            <a:r>
              <a:rPr lang="fi-FI" dirty="0" smtClean="0">
                <a:latin typeface="+mj-lt"/>
              </a:rPr>
              <a:t>Haava avomurtumassa</a:t>
            </a:r>
          </a:p>
          <a:p>
            <a:pPr marL="342900" indent="-342900">
              <a:buFont typeface="Wingdings" pitchFamily="2" charset="2"/>
              <a:buChar char="v"/>
            </a:pPr>
            <a:r>
              <a:rPr lang="fi-FI" dirty="0" smtClean="0">
                <a:latin typeface="+mj-lt"/>
              </a:rPr>
              <a:t>Sokin oireet</a:t>
            </a:r>
            <a:r>
              <a:rPr lang="fi-FI" dirty="0">
                <a:latin typeface="+mj-lt"/>
              </a:rPr>
              <a:t> </a:t>
            </a:r>
            <a:r>
              <a:rPr lang="fi-FI" dirty="0" smtClean="0">
                <a:latin typeface="+mj-lt"/>
              </a:rPr>
              <a:t>(kivun tai verenvuodon takia)</a:t>
            </a:r>
            <a:endParaRPr lang="fi-FI" dirty="0">
              <a:latin typeface="+mj-lt"/>
            </a:endParaRPr>
          </a:p>
        </p:txBody>
      </p:sp>
      <p:sp>
        <p:nvSpPr>
          <p:cNvPr id="13" name="Kaari 12"/>
          <p:cNvSpPr/>
          <p:nvPr/>
        </p:nvSpPr>
        <p:spPr>
          <a:xfrm>
            <a:off x="5292080" y="980728"/>
            <a:ext cx="2733239" cy="5256584"/>
          </a:xfrm>
          <a:prstGeom prst="arc">
            <a:avLst>
              <a:gd name="adj1" fmla="val 21444278"/>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i-FI"/>
          </a:p>
        </p:txBody>
      </p:sp>
    </p:spTree>
    <p:extLst>
      <p:ext uri="{BB962C8B-B14F-4D97-AF65-F5344CB8AC3E}">
        <p14:creationId xmlns:p14="http://schemas.microsoft.com/office/powerpoint/2010/main" val="226748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 calcmode="lin" valueType="num">
                                      <p:cBhvr additive="base">
                                        <p:cTn id="2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anim calcmode="lin" valueType="num">
                                      <p:cBhvr additive="base">
                                        <p:cTn id="3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xEl>
                                              <p:pRg st="1" end="1"/>
                                            </p:txEl>
                                          </p:spTgt>
                                        </p:tgtEl>
                                        <p:attrNameLst>
                                          <p:attrName>style.visibility</p:attrName>
                                        </p:attrNameLst>
                                      </p:cBhvr>
                                      <p:to>
                                        <p:strVal val="visible"/>
                                      </p:to>
                                    </p:set>
                                    <p:anim calcmode="lin" valueType="num">
                                      <p:cBhvr additive="base">
                                        <p:cTn id="35"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
                                            <p:txEl>
                                              <p:pRg st="2" end="2"/>
                                            </p:txEl>
                                          </p:spTgt>
                                        </p:tgtEl>
                                        <p:attrNameLst>
                                          <p:attrName>style.visibility</p:attrName>
                                        </p:attrNameLst>
                                      </p:cBhvr>
                                      <p:to>
                                        <p:strVal val="visible"/>
                                      </p:to>
                                    </p:set>
                                    <p:anim calcmode="lin" valueType="num">
                                      <p:cBhvr additive="base">
                                        <p:cTn id="39"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1">
                                            <p:txEl>
                                              <p:pRg st="3" end="3"/>
                                            </p:txEl>
                                          </p:spTgt>
                                        </p:tgtEl>
                                        <p:attrNameLst>
                                          <p:attrName>style.visibility</p:attrName>
                                        </p:attrNameLst>
                                      </p:cBhvr>
                                      <p:to>
                                        <p:strVal val="visible"/>
                                      </p:to>
                                    </p:set>
                                    <p:anim calcmode="lin" valueType="num">
                                      <p:cBhvr additive="base">
                                        <p:cTn id="43"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
                                            <p:txEl>
                                              <p:pRg st="3" end="3"/>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
                                            <p:txEl>
                                              <p:pRg st="4" end="4"/>
                                            </p:txEl>
                                          </p:spTgt>
                                        </p:tgtEl>
                                        <p:attrNameLst>
                                          <p:attrName>style.visibility</p:attrName>
                                        </p:attrNameLst>
                                      </p:cBhvr>
                                      <p:to>
                                        <p:strVal val="visible"/>
                                      </p:to>
                                    </p:set>
                                    <p:anim calcmode="lin" valueType="num">
                                      <p:cBhvr additive="base">
                                        <p:cTn id="47"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1">
                                            <p:txEl>
                                              <p:pRg st="4" end="4"/>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
                                            <p:txEl>
                                              <p:pRg st="5" end="5"/>
                                            </p:txEl>
                                          </p:spTgt>
                                        </p:tgtEl>
                                        <p:attrNameLst>
                                          <p:attrName>style.visibility</p:attrName>
                                        </p:attrNameLst>
                                      </p:cBhvr>
                                      <p:to>
                                        <p:strVal val="visible"/>
                                      </p:to>
                                    </p:set>
                                    <p:anim calcmode="lin" valueType="num">
                                      <p:cBhvr additive="base">
                                        <p:cTn id="51"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yöristetty suorakulmio 2"/>
          <p:cNvSpPr/>
          <p:nvPr/>
        </p:nvSpPr>
        <p:spPr>
          <a:xfrm>
            <a:off x="323528" y="1572768"/>
            <a:ext cx="3960440" cy="5096592"/>
          </a:xfrm>
          <a:prstGeom prst="roundRect">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Pyöristetty suorakulmio 1"/>
          <p:cNvSpPr/>
          <p:nvPr/>
        </p:nvSpPr>
        <p:spPr>
          <a:xfrm>
            <a:off x="4860032" y="980728"/>
            <a:ext cx="3672408" cy="3312368"/>
          </a:xfrm>
          <a:prstGeom prst="roundRect">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itle 6"/>
          <p:cNvSpPr>
            <a:spLocks noGrp="1"/>
          </p:cNvSpPr>
          <p:nvPr>
            <p:ph type="title"/>
          </p:nvPr>
        </p:nvSpPr>
        <p:spPr>
          <a:xfrm>
            <a:off x="467544" y="44624"/>
            <a:ext cx="5791200" cy="1371600"/>
          </a:xfrm>
        </p:spPr>
        <p:txBody>
          <a:bodyPr/>
          <a:lstStyle/>
          <a:p>
            <a:r>
              <a:rPr lang="fi-FI" dirty="0" smtClean="0">
                <a:effectLst>
                  <a:outerShdw blurRad="38100" dist="38100" dir="2700000" algn="tl">
                    <a:srgbClr val="000000">
                      <a:alpha val="43137"/>
                    </a:srgbClr>
                  </a:outerShdw>
                </a:effectLst>
              </a:rPr>
              <a:t>5. Murtumat ja nyrjähdykset</a:t>
            </a:r>
            <a:endParaRPr lang="fi-FI" dirty="0">
              <a:effectLst>
                <a:outerShdw blurRad="38100" dist="38100" dir="2700000" algn="tl">
                  <a:srgbClr val="000000">
                    <a:alpha val="43137"/>
                  </a:srgbClr>
                </a:outerShdw>
              </a:effectLst>
            </a:endParaRPr>
          </a:p>
        </p:txBody>
      </p:sp>
      <p:sp>
        <p:nvSpPr>
          <p:cNvPr id="8" name="Text Placeholder 7"/>
          <p:cNvSpPr>
            <a:spLocks noGrp="1"/>
          </p:cNvSpPr>
          <p:nvPr>
            <p:ph type="body" idx="1"/>
          </p:nvPr>
        </p:nvSpPr>
        <p:spPr>
          <a:xfrm>
            <a:off x="971600" y="1482953"/>
            <a:ext cx="3506018" cy="639762"/>
          </a:xfrm>
        </p:spPr>
        <p:txBody>
          <a:bodyPr/>
          <a:lstStyle/>
          <a:p>
            <a:r>
              <a:rPr lang="fi-FI" sz="2400" u="sng" dirty="0" smtClean="0">
                <a:solidFill>
                  <a:srgbClr val="FF0000"/>
                </a:solidFill>
                <a:effectLst>
                  <a:outerShdw blurRad="38100" dist="38100" dir="2700000" algn="tl">
                    <a:srgbClr val="000000">
                      <a:alpha val="43137"/>
                    </a:srgbClr>
                  </a:outerShdw>
                </a:effectLst>
              </a:rPr>
              <a:t>NYRJÄHDYS</a:t>
            </a:r>
            <a:endParaRPr lang="fi-FI" sz="2400" u="sng" dirty="0">
              <a:solidFill>
                <a:srgbClr val="FF0000"/>
              </a:solidFill>
              <a:effectLst>
                <a:outerShdw blurRad="38100" dist="38100" dir="2700000" algn="tl">
                  <a:srgbClr val="000000">
                    <a:alpha val="43137"/>
                  </a:srgbClr>
                </a:outerShdw>
              </a:effectLst>
            </a:endParaRPr>
          </a:p>
        </p:txBody>
      </p:sp>
      <p:sp>
        <p:nvSpPr>
          <p:cNvPr id="9" name="Content Placeholder 8"/>
          <p:cNvSpPr>
            <a:spLocks noGrp="1"/>
          </p:cNvSpPr>
          <p:nvPr>
            <p:ph sz="half" idx="2"/>
          </p:nvPr>
        </p:nvSpPr>
        <p:spPr>
          <a:xfrm>
            <a:off x="827584" y="2074675"/>
            <a:ext cx="3291840" cy="4598634"/>
          </a:xfrm>
        </p:spPr>
        <p:txBody>
          <a:bodyPr>
            <a:normAutofit/>
          </a:bodyPr>
          <a:lstStyle/>
          <a:p>
            <a:pPr>
              <a:lnSpc>
                <a:spcPct val="150000"/>
              </a:lnSpc>
            </a:pPr>
            <a:r>
              <a:rPr lang="fi-FI" dirty="0">
                <a:latin typeface="+mj-lt"/>
              </a:rPr>
              <a:t>Nyrjähdys tarkoittaa nivelen vääntymistä yli normaalin liikelaajuuden, minkä vuoksi </a:t>
            </a:r>
            <a:r>
              <a:rPr lang="fi-FI" dirty="0" smtClean="0">
                <a:latin typeface="+mj-lt"/>
              </a:rPr>
              <a:t>nivelsiteet </a:t>
            </a:r>
            <a:r>
              <a:rPr lang="fi-FI" dirty="0">
                <a:latin typeface="+mj-lt"/>
              </a:rPr>
              <a:t>voivat venyä tai </a:t>
            </a:r>
            <a:r>
              <a:rPr lang="fi-FI" dirty="0" smtClean="0">
                <a:latin typeface="+mj-lt"/>
              </a:rPr>
              <a:t>revetä</a:t>
            </a:r>
            <a:r>
              <a:rPr lang="fi-FI" dirty="0">
                <a:latin typeface="+mj-lt"/>
              </a:rPr>
              <a:t>. </a:t>
            </a:r>
            <a:endParaRPr lang="fi-FI" dirty="0" smtClean="0">
              <a:latin typeface="+mj-lt"/>
            </a:endParaRPr>
          </a:p>
          <a:p>
            <a:endParaRPr lang="fi-FI" dirty="0" smtClean="0"/>
          </a:p>
        </p:txBody>
      </p:sp>
      <p:sp>
        <p:nvSpPr>
          <p:cNvPr id="10" name="Text Placeholder 9"/>
          <p:cNvSpPr>
            <a:spLocks noGrp="1"/>
          </p:cNvSpPr>
          <p:nvPr>
            <p:ph type="body" sz="quarter" idx="3"/>
          </p:nvPr>
        </p:nvSpPr>
        <p:spPr>
          <a:xfrm>
            <a:off x="5583488" y="980728"/>
            <a:ext cx="2948952" cy="639762"/>
          </a:xfrm>
        </p:spPr>
        <p:txBody>
          <a:bodyPr/>
          <a:lstStyle/>
          <a:p>
            <a:r>
              <a:rPr lang="fi-FI" sz="2800" u="sng" dirty="0" smtClean="0">
                <a:solidFill>
                  <a:srgbClr val="FF0000"/>
                </a:solidFill>
                <a:effectLst>
                  <a:outerShdw blurRad="38100" dist="38100" dir="2700000" algn="tl">
                    <a:srgbClr val="000000">
                      <a:alpha val="43137"/>
                    </a:srgbClr>
                  </a:outerShdw>
                </a:effectLst>
              </a:rPr>
              <a:t>OiREET</a:t>
            </a:r>
            <a:endParaRPr lang="fi-FI" sz="2800" u="sng" dirty="0">
              <a:solidFill>
                <a:srgbClr val="FF0000"/>
              </a:solidFill>
              <a:effectLst>
                <a:outerShdw blurRad="38100" dist="38100" dir="2700000" algn="tl">
                  <a:srgbClr val="000000">
                    <a:alpha val="43137"/>
                  </a:srgbClr>
                </a:outerShdw>
              </a:effectLst>
            </a:endParaRPr>
          </a:p>
        </p:txBody>
      </p:sp>
      <p:sp>
        <p:nvSpPr>
          <p:cNvPr id="13" name="Content Placeholder 12"/>
          <p:cNvSpPr>
            <a:spLocks noGrp="1"/>
          </p:cNvSpPr>
          <p:nvPr>
            <p:ph sz="quarter" idx="4"/>
          </p:nvPr>
        </p:nvSpPr>
        <p:spPr>
          <a:xfrm>
            <a:off x="5093208" y="1700808"/>
            <a:ext cx="3291840" cy="2880320"/>
          </a:xfrm>
        </p:spPr>
        <p:txBody>
          <a:bodyPr>
            <a:normAutofit fontScale="92500" lnSpcReduction="10000"/>
          </a:bodyPr>
          <a:lstStyle/>
          <a:p>
            <a:pPr marL="342900" indent="-342900">
              <a:buFont typeface="Wingdings" pitchFamily="2" charset="2"/>
              <a:buChar char="v"/>
            </a:pPr>
            <a:r>
              <a:rPr lang="fi-FI" dirty="0" smtClean="0">
                <a:latin typeface="+mj-lt"/>
              </a:rPr>
              <a:t>Nivelessä </a:t>
            </a:r>
            <a:r>
              <a:rPr lang="fi-FI" dirty="0">
                <a:latin typeface="+mj-lt"/>
              </a:rPr>
              <a:t>tuntuva </a:t>
            </a:r>
            <a:r>
              <a:rPr lang="fi-FI" dirty="0" smtClean="0">
                <a:latin typeface="+mj-lt"/>
              </a:rPr>
              <a:t>kipu</a:t>
            </a:r>
            <a:endParaRPr lang="fi-FI" dirty="0">
              <a:latin typeface="+mj-lt"/>
            </a:endParaRPr>
          </a:p>
          <a:p>
            <a:pPr marL="342900" indent="-342900">
              <a:buFont typeface="Wingdings" pitchFamily="2" charset="2"/>
              <a:buChar char="v"/>
            </a:pPr>
            <a:r>
              <a:rPr lang="fi-FI" dirty="0" smtClean="0">
                <a:latin typeface="+mj-lt"/>
              </a:rPr>
              <a:t>Nivelen ympäristöllä </a:t>
            </a:r>
            <a:r>
              <a:rPr lang="fi-FI" dirty="0">
                <a:latin typeface="+mj-lt"/>
              </a:rPr>
              <a:t>oleva </a:t>
            </a:r>
            <a:r>
              <a:rPr lang="fi-FI" dirty="0" smtClean="0">
                <a:latin typeface="+mj-lt"/>
              </a:rPr>
              <a:t>aristus</a:t>
            </a:r>
            <a:endParaRPr lang="fi-FI" dirty="0">
              <a:latin typeface="+mj-lt"/>
            </a:endParaRPr>
          </a:p>
          <a:p>
            <a:pPr marL="342900" indent="-342900">
              <a:buFont typeface="Wingdings" pitchFamily="2" charset="2"/>
              <a:buChar char="v"/>
            </a:pPr>
            <a:r>
              <a:rPr lang="fi-FI" dirty="0" smtClean="0">
                <a:latin typeface="+mj-lt"/>
              </a:rPr>
              <a:t>Mustelma</a:t>
            </a:r>
            <a:endParaRPr lang="fi-FI" dirty="0">
              <a:latin typeface="+mj-lt"/>
            </a:endParaRPr>
          </a:p>
          <a:p>
            <a:pPr marL="342900" indent="-342900">
              <a:buFont typeface="Wingdings" pitchFamily="2" charset="2"/>
              <a:buChar char="v"/>
            </a:pPr>
            <a:r>
              <a:rPr lang="fi-FI" dirty="0" smtClean="0">
                <a:latin typeface="+mj-lt"/>
              </a:rPr>
              <a:t>Turvotus</a:t>
            </a:r>
          </a:p>
          <a:p>
            <a:endParaRPr lang="fi-FI" dirty="0"/>
          </a:p>
        </p:txBody>
      </p:sp>
      <p:pic>
        <p:nvPicPr>
          <p:cNvPr id="614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54334" y="4376718"/>
            <a:ext cx="3879387" cy="2292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891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additive="base">
                                        <p:cTn id="1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 calcmode="lin" valueType="num">
                                      <p:cBhvr additive="base">
                                        <p:cTn id="25"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xEl>
                                              <p:pRg st="1" end="1"/>
                                            </p:txEl>
                                          </p:spTgt>
                                        </p:tgtEl>
                                        <p:attrNameLst>
                                          <p:attrName>style.visibility</p:attrName>
                                        </p:attrNameLst>
                                      </p:cBhvr>
                                      <p:to>
                                        <p:strVal val="visible"/>
                                      </p:to>
                                    </p:set>
                                    <p:anim calcmode="lin" valueType="num">
                                      <p:cBhvr additive="base">
                                        <p:cTn id="31"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
                                            <p:txEl>
                                              <p:pRg st="2" end="2"/>
                                            </p:txEl>
                                          </p:spTgt>
                                        </p:tgtEl>
                                        <p:attrNameLst>
                                          <p:attrName>style.visibility</p:attrName>
                                        </p:attrNameLst>
                                      </p:cBhvr>
                                      <p:to>
                                        <p:strVal val="visible"/>
                                      </p:to>
                                    </p:set>
                                    <p:anim calcmode="lin" valueType="num">
                                      <p:cBhvr additive="base">
                                        <p:cTn id="37"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
                                            <p:txEl>
                                              <p:pRg st="3" end="3"/>
                                            </p:txEl>
                                          </p:spTgt>
                                        </p:tgtEl>
                                        <p:attrNameLst>
                                          <p:attrName>style.visibility</p:attrName>
                                        </p:attrNameLst>
                                      </p:cBhvr>
                                      <p:to>
                                        <p:strVal val="visible"/>
                                      </p:to>
                                    </p:set>
                                    <p:anim calcmode="lin" valueType="num">
                                      <p:cBhvr additive="base">
                                        <p:cTn id="43"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us 8"/>
          <p:cNvSpPr/>
          <p:nvPr/>
        </p:nvSpPr>
        <p:spPr>
          <a:xfrm>
            <a:off x="4427984" y="476672"/>
            <a:ext cx="3960440" cy="3706688"/>
          </a:xfrm>
          <a:prstGeom prst="mathPlus">
            <a:avLst/>
          </a:prstGeom>
          <a:solidFill>
            <a:srgbClr val="CC99FF"/>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fi-FI">
              <a:ln w="0"/>
              <a:solidFill>
                <a:srgbClr val="FF0000"/>
              </a:solidFill>
              <a:effectLst>
                <a:outerShdw blurRad="38100" dist="19050" dir="2700000" algn="tl" rotWithShape="0">
                  <a:schemeClr val="dk1">
                    <a:alpha val="40000"/>
                  </a:schemeClr>
                </a:outerShdw>
              </a:effectLst>
            </a:endParaRPr>
          </a:p>
        </p:txBody>
      </p:sp>
      <p:sp>
        <p:nvSpPr>
          <p:cNvPr id="4" name="Pyöristetty suorakulmio 3"/>
          <p:cNvSpPr/>
          <p:nvPr/>
        </p:nvSpPr>
        <p:spPr>
          <a:xfrm>
            <a:off x="395536" y="1628800"/>
            <a:ext cx="3456384" cy="5109120"/>
          </a:xfrm>
          <a:prstGeom prst="roundRect">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a:xfrm>
            <a:off x="395536" y="332656"/>
            <a:ext cx="5791200" cy="1371600"/>
          </a:xfrm>
        </p:spPr>
        <p:txBody>
          <a:bodyPr>
            <a:normAutofit/>
          </a:bodyPr>
          <a:lstStyle/>
          <a:p>
            <a:r>
              <a:rPr lang="fi-FI" dirty="0" smtClean="0">
                <a:effectLst>
                  <a:outerShdw blurRad="38100" dist="38100" dir="2700000" algn="tl">
                    <a:srgbClr val="000000">
                      <a:alpha val="43137"/>
                    </a:srgbClr>
                  </a:outerShdw>
                </a:effectLst>
              </a:rPr>
              <a:t>5. Murtumat ja nyrjähdykset</a:t>
            </a:r>
            <a:endParaRPr lang="fi-FI"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480102" y="1484784"/>
            <a:ext cx="3492388" cy="5112568"/>
          </a:xfrm>
        </p:spPr>
        <p:txBody>
          <a:bodyPr>
            <a:noAutofit/>
          </a:bodyPr>
          <a:lstStyle/>
          <a:p>
            <a:pPr>
              <a:lnSpc>
                <a:spcPct val="170000"/>
              </a:lnSpc>
              <a:spcAft>
                <a:spcPts val="1000"/>
              </a:spcAft>
            </a:pPr>
            <a:r>
              <a:rPr lang="fi-FI" sz="1600" b="0" cap="all" spc="-60" dirty="0">
                <a:solidFill>
                  <a:srgbClr val="D1282E"/>
                </a:solidFill>
                <a:effectLst>
                  <a:outerShdw blurRad="38100" dist="38100" dir="2700000" algn="tl">
                    <a:srgbClr val="000000">
                      <a:alpha val="43137"/>
                    </a:srgbClr>
                  </a:outerShdw>
                </a:effectLst>
                <a:latin typeface="Arial Black"/>
                <a:ea typeface="+mj-ea"/>
                <a:cs typeface="+mj-cs"/>
              </a:rPr>
              <a:t>	</a:t>
            </a:r>
            <a:r>
              <a:rPr lang="fi-FI" sz="1600" b="0" cap="all" spc="-60" dirty="0" smtClean="0">
                <a:solidFill>
                  <a:srgbClr val="D1282E"/>
                </a:solidFill>
                <a:effectLst>
                  <a:outerShdw blurRad="38100" dist="38100" dir="2700000" algn="tl">
                    <a:srgbClr val="000000">
                      <a:alpha val="43137"/>
                    </a:srgbClr>
                  </a:outerShdw>
                </a:effectLst>
                <a:latin typeface="Arial Black"/>
                <a:ea typeface="+mj-ea"/>
                <a:cs typeface="+mj-cs"/>
              </a:rPr>
              <a:t>harjoitus</a:t>
            </a:r>
            <a:endParaRPr lang="fi-FI" sz="1600" dirty="0" smtClean="0">
              <a:latin typeface="+mj-lt"/>
              <a:ea typeface="+mj-ea"/>
            </a:endParaRPr>
          </a:p>
          <a:p>
            <a:pPr>
              <a:lnSpc>
                <a:spcPct val="170000"/>
              </a:lnSpc>
              <a:spcAft>
                <a:spcPts val="1000"/>
              </a:spcAft>
            </a:pPr>
            <a:r>
              <a:rPr lang="fi-FI" sz="1600" dirty="0" smtClean="0">
                <a:latin typeface="+mj-lt"/>
                <a:ea typeface="Times New Roman"/>
              </a:rPr>
              <a:t>On koulun yleisurheilukisat. Lotta ja Mari ovat ilmoittautuneet 400: m juoksuun. Tytöt päättävät lämmitellä ennen kisaa. Samalla he juttelevat, kuinka mahtavan keikan Robin veti viime viikonloppuna. Yhtäkkiä Lotta kompastuu, kaatuu maahan ja valittaa oikeaa nilkkaansa. </a:t>
            </a:r>
            <a:endParaRPr lang="fi-FI" sz="1600" dirty="0">
              <a:latin typeface="+mj-lt"/>
            </a:endParaRPr>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2318380891"/>
              </p:ext>
            </p:extLst>
          </p:nvPr>
        </p:nvGraphicFramePr>
        <p:xfrm>
          <a:off x="4860032" y="4195338"/>
          <a:ext cx="3292475" cy="1310640"/>
        </p:xfrm>
        <a:graphic>
          <a:graphicData uri="http://schemas.openxmlformats.org/drawingml/2006/table">
            <a:tbl>
              <a:tblPr firstRow="1" bandRow="1">
                <a:tableStyleId>{5C22544A-7EE6-4342-B048-85BDC9FD1C3A}</a:tableStyleId>
              </a:tblPr>
              <a:tblGrid>
                <a:gridCol w="3292475"/>
              </a:tblGrid>
              <a:tr h="1296144">
                <a:tc>
                  <a:txBody>
                    <a:bodyPr/>
                    <a:lstStyle/>
                    <a:p>
                      <a:pPr algn="ctr"/>
                      <a:r>
                        <a:rPr lang="fi-FI" sz="4000" dirty="0" smtClean="0"/>
                        <a:t>Kuinka autat Lottaa?</a:t>
                      </a:r>
                      <a:endParaRPr lang="fi-FI" sz="4000" dirty="0"/>
                    </a:p>
                  </a:txBody>
                  <a:tcPr>
                    <a:solidFill>
                      <a:srgbClr val="CC99FF"/>
                    </a:solidFill>
                  </a:tcPr>
                </a:tc>
              </a:tr>
            </a:tbl>
          </a:graphicData>
        </a:graphic>
      </p:graphicFrame>
      <p:sp>
        <p:nvSpPr>
          <p:cNvPr id="7" name="Tekstiruutu 6"/>
          <p:cNvSpPr txBox="1"/>
          <p:nvPr/>
        </p:nvSpPr>
        <p:spPr>
          <a:xfrm>
            <a:off x="5076056" y="2060848"/>
            <a:ext cx="2736304" cy="400110"/>
          </a:xfrm>
          <a:prstGeom prst="rect">
            <a:avLst/>
          </a:prstGeom>
          <a:noFill/>
        </p:spPr>
        <p:txBody>
          <a:bodyPr wrap="square" rtlCol="0">
            <a:spAutoFit/>
          </a:bodyPr>
          <a:lstStyle/>
          <a:p>
            <a:pPr algn="ctr"/>
            <a:r>
              <a:rPr lang="fi-FI" sz="2000" u="sng" dirty="0" smtClean="0">
                <a:latin typeface="+mj-lt"/>
              </a:rPr>
              <a:t>Mitä </a:t>
            </a:r>
            <a:r>
              <a:rPr lang="fi-FI" sz="2000" u="sng" dirty="0" smtClean="0">
                <a:ln w="0"/>
                <a:effectLst>
                  <a:outerShdw blurRad="38100" dist="19050" dir="2700000" algn="tl" rotWithShape="0">
                    <a:schemeClr val="dk1">
                      <a:alpha val="40000"/>
                    </a:schemeClr>
                  </a:outerShdw>
                </a:effectLst>
                <a:latin typeface="+mj-lt"/>
              </a:rPr>
              <a:t>tapahtui</a:t>
            </a:r>
            <a:r>
              <a:rPr lang="fi-FI" sz="2000" u="sng" dirty="0" smtClean="0">
                <a:latin typeface="+mj-lt"/>
              </a:rPr>
              <a:t>?</a:t>
            </a:r>
            <a:endParaRPr lang="fi-FI" sz="2000" u="sng" dirty="0">
              <a:latin typeface="+mj-lt"/>
            </a:endParaRPr>
          </a:p>
        </p:txBody>
      </p:sp>
    </p:spTree>
    <p:extLst>
      <p:ext uri="{BB962C8B-B14F-4D97-AF65-F5344CB8AC3E}">
        <p14:creationId xmlns:p14="http://schemas.microsoft.com/office/powerpoint/2010/main" val="96783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build="p"/>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p:cNvSpPr/>
          <p:nvPr/>
        </p:nvSpPr>
        <p:spPr>
          <a:xfrm>
            <a:off x="5103472" y="1638428"/>
            <a:ext cx="3262120" cy="5037112"/>
          </a:xfrm>
          <a:prstGeom prst="rect">
            <a:avLst/>
          </a:prstGeom>
          <a:solidFill>
            <a:srgbClr val="AC80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uorakulmio 2"/>
          <p:cNvSpPr/>
          <p:nvPr/>
        </p:nvSpPr>
        <p:spPr>
          <a:xfrm>
            <a:off x="808128" y="1632248"/>
            <a:ext cx="3446120" cy="5037112"/>
          </a:xfrm>
          <a:prstGeom prst="rect">
            <a:avLst/>
          </a:prstGeom>
          <a:solidFill>
            <a:srgbClr val="AC80C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p:nvPr>
        </p:nvSpPr>
        <p:spPr>
          <a:xfrm>
            <a:off x="323528" y="260648"/>
            <a:ext cx="5791200" cy="1371600"/>
          </a:xfrm>
        </p:spPr>
        <p:txBody>
          <a:bodyPr>
            <a:normAutofit fontScale="90000"/>
          </a:bodyPr>
          <a:lstStyle/>
          <a:p>
            <a:r>
              <a:rPr lang="fi-FI" dirty="0" smtClean="0">
                <a:effectLst>
                  <a:outerShdw blurRad="38100" dist="38100" dir="2700000" algn="tl">
                    <a:srgbClr val="000000">
                      <a:alpha val="43137"/>
                    </a:srgbClr>
                  </a:outerShdw>
                </a:effectLst>
              </a:rPr>
              <a:t>5. </a:t>
            </a:r>
            <a:r>
              <a:rPr lang="fi-FI" dirty="0" err="1" smtClean="0">
                <a:effectLst>
                  <a:outerShdw blurRad="38100" dist="38100" dir="2700000" algn="tl">
                    <a:srgbClr val="000000">
                      <a:alpha val="43137"/>
                    </a:srgbClr>
                  </a:outerShdw>
                </a:effectLst>
              </a:rPr>
              <a:t>MurtuMAT</a:t>
            </a:r>
            <a:r>
              <a:rPr lang="fi-FI" dirty="0" smtClean="0">
                <a:effectLst>
                  <a:outerShdw blurRad="38100" dist="38100" dir="2700000" algn="tl">
                    <a:srgbClr val="000000">
                      <a:alpha val="43137"/>
                    </a:srgbClr>
                  </a:outerShdw>
                </a:effectLst>
              </a:rPr>
              <a:t> JA NYRJÄHDYKSET </a:t>
            </a:r>
            <a:r>
              <a:rPr lang="fi-FI" dirty="0">
                <a:effectLst>
                  <a:outerShdw blurRad="38100" dist="38100" dir="2700000" algn="tl">
                    <a:srgbClr val="000000">
                      <a:alpha val="43137"/>
                    </a:srgbClr>
                  </a:outerShdw>
                </a:effectLst>
              </a:rPr>
              <a:t/>
            </a:r>
            <a:br>
              <a:rPr lang="fi-FI" dirty="0">
                <a:effectLst>
                  <a:outerShdw blurRad="38100" dist="38100" dir="2700000" algn="tl">
                    <a:srgbClr val="000000">
                      <a:alpha val="43137"/>
                    </a:srgbClr>
                  </a:outerShdw>
                </a:effectLst>
              </a:rPr>
            </a:br>
            <a:r>
              <a:rPr lang="fi-FI" sz="1800" dirty="0" smtClean="0">
                <a:effectLst>
                  <a:outerShdw blurRad="38100" dist="38100" dir="2700000" algn="tl">
                    <a:srgbClr val="000000">
                      <a:alpha val="43137"/>
                    </a:srgbClr>
                  </a:outerShdw>
                </a:effectLst>
              </a:rPr>
              <a:t>harjoitus jatkuu</a:t>
            </a:r>
            <a:endParaRPr lang="fi-FI" dirty="0">
              <a:effectLst>
                <a:outerShdw blurRad="38100" dist="38100" dir="2700000" algn="tl">
                  <a:srgbClr val="000000">
                    <a:alpha val="43137"/>
                  </a:srgbClr>
                </a:outerShdw>
              </a:effectLst>
            </a:endParaRPr>
          </a:p>
        </p:txBody>
      </p:sp>
      <p:sp>
        <p:nvSpPr>
          <p:cNvPr id="5" name="Text Placeholder 4"/>
          <p:cNvSpPr>
            <a:spLocks noGrp="1"/>
          </p:cNvSpPr>
          <p:nvPr>
            <p:ph type="body" idx="1"/>
          </p:nvPr>
        </p:nvSpPr>
        <p:spPr/>
        <p:txBody>
          <a:bodyPr/>
          <a:lstStyle/>
          <a:p>
            <a:r>
              <a:rPr lang="fi-FI" sz="2000" u="sng" dirty="0" smtClean="0">
                <a:effectLst>
                  <a:outerShdw blurRad="38100" dist="38100" dir="2700000" algn="tl">
                    <a:srgbClr val="000000">
                      <a:alpha val="43137"/>
                    </a:srgbClr>
                  </a:outerShdw>
                </a:effectLst>
              </a:rPr>
              <a:t>nyrjähdys</a:t>
            </a:r>
            <a:endParaRPr lang="fi-FI" sz="2000" u="sng" dirty="0">
              <a:effectLst>
                <a:outerShdw blurRad="38100" dist="38100" dir="2700000" algn="tl">
                  <a:srgbClr val="000000">
                    <a:alpha val="43137"/>
                  </a:srgbClr>
                </a:outerShdw>
              </a:effectLst>
            </a:endParaRPr>
          </a:p>
        </p:txBody>
      </p:sp>
      <p:sp>
        <p:nvSpPr>
          <p:cNvPr id="6" name="Content Placeholder 5"/>
          <p:cNvSpPr>
            <a:spLocks noGrp="1"/>
          </p:cNvSpPr>
          <p:nvPr>
            <p:ph sz="half" idx="2"/>
          </p:nvPr>
        </p:nvSpPr>
        <p:spPr>
          <a:xfrm>
            <a:off x="981864" y="2225493"/>
            <a:ext cx="3291840" cy="4464496"/>
          </a:xfrm>
        </p:spPr>
        <p:txBody>
          <a:bodyPr>
            <a:normAutofit fontScale="25000" lnSpcReduction="20000"/>
          </a:bodyPr>
          <a:lstStyle/>
          <a:p>
            <a:pPr lvl="0">
              <a:lnSpc>
                <a:spcPct val="115000"/>
              </a:lnSpc>
              <a:spcAft>
                <a:spcPts val="1000"/>
              </a:spcAft>
            </a:pPr>
            <a:r>
              <a:rPr lang="fi-FI" sz="6400" dirty="0">
                <a:solidFill>
                  <a:srgbClr val="000000"/>
                </a:solidFill>
                <a:latin typeface="+mj-lt"/>
                <a:ea typeface="Calibri"/>
                <a:cs typeface="Times New Roman"/>
              </a:rPr>
              <a:t>3 </a:t>
            </a:r>
            <a:r>
              <a:rPr lang="fi-FI" sz="6400" dirty="0" smtClean="0">
                <a:solidFill>
                  <a:srgbClr val="000000"/>
                </a:solidFill>
                <a:latin typeface="+mj-lt"/>
                <a:ea typeface="Calibri"/>
                <a:cs typeface="Times New Roman"/>
              </a:rPr>
              <a:t>K:n MUISTISÄÄNTÖ:</a:t>
            </a:r>
            <a:endParaRPr lang="fi-FI" sz="6400" dirty="0" smtClean="0">
              <a:latin typeface="+mj-lt"/>
              <a:ea typeface="Calibri"/>
              <a:cs typeface="Times New Roman"/>
            </a:endParaRPr>
          </a:p>
          <a:p>
            <a:pPr>
              <a:lnSpc>
                <a:spcPct val="115000"/>
              </a:lnSpc>
              <a:spcAft>
                <a:spcPts val="1000"/>
              </a:spcAft>
            </a:pPr>
            <a:r>
              <a:rPr lang="fi-FI" sz="5600" u="sng" dirty="0" smtClean="0">
                <a:solidFill>
                  <a:srgbClr val="0070C0"/>
                </a:solidFill>
                <a:effectLst>
                  <a:outerShdw blurRad="38100" dist="38100" dir="2700000" algn="tl">
                    <a:srgbClr val="000000">
                      <a:alpha val="43137"/>
                    </a:srgbClr>
                  </a:outerShdw>
                </a:effectLst>
                <a:latin typeface="+mj-lt"/>
                <a:ea typeface="Calibri"/>
                <a:cs typeface="Times New Roman"/>
              </a:rPr>
              <a:t>1. KYLMÄ</a:t>
            </a:r>
          </a:p>
          <a:p>
            <a:pPr>
              <a:lnSpc>
                <a:spcPct val="115000"/>
              </a:lnSpc>
              <a:spcAft>
                <a:spcPts val="1000"/>
              </a:spcAft>
            </a:pPr>
            <a:r>
              <a:rPr lang="fi-FI" sz="5600" u="sng" dirty="0" smtClean="0">
                <a:solidFill>
                  <a:srgbClr val="FF0000"/>
                </a:solidFill>
                <a:effectLst>
                  <a:outerShdw blurRad="38100" dist="38100" dir="2700000" algn="tl">
                    <a:srgbClr val="000000">
                      <a:alpha val="43137"/>
                    </a:srgbClr>
                  </a:outerShdw>
                </a:effectLst>
                <a:latin typeface="+mj-lt"/>
                <a:ea typeface="Calibri"/>
                <a:cs typeface="Times New Roman"/>
              </a:rPr>
              <a:t>2. KOHO</a:t>
            </a:r>
          </a:p>
          <a:p>
            <a:pPr>
              <a:lnSpc>
                <a:spcPct val="115000"/>
              </a:lnSpc>
              <a:spcAft>
                <a:spcPts val="1000"/>
              </a:spcAft>
            </a:pPr>
            <a:r>
              <a:rPr lang="fi-FI" sz="5600" u="sng" dirty="0" smtClean="0">
                <a:effectLst>
                  <a:outerShdw blurRad="38100" dist="38100" dir="2700000" algn="tl">
                    <a:srgbClr val="000000">
                      <a:alpha val="43137"/>
                    </a:srgbClr>
                  </a:outerShdw>
                </a:effectLst>
                <a:latin typeface="+mj-lt"/>
                <a:ea typeface="Calibri"/>
                <a:cs typeface="Times New Roman"/>
              </a:rPr>
              <a:t>3. KOMPERISSIO </a:t>
            </a:r>
            <a:r>
              <a:rPr lang="fi-FI" sz="5600" dirty="0" smtClean="0">
                <a:effectLst>
                  <a:outerShdw blurRad="38100" dist="38100" dir="2700000" algn="tl">
                    <a:srgbClr val="000000">
                      <a:alpha val="43137"/>
                    </a:srgbClr>
                  </a:outerShdw>
                </a:effectLst>
                <a:latin typeface="+mj-lt"/>
                <a:ea typeface="Calibri"/>
                <a:cs typeface="Times New Roman"/>
              </a:rPr>
              <a:t>(=paine/tuki) </a:t>
            </a:r>
          </a:p>
          <a:p>
            <a:pPr lvl="0">
              <a:lnSpc>
                <a:spcPct val="115000"/>
              </a:lnSpc>
              <a:spcAft>
                <a:spcPts val="1000"/>
              </a:spcAft>
            </a:pPr>
            <a:endParaRPr lang="fi-FI" sz="5600" u="sng" dirty="0" smtClean="0">
              <a:latin typeface="+mj-lt"/>
              <a:ea typeface="Calibri"/>
              <a:cs typeface="Times New Roman"/>
            </a:endParaRPr>
          </a:p>
          <a:p>
            <a:pPr lvl="0">
              <a:lnSpc>
                <a:spcPct val="115000"/>
              </a:lnSpc>
              <a:spcAft>
                <a:spcPts val="1000"/>
              </a:spcAft>
            </a:pPr>
            <a:r>
              <a:rPr lang="fi-FI" sz="6400" u="sng" dirty="0" smtClean="0">
                <a:latin typeface="+mj-lt"/>
                <a:ea typeface="Calibri"/>
                <a:cs typeface="Times New Roman"/>
              </a:rPr>
              <a:t>Miksi?</a:t>
            </a:r>
          </a:p>
          <a:p>
            <a:pPr lvl="0">
              <a:lnSpc>
                <a:spcPct val="115000"/>
              </a:lnSpc>
              <a:spcAft>
                <a:spcPts val="1000"/>
              </a:spcAft>
            </a:pPr>
            <a:r>
              <a:rPr lang="fi-FI" sz="5600" dirty="0" smtClean="0">
                <a:latin typeface="+mj-lt"/>
                <a:ea typeface="Calibri"/>
                <a:cs typeface="Times New Roman"/>
              </a:rPr>
              <a:t>- Vähentää turvotusta.</a:t>
            </a:r>
          </a:p>
          <a:p>
            <a:pPr lvl="0">
              <a:lnSpc>
                <a:spcPct val="115000"/>
              </a:lnSpc>
              <a:spcAft>
                <a:spcPts val="1000"/>
              </a:spcAft>
            </a:pPr>
            <a:r>
              <a:rPr lang="fi-FI" sz="5600" dirty="0" smtClean="0">
                <a:latin typeface="+mj-lt"/>
                <a:ea typeface="Calibri"/>
                <a:cs typeface="Times New Roman"/>
              </a:rPr>
              <a:t>- Vähentää sisäistä verenvuotoa.</a:t>
            </a:r>
          </a:p>
          <a:p>
            <a:pPr lvl="0">
              <a:lnSpc>
                <a:spcPct val="115000"/>
              </a:lnSpc>
              <a:spcAft>
                <a:spcPts val="1000"/>
              </a:spcAft>
            </a:pPr>
            <a:r>
              <a:rPr lang="fi-FI" sz="5600" dirty="0" smtClean="0">
                <a:latin typeface="+mj-lt"/>
                <a:ea typeface="Calibri"/>
                <a:cs typeface="Times New Roman"/>
              </a:rPr>
              <a:t>- Vähentää kipua.</a:t>
            </a:r>
          </a:p>
          <a:p>
            <a:pPr lvl="0">
              <a:lnSpc>
                <a:spcPct val="115000"/>
              </a:lnSpc>
              <a:spcAft>
                <a:spcPts val="1000"/>
              </a:spcAft>
            </a:pPr>
            <a:endParaRPr lang="fi-FI" sz="5600" dirty="0">
              <a:latin typeface="+mj-lt"/>
              <a:ea typeface="Calibri"/>
              <a:cs typeface="Times New Roman"/>
            </a:endParaRPr>
          </a:p>
          <a:p>
            <a:pPr lvl="0">
              <a:lnSpc>
                <a:spcPct val="115000"/>
              </a:lnSpc>
              <a:spcAft>
                <a:spcPts val="1000"/>
              </a:spcAft>
            </a:pPr>
            <a:r>
              <a:rPr lang="fi-FI" sz="5600" dirty="0" smtClean="0">
                <a:effectLst>
                  <a:outerShdw blurRad="38100" dist="38100" dir="2700000" algn="tl">
                    <a:srgbClr val="000000">
                      <a:alpha val="43137"/>
                    </a:srgbClr>
                  </a:outerShdw>
                </a:effectLst>
                <a:latin typeface="+mj-lt"/>
                <a:ea typeface="Calibri"/>
                <a:cs typeface="Times New Roman"/>
              </a:rPr>
              <a:t>Jatka kylmähoitoa koko päivän muutaman tunnin välein!</a:t>
            </a:r>
          </a:p>
          <a:p>
            <a:pPr lvl="0">
              <a:lnSpc>
                <a:spcPct val="115000"/>
              </a:lnSpc>
              <a:spcAft>
                <a:spcPts val="1000"/>
              </a:spcAft>
            </a:pPr>
            <a:endParaRPr lang="fi-FI" dirty="0" smtClean="0">
              <a:latin typeface="+mj-lt"/>
              <a:ea typeface="Calibri"/>
              <a:cs typeface="Times New Roman"/>
            </a:endParaRPr>
          </a:p>
          <a:p>
            <a:endParaRPr lang="fi-FI" dirty="0"/>
          </a:p>
        </p:txBody>
      </p:sp>
      <p:sp>
        <p:nvSpPr>
          <p:cNvPr id="7" name="Text Placeholder 6"/>
          <p:cNvSpPr>
            <a:spLocks noGrp="1"/>
          </p:cNvSpPr>
          <p:nvPr>
            <p:ph type="body" sz="quarter" idx="3"/>
          </p:nvPr>
        </p:nvSpPr>
        <p:spPr>
          <a:xfrm>
            <a:off x="5792299" y="1569655"/>
            <a:ext cx="3291840" cy="639762"/>
          </a:xfrm>
        </p:spPr>
        <p:txBody>
          <a:bodyPr/>
          <a:lstStyle/>
          <a:p>
            <a:r>
              <a:rPr lang="fi-FI" sz="2000" u="sng" dirty="0" smtClean="0">
                <a:effectLst>
                  <a:outerShdw blurRad="38100" dist="38100" dir="2700000" algn="tl">
                    <a:srgbClr val="000000">
                      <a:alpha val="43137"/>
                    </a:srgbClr>
                  </a:outerShdw>
                </a:effectLst>
              </a:rPr>
              <a:t>murtuma</a:t>
            </a:r>
            <a:endParaRPr lang="fi-FI" sz="2000" u="sng" dirty="0">
              <a:effectLst>
                <a:outerShdw blurRad="38100" dist="38100" dir="2700000" algn="tl">
                  <a:srgbClr val="000000">
                    <a:alpha val="43137"/>
                  </a:srgbClr>
                </a:outerShdw>
              </a:effectLst>
            </a:endParaRPr>
          </a:p>
        </p:txBody>
      </p:sp>
      <p:sp>
        <p:nvSpPr>
          <p:cNvPr id="8" name="Content Placeholder 7"/>
          <p:cNvSpPr>
            <a:spLocks noGrp="1"/>
          </p:cNvSpPr>
          <p:nvPr>
            <p:ph sz="quarter" idx="4"/>
          </p:nvPr>
        </p:nvSpPr>
        <p:spPr>
          <a:xfrm>
            <a:off x="5122928" y="2304704"/>
            <a:ext cx="3291840" cy="4128512"/>
          </a:xfrm>
        </p:spPr>
        <p:txBody>
          <a:bodyPr>
            <a:normAutofit fontScale="47500" lnSpcReduction="20000"/>
          </a:bodyPr>
          <a:lstStyle/>
          <a:p>
            <a:pPr marL="342900" lvl="0" indent="-342900">
              <a:lnSpc>
                <a:spcPct val="115000"/>
              </a:lnSpc>
              <a:spcAft>
                <a:spcPts val="1000"/>
              </a:spcAft>
              <a:buFont typeface="Symbol"/>
              <a:buChar char=""/>
            </a:pPr>
            <a:r>
              <a:rPr lang="fi-FI" sz="3400" dirty="0" smtClean="0">
                <a:latin typeface="+mj-lt"/>
              </a:rPr>
              <a:t>Loukkaantuneen </a:t>
            </a:r>
            <a:r>
              <a:rPr lang="fi-FI" sz="3400" dirty="0">
                <a:solidFill>
                  <a:srgbClr val="FF0000"/>
                </a:solidFill>
                <a:latin typeface="+mj-lt"/>
              </a:rPr>
              <a:t>EI</a:t>
            </a:r>
            <a:r>
              <a:rPr lang="fi-FI" sz="3400" dirty="0">
                <a:latin typeface="+mj-lt"/>
              </a:rPr>
              <a:t> kannata liikkua, vaan pysytellä mieluiten </a:t>
            </a:r>
            <a:r>
              <a:rPr lang="fi-FI" sz="3400" dirty="0" smtClean="0">
                <a:latin typeface="+mj-lt"/>
              </a:rPr>
              <a:t>paikallaan.</a:t>
            </a:r>
            <a:endParaRPr lang="fi-FI" sz="3400" dirty="0">
              <a:latin typeface="+mj-lt"/>
            </a:endParaRPr>
          </a:p>
          <a:p>
            <a:pPr marL="342900" lvl="0" indent="-342900">
              <a:lnSpc>
                <a:spcPct val="115000"/>
              </a:lnSpc>
              <a:spcAft>
                <a:spcPts val="1000"/>
              </a:spcAft>
              <a:buFont typeface="Symbol"/>
              <a:buChar char=""/>
            </a:pPr>
            <a:r>
              <a:rPr lang="fi-FI" sz="3400" dirty="0">
                <a:latin typeface="+mj-lt"/>
              </a:rPr>
              <a:t>Jos loukkaantunutta pitää </a:t>
            </a:r>
            <a:r>
              <a:rPr lang="fi-FI" sz="3400" dirty="0" smtClean="0">
                <a:latin typeface="+mj-lt"/>
              </a:rPr>
              <a:t>liikuttaa, esim. alaraaja </a:t>
            </a:r>
            <a:r>
              <a:rPr lang="fi-FI" sz="3400" dirty="0">
                <a:latin typeface="+mj-lt"/>
              </a:rPr>
              <a:t>kannattaa tukea käyttäen hyödyksi tervettä jalkaa tai </a:t>
            </a:r>
            <a:r>
              <a:rPr lang="fi-FI" sz="3400" dirty="0" smtClean="0">
                <a:latin typeface="+mj-lt"/>
              </a:rPr>
              <a:t>lautaa/keppiä. </a:t>
            </a:r>
            <a:endParaRPr lang="fi-FI" sz="3400" dirty="0">
              <a:latin typeface="+mj-lt"/>
            </a:endParaRPr>
          </a:p>
          <a:p>
            <a:pPr marL="342900" lvl="0" indent="-342900">
              <a:lnSpc>
                <a:spcPct val="115000"/>
              </a:lnSpc>
              <a:spcAft>
                <a:spcPts val="1000"/>
              </a:spcAft>
              <a:buFont typeface="Symbol"/>
              <a:buChar char=""/>
            </a:pPr>
            <a:r>
              <a:rPr lang="fi-FI" sz="3400" dirty="0" smtClean="0">
                <a:latin typeface="+mj-lt"/>
              </a:rPr>
              <a:t>Murtumalle </a:t>
            </a:r>
            <a:r>
              <a:rPr lang="fi-FI" sz="3400" dirty="0">
                <a:latin typeface="+mj-lt"/>
              </a:rPr>
              <a:t>kannattaa laittaa kylmää, sillä se vähentää turvotusta</a:t>
            </a:r>
            <a:r>
              <a:rPr lang="fi-FI" sz="3400" dirty="0" smtClean="0">
                <a:latin typeface="+mj-lt"/>
              </a:rPr>
              <a:t>/ verenvuotoa </a:t>
            </a:r>
            <a:r>
              <a:rPr lang="fi-FI" sz="3400" dirty="0">
                <a:latin typeface="+mj-lt"/>
              </a:rPr>
              <a:t>ja </a:t>
            </a:r>
            <a:r>
              <a:rPr lang="fi-FI" sz="3400" dirty="0" smtClean="0">
                <a:latin typeface="+mj-lt"/>
              </a:rPr>
              <a:t>kipua.</a:t>
            </a:r>
            <a:endParaRPr lang="fi-FI" sz="3400" dirty="0">
              <a:latin typeface="+mj-lt"/>
            </a:endParaRPr>
          </a:p>
          <a:p>
            <a:endParaRPr lang="fi-FI" dirty="0"/>
          </a:p>
        </p:txBody>
      </p:sp>
    </p:spTree>
    <p:extLst>
      <p:ext uri="{BB962C8B-B14F-4D97-AF65-F5344CB8AC3E}">
        <p14:creationId xmlns:p14="http://schemas.microsoft.com/office/powerpoint/2010/main" val="207515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additive="base">
                                        <p:cTn id="1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additive="base">
                                        <p:cTn id="2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
                                            <p:txEl>
                                              <p:pRg st="7" end="7"/>
                                            </p:txEl>
                                          </p:spTgt>
                                        </p:tgtEl>
                                        <p:attrNameLst>
                                          <p:attrName>style.visibility</p:attrName>
                                        </p:attrNameLst>
                                      </p:cBhvr>
                                      <p:to>
                                        <p:strVal val="visible"/>
                                      </p:to>
                                    </p:set>
                                    <p:anim calcmode="lin" valueType="num">
                                      <p:cBhvr additive="base">
                                        <p:cTn id="41"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
                                            <p:txEl>
                                              <p:pRg st="8" end="8"/>
                                            </p:txEl>
                                          </p:spTgt>
                                        </p:tgtEl>
                                        <p:attrNameLst>
                                          <p:attrName>style.visibility</p:attrName>
                                        </p:attrNameLst>
                                      </p:cBhvr>
                                      <p:to>
                                        <p:strVal val="visible"/>
                                      </p:to>
                                    </p:set>
                                    <p:anim calcmode="lin" valueType="num">
                                      <p:cBhvr additive="base">
                                        <p:cTn id="4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6">
                                            <p:txEl>
                                              <p:pRg st="10" end="10"/>
                                            </p:txEl>
                                          </p:spTgt>
                                        </p:tgtEl>
                                        <p:attrNameLst>
                                          <p:attrName>style.visibility</p:attrName>
                                        </p:attrNameLst>
                                      </p:cBhvr>
                                      <p:to>
                                        <p:strVal val="visible"/>
                                      </p:to>
                                    </p:set>
                                    <p:anim calcmode="lin" valueType="num">
                                      <p:cBhvr additive="base">
                                        <p:cTn id="51"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7">
                                            <p:txEl>
                                              <p:pRg st="0" end="0"/>
                                            </p:txEl>
                                          </p:spTgt>
                                        </p:tgtEl>
                                        <p:attrNameLst>
                                          <p:attrName>style.visibility</p:attrName>
                                        </p:attrNameLst>
                                      </p:cBhvr>
                                      <p:to>
                                        <p:strVal val="visible"/>
                                      </p:to>
                                    </p:set>
                                    <p:anim calcmode="lin" valueType="num">
                                      <p:cBhvr additive="base">
                                        <p:cTn id="5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8">
                                            <p:txEl>
                                              <p:pRg st="0" end="0"/>
                                            </p:txEl>
                                          </p:spTgt>
                                        </p:tgtEl>
                                        <p:attrNameLst>
                                          <p:attrName>style.visibility</p:attrName>
                                        </p:attrNameLst>
                                      </p:cBhvr>
                                      <p:to>
                                        <p:strVal val="visible"/>
                                      </p:to>
                                    </p:set>
                                    <p:anim calcmode="lin" valueType="num">
                                      <p:cBhvr additive="base">
                                        <p:cTn id="6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8">
                                            <p:txEl>
                                              <p:pRg st="1" end="1"/>
                                            </p:txEl>
                                          </p:spTgt>
                                        </p:tgtEl>
                                        <p:attrNameLst>
                                          <p:attrName>style.visibility</p:attrName>
                                        </p:attrNameLst>
                                      </p:cBhvr>
                                      <p:to>
                                        <p:strVal val="visible"/>
                                      </p:to>
                                    </p:set>
                                    <p:anim calcmode="lin" valueType="num">
                                      <p:cBhvr additive="base">
                                        <p:cTn id="6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8">
                                            <p:txEl>
                                              <p:pRg st="2" end="2"/>
                                            </p:txEl>
                                          </p:spTgt>
                                        </p:tgtEl>
                                        <p:attrNameLst>
                                          <p:attrName>style.visibility</p:attrName>
                                        </p:attrNameLst>
                                      </p:cBhvr>
                                      <p:to>
                                        <p:strVal val="visible"/>
                                      </p:to>
                                    </p:set>
                                    <p:anim calcmode="lin" valueType="num">
                                      <p:cBhvr additive="base">
                                        <p:cTn id="7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yöristetty suorakulmio 1"/>
          <p:cNvSpPr/>
          <p:nvPr/>
        </p:nvSpPr>
        <p:spPr>
          <a:xfrm>
            <a:off x="251520" y="1916832"/>
            <a:ext cx="3960440" cy="4536503"/>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itle 11"/>
          <p:cNvSpPr>
            <a:spLocks noGrp="1"/>
          </p:cNvSpPr>
          <p:nvPr>
            <p:ph type="title"/>
          </p:nvPr>
        </p:nvSpPr>
        <p:spPr/>
        <p:txBody>
          <a:bodyPr/>
          <a:lstStyle/>
          <a:p>
            <a:r>
              <a:rPr lang="fi-FI" dirty="0" smtClean="0">
                <a:effectLst>
                  <a:outerShdw blurRad="38100" dist="38100" dir="2700000" algn="tl">
                    <a:srgbClr val="000000">
                      <a:alpha val="43137"/>
                    </a:srgbClr>
                  </a:outerShdw>
                </a:effectLst>
              </a:rPr>
              <a:t>6. Tajuttoman ensiapu</a:t>
            </a:r>
            <a:endParaRPr lang="fi-FI" dirty="0">
              <a:effectLst>
                <a:outerShdw blurRad="38100" dist="38100" dir="2700000" algn="tl">
                  <a:srgbClr val="000000">
                    <a:alpha val="43137"/>
                  </a:srgbClr>
                </a:outerShdw>
              </a:effectLst>
            </a:endParaRPr>
          </a:p>
        </p:txBody>
      </p:sp>
      <p:sp>
        <p:nvSpPr>
          <p:cNvPr id="13" name="Content Placeholder 12"/>
          <p:cNvSpPr>
            <a:spLocks noGrp="1"/>
          </p:cNvSpPr>
          <p:nvPr>
            <p:ph sz="half" idx="1"/>
          </p:nvPr>
        </p:nvSpPr>
        <p:spPr>
          <a:xfrm>
            <a:off x="251520" y="1772816"/>
            <a:ext cx="3867904" cy="4392488"/>
          </a:xfrm>
        </p:spPr>
        <p:txBody>
          <a:bodyPr>
            <a:normAutofit fontScale="55000" lnSpcReduction="20000"/>
          </a:bodyPr>
          <a:lstStyle/>
          <a:p>
            <a:pPr marL="457200" indent="-457200">
              <a:lnSpc>
                <a:spcPct val="170000"/>
              </a:lnSpc>
              <a:buFont typeface="Wingdings" panose="05000000000000000000" pitchFamily="2" charset="2"/>
              <a:buChar char="Ø"/>
            </a:pPr>
            <a:endParaRPr lang="fi-FI" dirty="0" smtClean="0">
              <a:latin typeface="+mj-lt"/>
              <a:ea typeface="Times New Roman"/>
            </a:endParaRPr>
          </a:p>
          <a:p>
            <a:pPr marL="457200" indent="-457200">
              <a:lnSpc>
                <a:spcPct val="170000"/>
              </a:lnSpc>
              <a:buFont typeface="Wingdings" panose="05000000000000000000" pitchFamily="2" charset="2"/>
              <a:buChar char="Ø"/>
            </a:pPr>
            <a:r>
              <a:rPr lang="fi-FI" sz="2900" dirty="0" smtClean="0">
                <a:latin typeface="+mj-lt"/>
                <a:ea typeface="Times New Roman"/>
              </a:rPr>
              <a:t>TAJUTON = EI HERÄTELTÄVISSÄ, MUTTA HENGITTÄÄ</a:t>
            </a:r>
          </a:p>
          <a:p>
            <a:pPr marL="457200" indent="-457200">
              <a:lnSpc>
                <a:spcPct val="170000"/>
              </a:lnSpc>
              <a:buFont typeface="Wingdings" panose="05000000000000000000" pitchFamily="2" charset="2"/>
              <a:buChar char="Ø"/>
            </a:pPr>
            <a:r>
              <a:rPr lang="fi-FI" dirty="0" smtClean="0">
                <a:latin typeface="+mj-lt"/>
                <a:ea typeface="Times New Roman"/>
              </a:rPr>
              <a:t>Tajuttomuus </a:t>
            </a:r>
            <a:r>
              <a:rPr lang="fi-FI" dirty="0">
                <a:latin typeface="+mj-lt"/>
                <a:ea typeface="Times New Roman"/>
              </a:rPr>
              <a:t>on tila, jolloin autettava ei reagoi ulkomaailmasta tuleviin ärsykkeisiin</a:t>
            </a:r>
            <a:r>
              <a:rPr lang="fi-FI" dirty="0" smtClean="0">
                <a:latin typeface="+mj-lt"/>
                <a:ea typeface="Times New Roman"/>
              </a:rPr>
              <a:t>.</a:t>
            </a:r>
          </a:p>
          <a:p>
            <a:pPr marL="457200" indent="-457200">
              <a:lnSpc>
                <a:spcPct val="170000"/>
              </a:lnSpc>
              <a:buFont typeface="Wingdings" panose="05000000000000000000" pitchFamily="2" charset="2"/>
              <a:buChar char="Ø"/>
            </a:pPr>
            <a:r>
              <a:rPr lang="fi-FI" dirty="0" smtClean="0">
                <a:latin typeface="+mj-lt"/>
                <a:ea typeface="Times New Roman"/>
              </a:rPr>
              <a:t>Tajuttomuus </a:t>
            </a:r>
            <a:r>
              <a:rPr lang="fi-FI" dirty="0">
                <a:latin typeface="+mj-lt"/>
                <a:ea typeface="Times New Roman"/>
              </a:rPr>
              <a:t>voi johtua suhteellisen vaarattomista tai </a:t>
            </a:r>
            <a:r>
              <a:rPr lang="fi-FI" dirty="0" smtClean="0">
                <a:latin typeface="+mj-lt"/>
                <a:ea typeface="Times New Roman"/>
              </a:rPr>
              <a:t>henkeä </a:t>
            </a:r>
            <a:r>
              <a:rPr lang="fi-FI" dirty="0">
                <a:latin typeface="+mj-lt"/>
                <a:ea typeface="Times New Roman"/>
              </a:rPr>
              <a:t>uhkaavista </a:t>
            </a:r>
            <a:r>
              <a:rPr lang="fi-FI" dirty="0" smtClean="0">
                <a:latin typeface="+mj-lt"/>
                <a:ea typeface="Times New Roman"/>
              </a:rPr>
              <a:t>tilanteista.</a:t>
            </a:r>
            <a:endParaRPr lang="fi-FI" dirty="0">
              <a:latin typeface="+mj-lt"/>
            </a:endParaRPr>
          </a:p>
        </p:txBody>
      </p:sp>
      <p:sp>
        <p:nvSpPr>
          <p:cNvPr id="14" name="Content Placeholder 13"/>
          <p:cNvSpPr>
            <a:spLocks noGrp="1"/>
          </p:cNvSpPr>
          <p:nvPr>
            <p:ph sz="half" idx="2"/>
          </p:nvPr>
        </p:nvSpPr>
        <p:spPr>
          <a:xfrm>
            <a:off x="4906300" y="404664"/>
            <a:ext cx="3291840" cy="4525963"/>
          </a:xfrm>
        </p:spPr>
        <p:txBody>
          <a:bodyPr>
            <a:noAutofit/>
          </a:bodyPr>
          <a:lstStyle/>
          <a:p>
            <a:pPr>
              <a:lnSpc>
                <a:spcPct val="170000"/>
              </a:lnSpc>
            </a:pPr>
            <a:endParaRPr lang="fi-FI" sz="2000" dirty="0" smtClean="0">
              <a:latin typeface="+mj-lt"/>
              <a:ea typeface="Times New Roman"/>
            </a:endParaRPr>
          </a:p>
          <a:p>
            <a:pPr algn="ctr">
              <a:lnSpc>
                <a:spcPct val="170000"/>
              </a:lnSpc>
            </a:pPr>
            <a:r>
              <a:rPr lang="fi-FI" sz="2000" u="sng" dirty="0" smtClean="0">
                <a:latin typeface="+mj-lt"/>
                <a:ea typeface="Times New Roman"/>
              </a:rPr>
              <a:t>Pääasia </a:t>
            </a:r>
            <a:r>
              <a:rPr lang="fi-FI" sz="2000" u="sng" dirty="0">
                <a:latin typeface="+mj-lt"/>
                <a:ea typeface="Times New Roman"/>
              </a:rPr>
              <a:t>on hengityselinten </a:t>
            </a:r>
            <a:r>
              <a:rPr lang="fi-FI" sz="2000" u="sng" dirty="0" smtClean="0">
                <a:latin typeface="+mj-lt"/>
                <a:ea typeface="Times New Roman"/>
              </a:rPr>
              <a:t>auki pitäminen!</a:t>
            </a:r>
          </a:p>
          <a:p>
            <a:pPr lvl="0">
              <a:lnSpc>
                <a:spcPct val="170000"/>
              </a:lnSpc>
            </a:pPr>
            <a:endParaRPr lang="fi-FI" sz="1200" dirty="0" smtClean="0">
              <a:solidFill>
                <a:srgbClr val="000000"/>
              </a:solidFill>
              <a:latin typeface="Arial Black"/>
              <a:ea typeface="Times New Roman"/>
            </a:endParaRPr>
          </a:p>
          <a:p>
            <a:pPr>
              <a:lnSpc>
                <a:spcPct val="170000"/>
              </a:lnSpc>
            </a:pPr>
            <a:endParaRPr lang="fi-FI" sz="1200" dirty="0">
              <a:latin typeface="+mj-lt"/>
            </a:endParaRPr>
          </a:p>
        </p:txBody>
      </p:sp>
      <p:graphicFrame>
        <p:nvGraphicFramePr>
          <p:cNvPr id="4" name="Table 3"/>
          <p:cNvGraphicFramePr>
            <a:graphicFrameLocks noGrp="1"/>
          </p:cNvGraphicFramePr>
          <p:nvPr>
            <p:extLst>
              <p:ext uri="{D42A27DB-BD31-4B8C-83A1-F6EECF244321}">
                <p14:modId xmlns:p14="http://schemas.microsoft.com/office/powerpoint/2010/main" val="443781940"/>
              </p:ext>
            </p:extLst>
          </p:nvPr>
        </p:nvGraphicFramePr>
        <p:xfrm>
          <a:off x="4572000" y="3356992"/>
          <a:ext cx="3984104" cy="2286000"/>
        </p:xfrm>
        <a:graphic>
          <a:graphicData uri="http://schemas.openxmlformats.org/drawingml/2006/table">
            <a:tbl>
              <a:tblPr firstRow="1" bandRow="1">
                <a:tableStyleId>{5C22544A-7EE6-4342-B048-85BDC9FD1C3A}</a:tableStyleId>
              </a:tblPr>
              <a:tblGrid>
                <a:gridCol w="3984104"/>
              </a:tblGrid>
              <a:tr h="2032000">
                <a:tc>
                  <a:txBody>
                    <a:bodyPr/>
                    <a:lstStyle/>
                    <a:p>
                      <a:endParaRPr lang="fi-FI" u="sng" dirty="0" smtClean="0">
                        <a:latin typeface="+mj-lt"/>
                      </a:endParaRPr>
                    </a:p>
                    <a:p>
                      <a:r>
                        <a:rPr lang="fi-FI" u="sng" dirty="0" smtClean="0">
                          <a:solidFill>
                            <a:schemeClr val="tx1">
                              <a:lumMod val="95000"/>
                              <a:lumOff val="5000"/>
                            </a:schemeClr>
                          </a:solidFill>
                          <a:latin typeface="+mj-lt"/>
                        </a:rPr>
                        <a:t>Pallo</a:t>
                      </a:r>
                      <a:r>
                        <a:rPr lang="fi-FI" u="sng" baseline="0" dirty="0" smtClean="0">
                          <a:solidFill>
                            <a:schemeClr val="tx1">
                              <a:lumMod val="95000"/>
                              <a:lumOff val="5000"/>
                            </a:schemeClr>
                          </a:solidFill>
                          <a:latin typeface="+mj-lt"/>
                        </a:rPr>
                        <a:t> hallussa - Kylkiasento. </a:t>
                      </a:r>
                      <a:r>
                        <a:rPr lang="fi-FI" baseline="0" dirty="0" smtClean="0">
                          <a:solidFill>
                            <a:schemeClr val="tx1">
                              <a:lumMod val="95000"/>
                              <a:lumOff val="5000"/>
                            </a:schemeClr>
                          </a:solidFill>
                          <a:latin typeface="+mj-lt"/>
                        </a:rPr>
                        <a:t>Suomen Punainen Risti.</a:t>
                      </a:r>
                    </a:p>
                    <a:p>
                      <a:endParaRPr lang="fi-FI" baseline="0" dirty="0" smtClean="0">
                        <a:latin typeface="+mj-lt"/>
                      </a:endParaRPr>
                    </a:p>
                    <a:p>
                      <a:r>
                        <a:rPr lang="fi-FI" baseline="0" dirty="0" smtClean="0">
                          <a:latin typeface="+mj-lt"/>
                        </a:rPr>
                        <a:t>http://www.youtube.com/watch?v=SromViMHlFA</a:t>
                      </a:r>
                    </a:p>
                    <a:p>
                      <a:endParaRPr lang="fi-FI" baseline="0" dirty="0" smtClean="0"/>
                    </a:p>
                    <a:p>
                      <a:endParaRPr lang="fi-FI" dirty="0"/>
                    </a:p>
                  </a:txBody>
                  <a:tcPr>
                    <a:solidFill>
                      <a:schemeClr val="accent6">
                        <a:lumMod val="60000"/>
                        <a:lumOff val="40000"/>
                      </a:schemeClr>
                    </a:solidFill>
                  </a:tcPr>
                </a:tc>
              </a:tr>
            </a:tbl>
          </a:graphicData>
        </a:graphic>
      </p:graphicFrame>
      <p:pic>
        <p:nvPicPr>
          <p:cNvPr id="6" name="Kuva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31676" y="4885363"/>
            <a:ext cx="1177868" cy="639970"/>
          </a:xfrm>
          <a:prstGeom prst="rect">
            <a:avLst/>
          </a:prstGeom>
        </p:spPr>
      </p:pic>
    </p:spTree>
    <p:extLst>
      <p:ext uri="{BB962C8B-B14F-4D97-AF65-F5344CB8AC3E}">
        <p14:creationId xmlns:p14="http://schemas.microsoft.com/office/powerpoint/2010/main" val="172953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 calcmode="lin" valueType="num">
                                      <p:cBhvr additive="base">
                                        <p:cTn id="7"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anim calcmode="lin" valueType="num">
                                      <p:cBhvr additive="base">
                                        <p:cTn id="13"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anim calcmode="lin" valueType="num">
                                      <p:cBhvr additive="base">
                                        <p:cTn id="19"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anim calcmode="lin" valueType="num">
                                      <p:cBhvr additive="base">
                                        <p:cTn id="2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i-FI" dirty="0" smtClean="0">
                <a:effectLst>
                  <a:outerShdw blurRad="38100" dist="38100" dir="2700000" algn="tl">
                    <a:srgbClr val="000000">
                      <a:alpha val="43137"/>
                    </a:srgbClr>
                  </a:outerShdw>
                </a:effectLst>
              </a:rPr>
              <a:t>6. Tajuttoman ensiapu</a:t>
            </a:r>
            <a:endParaRPr lang="fi-FI" dirty="0">
              <a:effectLst>
                <a:outerShdw blurRad="38100" dist="38100" dir="2700000" algn="tl">
                  <a:srgbClr val="000000">
                    <a:alpha val="43137"/>
                  </a:srgbClr>
                </a:outerShdw>
              </a:effectLst>
            </a:endParaRPr>
          </a:p>
        </p:txBody>
      </p:sp>
      <p:sp>
        <p:nvSpPr>
          <p:cNvPr id="10" name="Content Placeholder 9"/>
          <p:cNvSpPr>
            <a:spLocks noGrp="1"/>
          </p:cNvSpPr>
          <p:nvPr>
            <p:ph sz="half" idx="1"/>
          </p:nvPr>
        </p:nvSpPr>
        <p:spPr>
          <a:xfrm>
            <a:off x="935790" y="1573507"/>
            <a:ext cx="3291840" cy="4525963"/>
          </a:xfrm>
        </p:spPr>
        <p:txBody>
          <a:bodyPr>
            <a:normAutofit fontScale="70000" lnSpcReduction="20000"/>
          </a:bodyPr>
          <a:lstStyle/>
          <a:p>
            <a:endParaRPr lang="fi-FI" dirty="0" smtClean="0"/>
          </a:p>
          <a:p>
            <a:endParaRPr lang="fi-FI" dirty="0"/>
          </a:p>
          <a:p>
            <a:endParaRPr lang="fi-FI" dirty="0" smtClean="0"/>
          </a:p>
          <a:p>
            <a:endParaRPr lang="fi-FI" dirty="0" smtClean="0"/>
          </a:p>
          <a:p>
            <a:endParaRPr lang="fi-FI" dirty="0"/>
          </a:p>
          <a:p>
            <a:endParaRPr lang="fi-FI" dirty="0" smtClean="0"/>
          </a:p>
          <a:p>
            <a:endParaRPr lang="fi-FI" dirty="0"/>
          </a:p>
          <a:p>
            <a:r>
              <a:rPr lang="fi-FI" dirty="0" smtClean="0">
                <a:solidFill>
                  <a:srgbClr val="FF0000"/>
                </a:solidFill>
                <a:latin typeface="+mj-lt"/>
              </a:rPr>
              <a:t>1. </a:t>
            </a:r>
            <a:r>
              <a:rPr lang="fi-FI" dirty="0" smtClean="0">
                <a:latin typeface="+mj-lt"/>
              </a:rPr>
              <a:t>Herättele ravistelemalla sekä puhumalla kovaan ääneen.</a:t>
            </a:r>
          </a:p>
          <a:p>
            <a:r>
              <a:rPr lang="fi-FI" dirty="0" smtClean="0"/>
              <a:t>	</a:t>
            </a:r>
            <a:r>
              <a:rPr lang="fi-FI" dirty="0" smtClean="0">
                <a:latin typeface="+mj-lt"/>
              </a:rPr>
              <a:t>EI HERÄÄ</a:t>
            </a:r>
            <a:endParaRPr lang="fi-FI" dirty="0">
              <a:latin typeface="+mj-lt"/>
            </a:endParaRPr>
          </a:p>
          <a:p>
            <a:endParaRPr lang="fi-FI" dirty="0"/>
          </a:p>
        </p:txBody>
      </p:sp>
      <p:sp>
        <p:nvSpPr>
          <p:cNvPr id="11" name="Content Placeholder 10"/>
          <p:cNvSpPr>
            <a:spLocks noGrp="1"/>
          </p:cNvSpPr>
          <p:nvPr>
            <p:ph sz="half" idx="2"/>
          </p:nvPr>
        </p:nvSpPr>
        <p:spPr/>
        <p:txBody>
          <a:bodyPr>
            <a:normAutofit fontScale="70000" lnSpcReduction="20000"/>
          </a:bodyPr>
          <a:lstStyle/>
          <a:p>
            <a:r>
              <a:rPr lang="fi-FI" dirty="0" smtClean="0">
                <a:solidFill>
                  <a:srgbClr val="FF0000"/>
                </a:solidFill>
                <a:latin typeface="+mj-lt"/>
              </a:rPr>
              <a:t>2. </a:t>
            </a:r>
            <a:r>
              <a:rPr lang="fi-FI" dirty="0" smtClean="0">
                <a:latin typeface="+mj-lt"/>
              </a:rPr>
              <a:t>Hengittääkö?</a:t>
            </a:r>
          </a:p>
          <a:p>
            <a:r>
              <a:rPr lang="fi-FI" dirty="0" smtClean="0">
                <a:latin typeface="+mj-lt"/>
              </a:rPr>
              <a:t>Vie poski suun päälle katsoen rintakehää. Tuntuuko ilmavirta ja nouseeko rintakehä? </a:t>
            </a:r>
          </a:p>
          <a:p>
            <a:r>
              <a:rPr lang="fi-FI" dirty="0" smtClean="0">
                <a:latin typeface="+mj-lt"/>
              </a:rPr>
              <a:t>KYLLÄ, oppilas on siis tajuton.</a:t>
            </a:r>
          </a:p>
          <a:p>
            <a:endParaRPr lang="fi-FI" dirty="0"/>
          </a:p>
          <a:p>
            <a:endParaRPr lang="fi-FI" dirty="0"/>
          </a:p>
        </p:txBody>
      </p:sp>
      <p:sp>
        <p:nvSpPr>
          <p:cNvPr id="12" name="Right Arrow 11"/>
          <p:cNvSpPr/>
          <p:nvPr/>
        </p:nvSpPr>
        <p:spPr>
          <a:xfrm>
            <a:off x="1043608" y="5229200"/>
            <a:ext cx="762384" cy="42452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3073" y="1628800"/>
            <a:ext cx="3597275" cy="22038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3" name="Table 12"/>
          <p:cNvGraphicFramePr>
            <a:graphicFrameLocks noGrp="1"/>
          </p:cNvGraphicFramePr>
          <p:nvPr>
            <p:extLst>
              <p:ext uri="{D42A27DB-BD31-4B8C-83A1-F6EECF244321}">
                <p14:modId xmlns:p14="http://schemas.microsoft.com/office/powerpoint/2010/main" val="995231172"/>
              </p:ext>
            </p:extLst>
          </p:nvPr>
        </p:nvGraphicFramePr>
        <p:xfrm>
          <a:off x="107504" y="1124744"/>
          <a:ext cx="383704" cy="5577840"/>
        </p:xfrm>
        <a:graphic>
          <a:graphicData uri="http://schemas.openxmlformats.org/drawingml/2006/table">
            <a:tbl>
              <a:tblPr firstRow="1" bandRow="1">
                <a:tableStyleId>{5C22544A-7EE6-4342-B048-85BDC9FD1C3A}</a:tableStyleId>
              </a:tblPr>
              <a:tblGrid>
                <a:gridCol w="383704"/>
              </a:tblGrid>
              <a:tr h="5073784">
                <a:tc>
                  <a:txBody>
                    <a:bodyPr/>
                    <a:lstStyle/>
                    <a:p>
                      <a:r>
                        <a:rPr lang="fi-FI" dirty="0" smtClean="0"/>
                        <a:t>OPPILAS</a:t>
                      </a:r>
                    </a:p>
                    <a:p>
                      <a:r>
                        <a:rPr lang="fi-FI" dirty="0" smtClean="0"/>
                        <a:t> MAKAA</a:t>
                      </a:r>
                    </a:p>
                    <a:p>
                      <a:r>
                        <a:rPr lang="fi-FI" dirty="0" smtClean="0"/>
                        <a:t> MAASSA</a:t>
                      </a:r>
                      <a:endParaRPr lang="fi-FI" dirty="0"/>
                    </a:p>
                  </a:txBody>
                  <a:tcPr>
                    <a:solidFill>
                      <a:srgbClr val="FF0000"/>
                    </a:solidFill>
                  </a:tcPr>
                </a:tc>
              </a:tr>
            </a:tbl>
          </a:graphicData>
        </a:graphic>
      </p:graphicFrame>
      <p:pic>
        <p:nvPicPr>
          <p:cNvPr id="1028" name="Picture 4" descr="C:\Users\Punnupanna\Desktop\Lotan koulujutut\Opparin kuvat 09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14940" y="4149080"/>
            <a:ext cx="3442280" cy="23594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Up-Down Arrow 2"/>
          <p:cNvSpPr/>
          <p:nvPr/>
        </p:nvSpPr>
        <p:spPr>
          <a:xfrm>
            <a:off x="6804247" y="3933056"/>
            <a:ext cx="432821" cy="948005"/>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C00000"/>
              </a:solidFill>
            </a:endParaRPr>
          </a:p>
        </p:txBody>
      </p:sp>
    </p:spTree>
    <p:extLst>
      <p:ext uri="{BB962C8B-B14F-4D97-AF65-F5344CB8AC3E}">
        <p14:creationId xmlns:p14="http://schemas.microsoft.com/office/powerpoint/2010/main" val="47602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down)">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xEl>
                                              <p:pRg st="7" end="7"/>
                                            </p:txEl>
                                          </p:spTgt>
                                        </p:tgtEl>
                                        <p:attrNameLst>
                                          <p:attrName>style.visibility</p:attrName>
                                        </p:attrNameLst>
                                      </p:cBhvr>
                                      <p:to>
                                        <p:strVal val="visible"/>
                                      </p:to>
                                    </p:set>
                                    <p:anim calcmode="lin" valueType="num">
                                      <p:cBhvr additive="base">
                                        <p:cTn id="17"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xEl>
                                              <p:pRg st="8" end="8"/>
                                            </p:txEl>
                                          </p:spTgt>
                                        </p:tgtEl>
                                        <p:attrNameLst>
                                          <p:attrName>style.visibility</p:attrName>
                                        </p:attrNameLst>
                                      </p:cBhvr>
                                      <p:to>
                                        <p:strVal val="visible"/>
                                      </p:to>
                                    </p:set>
                                    <p:anim calcmode="lin" valueType="num">
                                      <p:cBhvr additive="base">
                                        <p:cTn id="23" dur="500" fill="hold"/>
                                        <p:tgtEl>
                                          <p:spTgt spid="10">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028"/>
                                        </p:tgtEl>
                                        <p:attrNameLst>
                                          <p:attrName>style.visibility</p:attrName>
                                        </p:attrNameLst>
                                      </p:cBhvr>
                                      <p:to>
                                        <p:strVal val="visible"/>
                                      </p:to>
                                    </p:set>
                                    <p:animEffect transition="in" filter="wipe(down)">
                                      <p:cBhvr>
                                        <p:cTn id="29" dur="500"/>
                                        <p:tgtEl>
                                          <p:spTgt spid="102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 calcmode="lin" valueType="num">
                                      <p:cBhvr additive="base">
                                        <p:cTn id="34"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1">
                                            <p:txEl>
                                              <p:pRg st="1" end="1"/>
                                            </p:txEl>
                                          </p:spTgt>
                                        </p:tgtEl>
                                        <p:attrNameLst>
                                          <p:attrName>style.visibility</p:attrName>
                                        </p:attrNameLst>
                                      </p:cBhvr>
                                      <p:to>
                                        <p:strVal val="visible"/>
                                      </p:to>
                                    </p:set>
                                    <p:anim calcmode="lin" valueType="num">
                                      <p:cBhvr additive="base">
                                        <p:cTn id="40"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1">
                                            <p:txEl>
                                              <p:pRg st="2" end="2"/>
                                            </p:txEl>
                                          </p:spTgt>
                                        </p:tgtEl>
                                        <p:attrNameLst>
                                          <p:attrName>style.visibility</p:attrName>
                                        </p:attrNameLst>
                                      </p:cBhvr>
                                      <p:to>
                                        <p:strVal val="visible"/>
                                      </p:to>
                                    </p:set>
                                    <p:anim calcmode="lin" valueType="num">
                                      <p:cBhvr additive="base">
                                        <p:cTn id="52"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smtClean="0">
                <a:effectLst>
                  <a:outerShdw blurRad="38100" dist="38100" dir="2700000" algn="tl">
                    <a:srgbClr val="000000">
                      <a:alpha val="43137"/>
                    </a:srgbClr>
                  </a:outerShdw>
                </a:effectLst>
              </a:rPr>
              <a:t>6. Tajuttoman ensiapu</a:t>
            </a:r>
            <a:endParaRPr lang="fi-FI"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997540" y="1556792"/>
            <a:ext cx="3291840" cy="4525963"/>
          </a:xfrm>
        </p:spPr>
        <p:txBody>
          <a:bodyPr>
            <a:normAutofit fontScale="92500" lnSpcReduction="20000"/>
          </a:bodyPr>
          <a:lstStyle/>
          <a:p>
            <a:pPr>
              <a:lnSpc>
                <a:spcPct val="150000"/>
              </a:lnSpc>
            </a:pPr>
            <a:r>
              <a:rPr lang="fi-FI" sz="1800" dirty="0" smtClean="0">
                <a:solidFill>
                  <a:srgbClr val="FF0000"/>
                </a:solidFill>
                <a:latin typeface="+mj-lt"/>
              </a:rPr>
              <a:t>3. </a:t>
            </a:r>
            <a:r>
              <a:rPr lang="fi-FI" sz="1800" dirty="0" smtClean="0">
                <a:solidFill>
                  <a:schemeClr val="tx2">
                    <a:lumMod val="75000"/>
                  </a:schemeClr>
                </a:solidFill>
                <a:latin typeface="+mj-lt"/>
              </a:rPr>
              <a:t>Vie tajuttoman itseäsi </a:t>
            </a:r>
            <a:r>
              <a:rPr lang="fi-FI" sz="1800" dirty="0">
                <a:solidFill>
                  <a:schemeClr val="tx2">
                    <a:lumMod val="75000"/>
                  </a:schemeClr>
                </a:solidFill>
                <a:latin typeface="+mj-lt"/>
              </a:rPr>
              <a:t>lähempänä </a:t>
            </a:r>
            <a:r>
              <a:rPr lang="fi-FI" sz="1800" dirty="0" smtClean="0">
                <a:solidFill>
                  <a:schemeClr val="tx2">
                    <a:lumMod val="75000"/>
                  </a:schemeClr>
                </a:solidFill>
                <a:latin typeface="+mj-lt"/>
              </a:rPr>
              <a:t>oleva käsi 90 asteen kulmaan </a:t>
            </a:r>
            <a:r>
              <a:rPr lang="fi-FI" sz="1800" dirty="0">
                <a:solidFill>
                  <a:schemeClr val="tx2">
                    <a:lumMod val="75000"/>
                  </a:schemeClr>
                </a:solidFill>
                <a:latin typeface="+mj-lt"/>
              </a:rPr>
              <a:t>ja kauempi </a:t>
            </a:r>
            <a:r>
              <a:rPr lang="fi-FI" sz="1800" dirty="0" smtClean="0">
                <a:solidFill>
                  <a:schemeClr val="tx2">
                    <a:lumMod val="75000"/>
                  </a:schemeClr>
                </a:solidFill>
                <a:latin typeface="+mj-lt"/>
              </a:rPr>
              <a:t>käsi </a:t>
            </a:r>
            <a:r>
              <a:rPr lang="fi-FI" sz="1800" dirty="0">
                <a:solidFill>
                  <a:schemeClr val="tx2">
                    <a:lumMod val="75000"/>
                  </a:schemeClr>
                </a:solidFill>
                <a:latin typeface="+mj-lt"/>
              </a:rPr>
              <a:t>tajuttoman korvan juureen. </a:t>
            </a:r>
          </a:p>
        </p:txBody>
      </p:sp>
      <p:sp>
        <p:nvSpPr>
          <p:cNvPr id="4" name="Content Placeholder 3"/>
          <p:cNvSpPr>
            <a:spLocks noGrp="1"/>
          </p:cNvSpPr>
          <p:nvPr>
            <p:ph sz="half" idx="2"/>
          </p:nvPr>
        </p:nvSpPr>
        <p:spPr>
          <a:xfrm>
            <a:off x="4788024" y="1404204"/>
            <a:ext cx="3291840" cy="5152239"/>
          </a:xfrm>
        </p:spPr>
        <p:txBody>
          <a:bodyPr>
            <a:normAutofit fontScale="92500" lnSpcReduction="20000"/>
          </a:bodyPr>
          <a:lstStyle/>
          <a:p>
            <a:pPr>
              <a:lnSpc>
                <a:spcPct val="150000"/>
              </a:lnSpc>
            </a:pPr>
            <a:r>
              <a:rPr lang="fi-FI" sz="1800" dirty="0" smtClean="0">
                <a:solidFill>
                  <a:srgbClr val="FF0000"/>
                </a:solidFill>
                <a:latin typeface="+mj-lt"/>
              </a:rPr>
              <a:t>4. </a:t>
            </a:r>
            <a:r>
              <a:rPr lang="fi-FI" sz="1800" dirty="0" smtClean="0">
                <a:solidFill>
                  <a:schemeClr val="accent3"/>
                </a:solidFill>
                <a:latin typeface="+mj-lt"/>
              </a:rPr>
              <a:t>Laita takimmainen polvi koukkuun. Apuna voit käyttää housun lahjetta: nosta siitä ylöspäin, jolloin saat helposti jalan koukkuun.</a:t>
            </a:r>
          </a:p>
          <a:p>
            <a:pPr>
              <a:lnSpc>
                <a:spcPct val="150000"/>
              </a:lnSpc>
            </a:pPr>
            <a:endParaRPr lang="fi-FI" sz="1800" dirty="0"/>
          </a:p>
          <a:p>
            <a:pPr>
              <a:lnSpc>
                <a:spcPct val="150000"/>
              </a:lnSpc>
            </a:pPr>
            <a:r>
              <a:rPr lang="fi-FI" sz="1800" dirty="0" smtClean="0">
                <a:solidFill>
                  <a:srgbClr val="FF0000"/>
                </a:solidFill>
                <a:latin typeface="+mj-lt"/>
              </a:rPr>
              <a:t>5. </a:t>
            </a:r>
            <a:r>
              <a:rPr lang="fi-FI" sz="1800" dirty="0" smtClean="0">
                <a:solidFill>
                  <a:srgbClr val="7030A0"/>
                </a:solidFill>
                <a:latin typeface="+mj-lt"/>
              </a:rPr>
              <a:t>Tartu taaemmasta </a:t>
            </a:r>
            <a:r>
              <a:rPr lang="fi-FI" sz="1800" dirty="0">
                <a:solidFill>
                  <a:srgbClr val="7030A0"/>
                </a:solidFill>
                <a:latin typeface="+mj-lt"/>
              </a:rPr>
              <a:t>hartiasta </a:t>
            </a:r>
            <a:r>
              <a:rPr lang="fi-FI" sz="1800" dirty="0" smtClean="0">
                <a:solidFill>
                  <a:srgbClr val="7030A0"/>
                </a:solidFill>
                <a:latin typeface="+mj-lt"/>
              </a:rPr>
              <a:t>ja </a:t>
            </a:r>
            <a:r>
              <a:rPr lang="fi-FI" sz="1800" dirty="0">
                <a:solidFill>
                  <a:srgbClr val="7030A0"/>
                </a:solidFill>
                <a:latin typeface="+mj-lt"/>
              </a:rPr>
              <a:t>koukussa olevasta polvesta tukevasti ja </a:t>
            </a:r>
            <a:r>
              <a:rPr lang="fi-FI" sz="1800" dirty="0" smtClean="0">
                <a:solidFill>
                  <a:srgbClr val="7030A0"/>
                </a:solidFill>
                <a:latin typeface="+mj-lt"/>
              </a:rPr>
              <a:t>käännä potilasta itseesi päin. Potilas on nyt kylkiasennossa.</a:t>
            </a:r>
            <a:endParaRPr lang="fi-FI" sz="1800" dirty="0">
              <a:solidFill>
                <a:srgbClr val="7030A0"/>
              </a:solidFill>
              <a:latin typeface="+mj-lt"/>
            </a:endParaRP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7497" y="3952239"/>
            <a:ext cx="3487737" cy="23225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Nuoli vasemmalle ja ylös 7"/>
          <p:cNvSpPr/>
          <p:nvPr/>
        </p:nvSpPr>
        <p:spPr>
          <a:xfrm rot="14876665">
            <a:off x="3311490" y="4146812"/>
            <a:ext cx="850392" cy="638942"/>
          </a:xfrm>
          <a:prstGeom prst="leftUp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Nuoli oikealle 8"/>
          <p:cNvSpPr/>
          <p:nvPr/>
        </p:nvSpPr>
        <p:spPr>
          <a:xfrm rot="1807840">
            <a:off x="936412" y="3981651"/>
            <a:ext cx="792088" cy="484632"/>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Raidallinen nuoli oikealle 9"/>
          <p:cNvSpPr/>
          <p:nvPr/>
        </p:nvSpPr>
        <p:spPr>
          <a:xfrm rot="4248029">
            <a:off x="2469892" y="5374130"/>
            <a:ext cx="1451946" cy="1507667"/>
          </a:xfrm>
          <a:prstGeom prst="striped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929498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smtClean="0">
                <a:effectLst>
                  <a:outerShdw blurRad="38100" dist="38100" dir="2700000" algn="tl">
                    <a:srgbClr val="000000">
                      <a:alpha val="43137"/>
                    </a:srgbClr>
                  </a:outerShdw>
                </a:effectLst>
              </a:rPr>
              <a:t>6. Tajuttoman ensiapu</a:t>
            </a:r>
            <a:endParaRPr lang="fi-FI"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683568" y="1700808"/>
            <a:ext cx="3291840" cy="4525963"/>
          </a:xfrm>
        </p:spPr>
        <p:txBody>
          <a:bodyPr>
            <a:normAutofit lnSpcReduction="10000"/>
          </a:bodyPr>
          <a:lstStyle/>
          <a:p>
            <a:pPr>
              <a:lnSpc>
                <a:spcPct val="150000"/>
              </a:lnSpc>
            </a:pPr>
            <a:r>
              <a:rPr lang="fi-FI" sz="1800" dirty="0" smtClean="0">
                <a:solidFill>
                  <a:srgbClr val="FF0000"/>
                </a:solidFill>
                <a:latin typeface="+mj-lt"/>
              </a:rPr>
              <a:t>6. </a:t>
            </a:r>
            <a:r>
              <a:rPr lang="fi-FI" sz="1800" dirty="0">
                <a:latin typeface="+mj-lt"/>
              </a:rPr>
              <a:t>Rinnan päällä ollut käsi asetetaan posken alle </a:t>
            </a:r>
            <a:r>
              <a:rPr lang="fi-FI" sz="1800" dirty="0" smtClean="0">
                <a:latin typeface="+mj-lt"/>
              </a:rPr>
              <a:t>”tyynyksi” </a:t>
            </a:r>
            <a:r>
              <a:rPr lang="fi-FI" sz="1800" dirty="0">
                <a:latin typeface="+mj-lt"/>
              </a:rPr>
              <a:t>sekä pitämään </a:t>
            </a:r>
            <a:r>
              <a:rPr lang="fi-FI" sz="1800" dirty="0" smtClean="0">
                <a:latin typeface="+mj-lt"/>
              </a:rPr>
              <a:t>hengitysteitä </a:t>
            </a:r>
            <a:r>
              <a:rPr lang="fi-FI" sz="1800" dirty="0">
                <a:latin typeface="+mj-lt"/>
              </a:rPr>
              <a:t>auki. </a:t>
            </a:r>
            <a:endParaRPr lang="fi-FI" sz="1800" dirty="0" smtClean="0">
              <a:latin typeface="+mj-lt"/>
            </a:endParaRPr>
          </a:p>
          <a:p>
            <a:pPr>
              <a:lnSpc>
                <a:spcPct val="150000"/>
              </a:lnSpc>
            </a:pPr>
            <a:endParaRPr lang="fi-FI" sz="1800" dirty="0"/>
          </a:p>
          <a:p>
            <a:pPr>
              <a:lnSpc>
                <a:spcPct val="150000"/>
              </a:lnSpc>
            </a:pPr>
            <a:endParaRPr lang="fi-FI" sz="1800" dirty="0"/>
          </a:p>
        </p:txBody>
      </p:sp>
      <p:sp>
        <p:nvSpPr>
          <p:cNvPr id="4" name="Content Placeholder 3"/>
          <p:cNvSpPr>
            <a:spLocks noGrp="1"/>
          </p:cNvSpPr>
          <p:nvPr>
            <p:ph sz="half" idx="2"/>
          </p:nvPr>
        </p:nvSpPr>
        <p:spPr>
          <a:xfrm>
            <a:off x="5090160" y="1574800"/>
            <a:ext cx="3291840" cy="5022552"/>
          </a:xfrm>
        </p:spPr>
        <p:txBody>
          <a:bodyPr>
            <a:normAutofit lnSpcReduction="10000"/>
          </a:bodyPr>
          <a:lstStyle/>
          <a:p>
            <a:endParaRPr lang="fi-FI" dirty="0" smtClean="0"/>
          </a:p>
          <a:p>
            <a:endParaRPr lang="fi-FI" dirty="0"/>
          </a:p>
          <a:p>
            <a:pPr>
              <a:lnSpc>
                <a:spcPct val="150000"/>
              </a:lnSpc>
            </a:pPr>
            <a:endParaRPr lang="fi-FI" dirty="0">
              <a:latin typeface="+mj-lt"/>
            </a:endParaRPr>
          </a:p>
          <a:p>
            <a:pPr>
              <a:lnSpc>
                <a:spcPct val="150000"/>
              </a:lnSpc>
            </a:pPr>
            <a:r>
              <a:rPr lang="fi-FI" sz="1800" dirty="0" smtClean="0">
                <a:solidFill>
                  <a:srgbClr val="FF0000"/>
                </a:solidFill>
                <a:latin typeface="+mj-lt"/>
              </a:rPr>
              <a:t>7. </a:t>
            </a:r>
            <a:r>
              <a:rPr lang="fi-FI" sz="1800" dirty="0" smtClean="0">
                <a:latin typeface="+mj-lt"/>
              </a:rPr>
              <a:t>Päällimmäinen jalka voi jäädä suorakulmaan tukemaan kylkiasentoa.</a:t>
            </a:r>
          </a:p>
          <a:p>
            <a:pPr>
              <a:lnSpc>
                <a:spcPct val="150000"/>
              </a:lnSpc>
            </a:pPr>
            <a:r>
              <a:rPr lang="fi-FI" sz="1800" dirty="0" smtClean="0">
                <a:solidFill>
                  <a:srgbClr val="FF0000"/>
                </a:solidFill>
                <a:latin typeface="+mj-lt"/>
              </a:rPr>
              <a:t>8. </a:t>
            </a:r>
            <a:r>
              <a:rPr lang="fi-FI" sz="1800" dirty="0" smtClean="0">
                <a:latin typeface="+mj-lt"/>
              </a:rPr>
              <a:t>Jää odottamaan ammattiapua, pidä huoli, että hengitystiet pysyvät auki.</a:t>
            </a:r>
            <a:endParaRPr lang="fi-FI" sz="1800" dirty="0">
              <a:latin typeface="+mj-lt"/>
            </a:endParaRPr>
          </a:p>
        </p:txBody>
      </p:sp>
      <p:pic>
        <p:nvPicPr>
          <p:cNvPr id="3074" name="Picture 2" descr="C:\Users\Punnupanna\Desktop\Lotan koulujutut\Opparin kuvat 11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552" y="3861048"/>
            <a:ext cx="3780420" cy="25202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Alanuoli 5"/>
          <p:cNvSpPr/>
          <p:nvPr/>
        </p:nvSpPr>
        <p:spPr>
          <a:xfrm rot="7638239">
            <a:off x="2735725" y="5223373"/>
            <a:ext cx="424535" cy="69437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Kuva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285603" y="1033054"/>
            <a:ext cx="4461223" cy="2088232"/>
          </a:xfrm>
          <a:prstGeom prst="rect">
            <a:avLst/>
          </a:prstGeom>
          <a:ln>
            <a:noFill/>
          </a:ln>
          <a:effectLst>
            <a:outerShdw blurRad="292100" dist="139700" dir="2700000" algn="tl" rotWithShape="0">
              <a:srgbClr val="333333">
                <a:alpha val="65000"/>
              </a:srgbClr>
            </a:outerShdw>
          </a:effectLst>
        </p:spPr>
      </p:pic>
      <p:sp>
        <p:nvSpPr>
          <p:cNvPr id="7" name="Nuoli oikealle 6"/>
          <p:cNvSpPr/>
          <p:nvPr/>
        </p:nvSpPr>
        <p:spPr>
          <a:xfrm rot="13166925">
            <a:off x="6539442" y="2507682"/>
            <a:ext cx="863760" cy="38279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0044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Kuva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2160" y="440525"/>
            <a:ext cx="3059324" cy="2204864"/>
          </a:xfrm>
          <a:prstGeom prst="ellipse">
            <a:avLst/>
          </a:prstGeom>
          <a:ln>
            <a:noFill/>
          </a:ln>
          <a:effectLst>
            <a:softEdge rad="112500"/>
          </a:effectLst>
        </p:spPr>
      </p:pic>
      <p:sp>
        <p:nvSpPr>
          <p:cNvPr id="5" name="Pyöristetty suorakulmio 4"/>
          <p:cNvSpPr/>
          <p:nvPr/>
        </p:nvSpPr>
        <p:spPr>
          <a:xfrm>
            <a:off x="251519" y="1524319"/>
            <a:ext cx="3554465" cy="4857010"/>
          </a:xfrm>
          <a:prstGeom prst="roundRect">
            <a:avLst/>
          </a:prstGeom>
          <a:solidFill>
            <a:srgbClr val="66CCFF"/>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fi-FI"/>
          </a:p>
        </p:txBody>
      </p:sp>
      <p:sp>
        <p:nvSpPr>
          <p:cNvPr id="2" name="Otsikko 1"/>
          <p:cNvSpPr>
            <a:spLocks noGrp="1"/>
          </p:cNvSpPr>
          <p:nvPr>
            <p:ph type="title"/>
          </p:nvPr>
        </p:nvSpPr>
        <p:spPr>
          <a:xfrm>
            <a:off x="29183" y="145915"/>
            <a:ext cx="8071209" cy="1378403"/>
          </a:xfrm>
        </p:spPr>
        <p:txBody>
          <a:bodyPr>
            <a:normAutofit fontScale="90000"/>
          </a:bodyPr>
          <a:lstStyle/>
          <a:p>
            <a:r>
              <a:rPr lang="fi-FI" dirty="0" smtClean="0">
                <a:effectLst>
                  <a:outerShdw blurRad="38100" dist="38100" dir="2700000" algn="tl">
                    <a:srgbClr val="000000">
                      <a:alpha val="43137"/>
                    </a:srgbClr>
                  </a:outerShdw>
                </a:effectLst>
              </a:rPr>
              <a:t>7. </a:t>
            </a:r>
            <a:r>
              <a:rPr lang="fi-FI" dirty="0" err="1" smtClean="0">
                <a:effectLst>
                  <a:outerShdw blurRad="38100" dist="38100" dir="2700000" algn="tl">
                    <a:srgbClr val="000000">
                      <a:alpha val="43137"/>
                    </a:srgbClr>
                  </a:outerShdw>
                </a:effectLst>
              </a:rPr>
              <a:t>Extra</a:t>
            </a:r>
            <a:r>
              <a:rPr lang="fi-FI" dirty="0" smtClean="0">
                <a:effectLst>
                  <a:outerShdw blurRad="38100" dist="38100" dir="2700000" algn="tl">
                    <a:srgbClr val="000000">
                      <a:alpha val="43137"/>
                    </a:srgbClr>
                  </a:outerShdw>
                </a:effectLst>
              </a:rPr>
              <a:t> TEHTÄVÄ</a:t>
            </a:r>
            <a:br>
              <a:rPr lang="fi-FI" dirty="0" smtClean="0">
                <a:effectLst>
                  <a:outerShdw blurRad="38100" dist="38100" dir="2700000" algn="tl">
                    <a:srgbClr val="000000">
                      <a:alpha val="43137"/>
                    </a:srgbClr>
                  </a:outerShdw>
                </a:effectLst>
              </a:rPr>
            </a:br>
            <a:r>
              <a:rPr lang="fi-FI" dirty="0" smtClean="0">
                <a:effectLst>
                  <a:outerShdw blurRad="38100" dist="38100" dir="2700000" algn="tl">
                    <a:srgbClr val="000000">
                      <a:alpha val="43137"/>
                    </a:srgbClr>
                  </a:outerShdw>
                </a:effectLst>
              </a:rPr>
              <a:t>edistyneille</a:t>
            </a:r>
            <a:br>
              <a:rPr lang="fi-FI" dirty="0" smtClean="0">
                <a:effectLst>
                  <a:outerShdw blurRad="38100" dist="38100" dir="2700000" algn="tl">
                    <a:srgbClr val="000000">
                      <a:alpha val="43137"/>
                    </a:srgbClr>
                  </a:outerShdw>
                </a:effectLst>
              </a:rPr>
            </a:br>
            <a:r>
              <a:rPr lang="fi-FI" sz="2400" dirty="0" smtClean="0">
                <a:effectLst>
                  <a:outerShdw blurRad="38100" dist="38100" dir="2700000" algn="tl">
                    <a:srgbClr val="000000">
                      <a:alpha val="43137"/>
                    </a:srgbClr>
                  </a:outerShdw>
                </a:effectLst>
              </a:rPr>
              <a:t>TARINA: </a:t>
            </a:r>
            <a:r>
              <a:rPr lang="fi-FI" sz="2400" dirty="0" err="1" smtClean="0">
                <a:effectLst>
                  <a:outerShdw blurRad="38100" dist="38100" dir="2700000" algn="tl">
                    <a:srgbClr val="000000">
                      <a:alpha val="43137"/>
                    </a:srgbClr>
                  </a:outerShdw>
                </a:effectLst>
              </a:rPr>
              <a:t>polkupyöräONNETTOMUUS</a:t>
            </a:r>
            <a:endParaRPr lang="fi-FI" dirty="0">
              <a:effectLst>
                <a:outerShdw blurRad="38100" dist="38100" dir="2700000" algn="tl">
                  <a:srgbClr val="000000">
                    <a:alpha val="43137"/>
                  </a:srgbClr>
                </a:outerShdw>
              </a:effectLst>
            </a:endParaRPr>
          </a:p>
        </p:txBody>
      </p:sp>
      <p:sp>
        <p:nvSpPr>
          <p:cNvPr id="3" name="Sisällön paikkamerkki 2"/>
          <p:cNvSpPr>
            <a:spLocks noGrp="1"/>
          </p:cNvSpPr>
          <p:nvPr>
            <p:ph sz="half" idx="1"/>
          </p:nvPr>
        </p:nvSpPr>
        <p:spPr>
          <a:xfrm>
            <a:off x="404301" y="1820881"/>
            <a:ext cx="3348784" cy="4263885"/>
          </a:xfrm>
        </p:spPr>
        <p:txBody>
          <a:bodyPr>
            <a:noAutofit/>
          </a:bodyPr>
          <a:lstStyle/>
          <a:p>
            <a:pPr>
              <a:lnSpc>
                <a:spcPct val="170000"/>
              </a:lnSpc>
            </a:pPr>
            <a:r>
              <a:rPr lang="fi-FI" sz="1100" dirty="0" smtClean="0">
                <a:latin typeface="+mj-lt"/>
              </a:rPr>
              <a:t>Emmi polkee pyörällä sählytreeneihin Honkolan koululle. Samaan aikaan Aki lähtee polkemaan koululta kotiin. Emmi kuuntelee musiikkia kännykästään ja selaa soittolistaansa alikulkuun tullessa eikä keskity polkemiseen. Niinpä hän törmää Akiin, kumpikin kaatuu pahasti pyörillään.</a:t>
            </a:r>
          </a:p>
          <a:p>
            <a:pPr>
              <a:lnSpc>
                <a:spcPct val="170000"/>
              </a:lnSpc>
            </a:pPr>
            <a:r>
              <a:rPr lang="fi-FI" sz="1100" dirty="0" smtClean="0">
                <a:latin typeface="+mj-lt"/>
              </a:rPr>
              <a:t>Aki satuttaa vasemman nilkkansa. Emmin oikea käsi osuu asvaltin reunassa olleeseen aurauskepin pätkään, ja siitä alkaa vuotaa verta melko reippaasti</a:t>
            </a:r>
            <a:r>
              <a:rPr lang="fi-FI" sz="1200" dirty="0" smtClean="0">
                <a:latin typeface="+mj-lt"/>
              </a:rPr>
              <a:t>. </a:t>
            </a:r>
            <a:endParaRPr lang="fi-FI" sz="1200" dirty="0">
              <a:latin typeface="+mj-lt"/>
            </a:endParaRPr>
          </a:p>
        </p:txBody>
      </p:sp>
      <p:sp>
        <p:nvSpPr>
          <p:cNvPr id="4" name="Sisällön paikkamerkki 3"/>
          <p:cNvSpPr>
            <a:spLocks noGrp="1"/>
          </p:cNvSpPr>
          <p:nvPr>
            <p:ph sz="half" idx="2"/>
          </p:nvPr>
        </p:nvSpPr>
        <p:spPr>
          <a:xfrm>
            <a:off x="4226650" y="1574800"/>
            <a:ext cx="4593822" cy="5094560"/>
          </a:xfrm>
        </p:spPr>
        <p:txBody>
          <a:bodyPr>
            <a:normAutofit fontScale="70000" lnSpcReduction="20000"/>
          </a:bodyPr>
          <a:lstStyle/>
          <a:p>
            <a:endParaRPr lang="fi-FI" sz="2900" u="sng" dirty="0" smtClean="0">
              <a:solidFill>
                <a:srgbClr val="FF0000"/>
              </a:solidFill>
              <a:effectLst>
                <a:outerShdw blurRad="38100" dist="38100" dir="2700000" algn="tl">
                  <a:srgbClr val="000000">
                    <a:alpha val="43137"/>
                  </a:srgbClr>
                </a:outerShdw>
              </a:effectLst>
              <a:latin typeface="+mj-lt"/>
            </a:endParaRPr>
          </a:p>
          <a:p>
            <a:r>
              <a:rPr lang="fi-FI" sz="2900" u="sng" dirty="0" smtClean="0">
                <a:effectLst>
                  <a:outerShdw blurRad="38100" dist="38100" dir="2700000" algn="tl">
                    <a:srgbClr val="000000">
                      <a:alpha val="43137"/>
                    </a:srgbClr>
                  </a:outerShdw>
                </a:effectLst>
                <a:latin typeface="+mj-lt"/>
              </a:rPr>
              <a:t>Toimi näin!</a:t>
            </a:r>
          </a:p>
          <a:p>
            <a:pPr marL="457200" indent="-457200">
              <a:buFont typeface="Wingdings" panose="05000000000000000000" pitchFamily="2" charset="2"/>
              <a:buChar char="Ø"/>
            </a:pPr>
            <a:r>
              <a:rPr lang="fi-FI" sz="2900" dirty="0" smtClean="0">
                <a:latin typeface="+mj-lt"/>
              </a:rPr>
              <a:t>Arvioi tilanne eli </a:t>
            </a:r>
            <a:endParaRPr lang="fi-FI" sz="2900" dirty="0">
              <a:latin typeface="+mj-lt"/>
            </a:endParaRPr>
          </a:p>
          <a:p>
            <a:r>
              <a:rPr lang="fi-FI" sz="2900" dirty="0">
                <a:latin typeface="+mj-lt"/>
              </a:rPr>
              <a:t> </a:t>
            </a:r>
            <a:r>
              <a:rPr lang="fi-FI" sz="2900" dirty="0" smtClean="0">
                <a:latin typeface="+mj-lt"/>
              </a:rPr>
              <a:t>     MITÄ on tapahtunut? </a:t>
            </a:r>
          </a:p>
          <a:p>
            <a:pPr marL="457200" indent="-457200">
              <a:buFont typeface="Wingdings" panose="05000000000000000000" pitchFamily="2" charset="2"/>
              <a:buChar char="Ø"/>
            </a:pPr>
            <a:r>
              <a:rPr lang="fi-FI" sz="2900" dirty="0" smtClean="0">
                <a:latin typeface="+mj-lt"/>
              </a:rPr>
              <a:t>Lisäavun hankinta: esim. opettajat ja soittaminen 112</a:t>
            </a:r>
          </a:p>
          <a:p>
            <a:pPr marL="914400" lvl="1" indent="-457200">
              <a:buFont typeface="Wingdings" panose="05000000000000000000" pitchFamily="2" charset="2"/>
              <a:buChar char="Ø"/>
            </a:pPr>
            <a:r>
              <a:rPr lang="fi-FI" sz="2900" dirty="0" smtClean="0">
                <a:latin typeface="+mj-lt"/>
              </a:rPr>
              <a:t>Pysy rauhallisena!</a:t>
            </a:r>
          </a:p>
          <a:p>
            <a:pPr marL="914400" lvl="1" indent="-457200">
              <a:buFont typeface="Wingdings" panose="05000000000000000000" pitchFamily="2" charset="2"/>
              <a:buChar char="Ø"/>
            </a:pPr>
            <a:r>
              <a:rPr lang="fi-FI" sz="2900" dirty="0" smtClean="0">
                <a:latin typeface="+mj-lt"/>
              </a:rPr>
              <a:t>Mieti kumpaa auttaisit ensin? Miksi?</a:t>
            </a:r>
          </a:p>
          <a:p>
            <a:pPr marL="1600200" lvl="2" indent="-457200">
              <a:buFont typeface="Wingdings" panose="05000000000000000000" pitchFamily="2" charset="2"/>
              <a:buChar char="Ø"/>
            </a:pPr>
            <a:r>
              <a:rPr lang="fi-FI" sz="2900" dirty="0" smtClean="0">
                <a:latin typeface="+mj-lt"/>
              </a:rPr>
              <a:t>112:ssa neuvovat kyllä, miten auttaa!</a:t>
            </a:r>
          </a:p>
          <a:p>
            <a:pPr marL="457200" indent="-457200">
              <a:buFont typeface="Wingdings" panose="05000000000000000000" pitchFamily="2" charset="2"/>
              <a:buChar char="Ø"/>
            </a:pPr>
            <a:r>
              <a:rPr lang="fi-FI" sz="2900" dirty="0" smtClean="0">
                <a:latin typeface="+mj-lt"/>
              </a:rPr>
              <a:t>Anna ensiapua ja pyydä apua ensiavun antamisessa.</a:t>
            </a:r>
          </a:p>
          <a:p>
            <a:pPr marL="457200" indent="-457200">
              <a:buFont typeface="Wingdings" panose="05000000000000000000" pitchFamily="2" charset="2"/>
              <a:buChar char="Ø"/>
            </a:pPr>
            <a:r>
              <a:rPr lang="fi-FI" sz="2900" dirty="0" smtClean="0">
                <a:latin typeface="+mj-lt"/>
              </a:rPr>
              <a:t>Älä jätä autettavia yksin! </a:t>
            </a:r>
            <a:r>
              <a:rPr lang="fi-FI" sz="2900" dirty="0">
                <a:latin typeface="+mj-lt"/>
              </a:rPr>
              <a:t>P</a:t>
            </a:r>
            <a:r>
              <a:rPr lang="fi-FI" sz="2900" dirty="0" smtClean="0">
                <a:latin typeface="+mj-lt"/>
              </a:rPr>
              <a:t>yydä jotakuta ohjaamaan ambulanssi paikalle.</a:t>
            </a:r>
          </a:p>
          <a:p>
            <a:pPr marL="914400" lvl="1" indent="-457200">
              <a:buFont typeface="Wingdings" panose="05000000000000000000" pitchFamily="2" charset="2"/>
              <a:buChar char="Ø"/>
            </a:pPr>
            <a:endParaRPr lang="fi-FI" dirty="0" smtClean="0">
              <a:solidFill>
                <a:srgbClr val="C00000"/>
              </a:solidFill>
            </a:endParaRPr>
          </a:p>
          <a:p>
            <a:pPr marL="914400" lvl="1" indent="-457200">
              <a:buFont typeface="Wingdings" panose="05000000000000000000" pitchFamily="2" charset="2"/>
              <a:buChar char="Ø"/>
            </a:pPr>
            <a:endParaRPr lang="fi-FI" sz="2000" dirty="0" smtClean="0">
              <a:solidFill>
                <a:schemeClr val="tx2"/>
              </a:solidFill>
            </a:endParaRPr>
          </a:p>
          <a:p>
            <a:pPr marL="914400" lvl="1" indent="-457200">
              <a:buFont typeface="Wingdings" panose="05000000000000000000" pitchFamily="2" charset="2"/>
              <a:buChar char="Ø"/>
            </a:pPr>
            <a:endParaRPr lang="fi-FI" dirty="0" smtClean="0">
              <a:solidFill>
                <a:schemeClr val="tx2"/>
              </a:solidFill>
            </a:endParaRPr>
          </a:p>
          <a:p>
            <a:pPr marL="457200" indent="-457200">
              <a:buFontTx/>
              <a:buChar char="-"/>
            </a:pPr>
            <a:endParaRPr lang="fi-FI" dirty="0">
              <a:solidFill>
                <a:schemeClr val="tx2"/>
              </a:solidFill>
            </a:endParaRPr>
          </a:p>
        </p:txBody>
      </p:sp>
      <p:sp>
        <p:nvSpPr>
          <p:cNvPr id="6" name="Ellipsi 5"/>
          <p:cNvSpPr/>
          <p:nvPr/>
        </p:nvSpPr>
        <p:spPr>
          <a:xfrm>
            <a:off x="566525" y="5746450"/>
            <a:ext cx="3024336" cy="943571"/>
          </a:xfrm>
          <a:prstGeom prst="ellipse">
            <a:avLst/>
          </a:prstGeom>
          <a:ln>
            <a:solidFill>
              <a:schemeClr val="accent6">
                <a:lumMod val="50000"/>
              </a:schemeClr>
            </a:solidFill>
          </a:ln>
          <a:scene3d>
            <a:camera prst="orthographicFront"/>
            <a:lightRig rig="threePt" dir="t"/>
          </a:scene3d>
          <a:sp3d>
            <a:bevelT prst="slope"/>
          </a:sp3d>
        </p:spPr>
        <p:style>
          <a:lnRef idx="2">
            <a:schemeClr val="accent5"/>
          </a:lnRef>
          <a:fillRef idx="1">
            <a:schemeClr val="lt1"/>
          </a:fillRef>
          <a:effectRef idx="0">
            <a:schemeClr val="accent5"/>
          </a:effectRef>
          <a:fontRef idx="minor">
            <a:schemeClr val="dk1"/>
          </a:fontRef>
        </p:style>
        <p:txBody>
          <a:bodyPr rtlCol="0" anchor="ctr"/>
          <a:lstStyle/>
          <a:p>
            <a:pPr algn="ctr"/>
            <a:endParaRPr lang="fi-FI"/>
          </a:p>
        </p:txBody>
      </p:sp>
      <p:sp>
        <p:nvSpPr>
          <p:cNvPr id="7" name="Tekstiruutu 6"/>
          <p:cNvSpPr txBox="1"/>
          <p:nvPr/>
        </p:nvSpPr>
        <p:spPr>
          <a:xfrm rot="21172006">
            <a:off x="1383482" y="5741181"/>
            <a:ext cx="1911112" cy="954107"/>
          </a:xfrm>
          <a:prstGeom prst="rect">
            <a:avLst/>
          </a:prstGeom>
          <a:noFill/>
        </p:spPr>
        <p:txBody>
          <a:bodyPr wrap="square" rtlCol="0">
            <a:spAutoFit/>
          </a:bodyPr>
          <a:lstStyle/>
          <a:p>
            <a:r>
              <a:rPr lang="fi-FI" sz="2800" b="1" dirty="0" smtClean="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rPr>
              <a:t>Kuinka toimit?</a:t>
            </a:r>
            <a:endParaRPr lang="fi-FI" sz="2800" b="1" dirty="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799343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additive="base">
                                        <p:cTn id="3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anim calcmode="lin" valueType="num">
                                      <p:cBhvr additive="base">
                                        <p:cTn id="4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 calcmode="lin" valueType="num">
                                      <p:cBhvr additive="base">
                                        <p:cTn id="4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55576" y="5830"/>
            <a:ext cx="6341876" cy="6126478"/>
          </a:xfrm>
          <a:prstGeom prst="roundRect">
            <a:avLst>
              <a:gd name="adj" fmla="val 16667"/>
            </a:avLst>
          </a:prstGeom>
          <a:ln>
            <a:noFill/>
          </a:ln>
          <a:effectLst>
            <a:glow rad="127000">
              <a:schemeClr val="accent1">
                <a:alpha val="74000"/>
              </a:schemeClr>
            </a:glow>
            <a:innerShdw blurRad="25400" dist="50800" dir="9600000">
              <a:prstClr val="black">
                <a:alpha val="50000"/>
              </a:prstClr>
            </a:innerShdw>
            <a:reflection blurRad="6350" stA="50000" endA="300" endPos="55500" dist="88900" dir="5400000" sy="-100000" algn="bl" rotWithShape="0"/>
          </a:effectLst>
          <a:scene3d>
            <a:camera prst="perspectiveRelaxed">
              <a:rot lat="19800000" lon="1200000" rev="20820000"/>
            </a:camera>
            <a:lightRig rig="threePt" dir="t"/>
          </a:scene3d>
          <a:sp3d contourW="6350" prstMaterial="powder">
            <a:bevelT w="101600" h="101600" prst="relaxedInset"/>
            <a:bevelB/>
            <a:contourClr>
              <a:srgbClr val="969696"/>
            </a:contourClr>
          </a:sp3d>
        </p:spPr>
      </p:pic>
      <p:sp>
        <p:nvSpPr>
          <p:cNvPr id="2" name="Otsikko 1"/>
          <p:cNvSpPr>
            <a:spLocks noGrp="1"/>
          </p:cNvSpPr>
          <p:nvPr>
            <p:ph type="title"/>
          </p:nvPr>
        </p:nvSpPr>
        <p:spPr>
          <a:xfrm>
            <a:off x="0" y="5830"/>
            <a:ext cx="9036496" cy="6852170"/>
          </a:xfrm>
        </p:spPr>
        <p:txBody>
          <a:bodyPr>
            <a:normAutofit/>
          </a:bodyPr>
          <a:lstStyle/>
          <a:p>
            <a:pPr algn="ctr"/>
            <a:r>
              <a:rPr lang="fi-FI" dirty="0" smtClean="0">
                <a:solidFill>
                  <a:srgbClr val="A50021"/>
                </a:solidFill>
                <a:effectLst>
                  <a:outerShdw blurRad="38100" dist="38100" dir="2700000" algn="tl">
                    <a:srgbClr val="000000">
                      <a:alpha val="43137"/>
                    </a:srgbClr>
                  </a:outerShdw>
                </a:effectLst>
              </a:rPr>
              <a:t>Jokaisella on oikeus</a:t>
            </a:r>
            <a:br>
              <a:rPr lang="fi-FI" dirty="0" smtClean="0">
                <a:solidFill>
                  <a:srgbClr val="A50021"/>
                </a:solidFill>
                <a:effectLst>
                  <a:outerShdw blurRad="38100" dist="38100" dir="2700000" algn="tl">
                    <a:srgbClr val="000000">
                      <a:alpha val="43137"/>
                    </a:srgbClr>
                  </a:outerShdw>
                </a:effectLst>
              </a:rPr>
            </a:br>
            <a:r>
              <a:rPr lang="fi-FI" dirty="0" smtClean="0">
                <a:solidFill>
                  <a:srgbClr val="A50021"/>
                </a:solidFill>
                <a:effectLst>
                  <a:outerShdw blurRad="38100" dist="38100" dir="2700000" algn="tl">
                    <a:srgbClr val="000000">
                      <a:alpha val="43137"/>
                    </a:srgbClr>
                  </a:outerShdw>
                </a:effectLst>
              </a:rPr>
              <a:t>saada apua,</a:t>
            </a:r>
            <a:br>
              <a:rPr lang="fi-FI" dirty="0" smtClean="0">
                <a:solidFill>
                  <a:srgbClr val="A50021"/>
                </a:solidFill>
                <a:effectLst>
                  <a:outerShdw blurRad="38100" dist="38100" dir="2700000" algn="tl">
                    <a:srgbClr val="000000">
                      <a:alpha val="43137"/>
                    </a:srgbClr>
                  </a:outerShdw>
                </a:effectLst>
              </a:rPr>
            </a:br>
            <a:r>
              <a:rPr lang="fi-FI" dirty="0">
                <a:solidFill>
                  <a:srgbClr val="A50021"/>
                </a:solidFill>
                <a:effectLst>
                  <a:outerShdw blurRad="38100" dist="38100" dir="2700000" algn="tl">
                    <a:srgbClr val="000000">
                      <a:alpha val="43137"/>
                    </a:srgbClr>
                  </a:outerShdw>
                </a:effectLst>
              </a:rPr>
              <a:t/>
            </a:r>
            <a:br>
              <a:rPr lang="fi-FI" dirty="0">
                <a:solidFill>
                  <a:srgbClr val="A50021"/>
                </a:solidFill>
                <a:effectLst>
                  <a:outerShdw blurRad="38100" dist="38100" dir="2700000" algn="tl">
                    <a:srgbClr val="000000">
                      <a:alpha val="43137"/>
                    </a:srgbClr>
                  </a:outerShdw>
                </a:effectLst>
              </a:rPr>
            </a:br>
            <a:r>
              <a:rPr lang="fi-FI" dirty="0" smtClean="0">
                <a:solidFill>
                  <a:srgbClr val="A50021"/>
                </a:solidFill>
                <a:effectLst>
                  <a:outerShdw blurRad="38100" dist="38100" dir="2700000" algn="tl">
                    <a:srgbClr val="000000">
                      <a:alpha val="43137"/>
                    </a:srgbClr>
                  </a:outerShdw>
                </a:effectLst>
              </a:rPr>
              <a:t>Ja </a:t>
            </a:r>
            <a:r>
              <a:rPr lang="fi-FI" dirty="0">
                <a:solidFill>
                  <a:srgbClr val="A50021"/>
                </a:solidFill>
                <a:effectLst>
                  <a:outerShdw blurRad="38100" dist="38100" dir="2700000" algn="tl">
                    <a:srgbClr val="000000">
                      <a:alpha val="43137"/>
                    </a:srgbClr>
                  </a:outerShdw>
                </a:effectLst>
              </a:rPr>
              <a:t/>
            </a:r>
            <a:br>
              <a:rPr lang="fi-FI" dirty="0">
                <a:solidFill>
                  <a:srgbClr val="A50021"/>
                </a:solidFill>
                <a:effectLst>
                  <a:outerShdw blurRad="38100" dist="38100" dir="2700000" algn="tl">
                    <a:srgbClr val="000000">
                      <a:alpha val="43137"/>
                    </a:srgbClr>
                  </a:outerShdw>
                </a:effectLst>
              </a:rPr>
            </a:br>
            <a:r>
              <a:rPr lang="fi-FI" dirty="0" smtClean="0">
                <a:solidFill>
                  <a:srgbClr val="A50021"/>
                </a:solidFill>
                <a:effectLst>
                  <a:outerShdw blurRad="38100" dist="38100" dir="2700000" algn="tl">
                    <a:srgbClr val="000000">
                      <a:alpha val="43137"/>
                    </a:srgbClr>
                  </a:outerShdw>
                </a:effectLst>
              </a:rPr>
              <a:t>Jokaisella on velvollisuus auttaa</a:t>
            </a:r>
            <a:br>
              <a:rPr lang="fi-FI" dirty="0" smtClean="0">
                <a:solidFill>
                  <a:srgbClr val="A50021"/>
                </a:solidFill>
                <a:effectLst>
                  <a:outerShdw blurRad="38100" dist="38100" dir="2700000" algn="tl">
                    <a:srgbClr val="000000">
                      <a:alpha val="43137"/>
                    </a:srgbClr>
                  </a:outerShdw>
                </a:effectLst>
              </a:rPr>
            </a:br>
            <a:r>
              <a:rPr lang="fi-FI" dirty="0" smtClean="0">
                <a:solidFill>
                  <a:srgbClr val="A50021"/>
                </a:solidFill>
                <a:effectLst>
                  <a:outerShdw blurRad="38100" dist="38100" dir="2700000" algn="tl">
                    <a:srgbClr val="000000">
                      <a:alpha val="43137"/>
                    </a:srgbClr>
                  </a:outerShdw>
                </a:effectLst>
              </a:rPr>
              <a:t>apua tarvitsevaa.</a:t>
            </a:r>
            <a:br>
              <a:rPr lang="fi-FI" dirty="0" smtClean="0">
                <a:solidFill>
                  <a:srgbClr val="A50021"/>
                </a:solidFill>
                <a:effectLst>
                  <a:outerShdw blurRad="38100" dist="38100" dir="2700000" algn="tl">
                    <a:srgbClr val="000000">
                      <a:alpha val="43137"/>
                    </a:srgbClr>
                  </a:outerShdw>
                </a:effectLst>
              </a:rPr>
            </a:br>
            <a:r>
              <a:rPr lang="fi-FI" dirty="0" smtClean="0">
                <a:solidFill>
                  <a:srgbClr val="A50021"/>
                </a:solidFill>
                <a:effectLst>
                  <a:outerShdw blurRad="38100" dist="38100" dir="2700000" algn="tl">
                    <a:srgbClr val="000000">
                      <a:alpha val="43137"/>
                    </a:srgbClr>
                  </a:outerShdw>
                </a:effectLst>
              </a:rPr>
              <a:t>Jos et osaa auttaa, kysy neuvoa tai soita tarvittaessa hätänumeroon 112.</a:t>
            </a:r>
            <a:br>
              <a:rPr lang="fi-FI" dirty="0" smtClean="0">
                <a:solidFill>
                  <a:srgbClr val="A50021"/>
                </a:solidFill>
                <a:effectLst>
                  <a:outerShdw blurRad="38100" dist="38100" dir="2700000" algn="tl">
                    <a:srgbClr val="000000">
                      <a:alpha val="43137"/>
                    </a:srgbClr>
                  </a:outerShdw>
                </a:effectLst>
              </a:rPr>
            </a:br>
            <a:r>
              <a:rPr lang="fi-FI" dirty="0" smtClean="0">
                <a:solidFill>
                  <a:srgbClr val="A50021"/>
                </a:solidFill>
                <a:effectLst>
                  <a:outerShdw blurRad="38100" dist="38100" dir="2700000" algn="tl">
                    <a:srgbClr val="000000">
                      <a:alpha val="43137"/>
                    </a:srgbClr>
                  </a:outerShdw>
                </a:effectLst>
              </a:rPr>
              <a:t/>
            </a:r>
            <a:br>
              <a:rPr lang="fi-FI" dirty="0" smtClean="0">
                <a:solidFill>
                  <a:srgbClr val="A50021"/>
                </a:solidFill>
                <a:effectLst>
                  <a:outerShdw blurRad="38100" dist="38100" dir="2700000" algn="tl">
                    <a:srgbClr val="000000">
                      <a:alpha val="43137"/>
                    </a:srgbClr>
                  </a:outerShdw>
                </a:effectLst>
              </a:rPr>
            </a:br>
            <a:r>
              <a:rPr lang="fi-FI" dirty="0" smtClean="0">
                <a:solidFill>
                  <a:srgbClr val="A50021"/>
                </a:solidFill>
                <a:effectLst>
                  <a:outerShdw blurRad="38100" dist="38100" dir="2700000" algn="tl">
                    <a:srgbClr val="000000">
                      <a:alpha val="43137"/>
                    </a:srgbClr>
                  </a:outerShdw>
                </a:effectLst>
              </a:rPr>
              <a:t>Auttamisen iloa jokaiselle!</a:t>
            </a:r>
            <a:endParaRPr lang="fi-FI" dirty="0">
              <a:solidFill>
                <a:srgbClr val="A5002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718090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5791200" cy="1371600"/>
          </a:xfrm>
        </p:spPr>
        <p:txBody>
          <a:bodyPr/>
          <a:lstStyle/>
          <a:p>
            <a:r>
              <a:rPr lang="fi-FI" dirty="0" smtClean="0"/>
              <a:t>Lue lisää:</a:t>
            </a:r>
            <a:endParaRPr lang="fi-FI" dirty="0"/>
          </a:p>
        </p:txBody>
      </p:sp>
      <p:sp>
        <p:nvSpPr>
          <p:cNvPr id="3" name="Content Placeholder 2"/>
          <p:cNvSpPr>
            <a:spLocks noGrp="1"/>
          </p:cNvSpPr>
          <p:nvPr>
            <p:ph idx="1"/>
          </p:nvPr>
        </p:nvSpPr>
        <p:spPr>
          <a:xfrm>
            <a:off x="457200" y="1628800"/>
            <a:ext cx="7620000" cy="4968552"/>
          </a:xfrm>
        </p:spPr>
        <p:txBody>
          <a:bodyPr>
            <a:normAutofit fontScale="55000" lnSpcReduction="20000"/>
          </a:bodyPr>
          <a:lstStyle/>
          <a:p>
            <a:pPr marL="342900" indent="-342900">
              <a:buFont typeface="Arial" pitchFamily="34" charset="0"/>
              <a:buChar char="•"/>
            </a:pPr>
            <a:r>
              <a:rPr lang="fi-FI" sz="2200" dirty="0" smtClean="0">
                <a:latin typeface="+mj-lt"/>
              </a:rPr>
              <a:t>Hätäkeskuslaitos </a:t>
            </a:r>
            <a:r>
              <a:rPr lang="fi-FI" sz="2200" dirty="0">
                <a:latin typeface="+mj-lt"/>
              </a:rPr>
              <a:t>2014. Hätäkeskuslaitos. </a:t>
            </a:r>
            <a:r>
              <a:rPr lang="fi-FI" sz="2200" dirty="0" smtClean="0">
                <a:latin typeface="+mj-lt"/>
              </a:rPr>
              <a:t>WWW-dokumentti. </a:t>
            </a:r>
            <a:r>
              <a:rPr lang="fi-FI" sz="2200" dirty="0">
                <a:latin typeface="+mj-lt"/>
                <a:hlinkClick r:id="rId3"/>
              </a:rPr>
              <a:t>http://</a:t>
            </a:r>
            <a:r>
              <a:rPr lang="fi-FI" sz="2200" dirty="0" smtClean="0">
                <a:latin typeface="+mj-lt"/>
                <a:hlinkClick r:id="rId3"/>
              </a:rPr>
              <a:t>www.112.fi/hatakeskuslaitos/hatakeskuslaitos</a:t>
            </a:r>
            <a:r>
              <a:rPr lang="fi-FI" sz="2200" dirty="0" smtClean="0">
                <a:latin typeface="+mj-lt"/>
              </a:rPr>
              <a:t>. Päivitetty 2014. Luettu 26.9.2014.</a:t>
            </a:r>
            <a:endParaRPr lang="fi-FI" sz="2200" dirty="0">
              <a:latin typeface="+mj-lt"/>
            </a:endParaRPr>
          </a:p>
          <a:p>
            <a:pPr marL="342900" indent="-342900">
              <a:buFont typeface="Arial" pitchFamily="34" charset="0"/>
              <a:buChar char="•"/>
            </a:pPr>
            <a:endParaRPr lang="fi-FI" sz="2200" dirty="0" smtClean="0">
              <a:latin typeface="+mj-lt"/>
            </a:endParaRPr>
          </a:p>
          <a:p>
            <a:pPr marL="342900" indent="-342900">
              <a:buFont typeface="Arial" pitchFamily="34" charset="0"/>
              <a:buChar char="•"/>
            </a:pPr>
            <a:r>
              <a:rPr lang="fi-FI" sz="2200" dirty="0" smtClean="0">
                <a:latin typeface="+mj-lt"/>
              </a:rPr>
              <a:t>Korte</a:t>
            </a:r>
            <a:r>
              <a:rPr lang="fi-FI" sz="2200" dirty="0">
                <a:latin typeface="+mj-lt"/>
              </a:rPr>
              <a:t>, Henna &amp; Myllyrinne, Kristiina 2012. Ensiapu. Helsinki.</a:t>
            </a:r>
          </a:p>
          <a:p>
            <a:pPr marL="342900" indent="-342900">
              <a:buFont typeface="Arial" pitchFamily="34" charset="0"/>
              <a:buChar char="•"/>
            </a:pPr>
            <a:endParaRPr lang="fi-FI" sz="2200" dirty="0">
              <a:latin typeface="+mj-lt"/>
            </a:endParaRPr>
          </a:p>
          <a:p>
            <a:pPr marL="342900" indent="-342900">
              <a:buFont typeface="Arial" pitchFamily="34" charset="0"/>
              <a:buChar char="•"/>
            </a:pPr>
            <a:r>
              <a:rPr lang="fi-FI" sz="2200" dirty="0" smtClean="0">
                <a:latin typeface="+mj-lt"/>
              </a:rPr>
              <a:t>Piste </a:t>
            </a:r>
            <a:r>
              <a:rPr lang="fi-FI" sz="2200" dirty="0">
                <a:latin typeface="+mj-lt"/>
              </a:rPr>
              <a:t>tapaturmille! – Lasten ja nuorten tapaturmatilastot, 2014. Terveyden ja hyvinvoinnin laitos. </a:t>
            </a:r>
            <a:r>
              <a:rPr lang="fi-FI" sz="2200" dirty="0" smtClean="0">
                <a:latin typeface="+mj-lt"/>
              </a:rPr>
              <a:t>WWW-dokumentti:</a:t>
            </a:r>
            <a:r>
              <a:rPr lang="fi-FI" sz="2200" dirty="0" smtClean="0">
                <a:latin typeface="+mj-lt"/>
                <a:hlinkClick r:id="rId4"/>
              </a:rPr>
              <a:t>http</a:t>
            </a:r>
            <a:r>
              <a:rPr lang="fi-FI" sz="2200" dirty="0">
                <a:latin typeface="+mj-lt"/>
                <a:hlinkClick r:id="rId4"/>
              </a:rPr>
              <a:t>://</a:t>
            </a:r>
            <a:r>
              <a:rPr lang="fi-FI" sz="2200" dirty="0" smtClean="0">
                <a:latin typeface="+mj-lt"/>
                <a:hlinkClick r:id="rId4"/>
              </a:rPr>
              <a:t>www.thl.fi/fi_FI/web/pistetapaturmille-fi/tilastot/tilastokatsaukset/lasten-ja-nuorten-tapaturmat</a:t>
            </a:r>
            <a:r>
              <a:rPr lang="fi-FI" sz="2200" dirty="0" smtClean="0">
                <a:latin typeface="+mj-lt"/>
              </a:rPr>
              <a:t>. Päivitetty 2014. Luettu 29.7.2014.</a:t>
            </a:r>
          </a:p>
          <a:p>
            <a:pPr marL="342900" indent="-342900">
              <a:buFont typeface="Arial" pitchFamily="34" charset="0"/>
              <a:buChar char="•"/>
            </a:pPr>
            <a:r>
              <a:rPr lang="fi-FI" sz="2200" dirty="0" smtClean="0">
                <a:latin typeface="+mj-lt"/>
              </a:rPr>
              <a:t>Sahi</a:t>
            </a:r>
            <a:r>
              <a:rPr lang="fi-FI" sz="2200" dirty="0">
                <a:latin typeface="+mj-lt"/>
              </a:rPr>
              <a:t>, Timo, Castrén, Maaret, Helistö, Neta &amp; Kämäräinen, Leena 2010. Ensiapuopas.  Helsinki: Kustannus Oy Duodecim</a:t>
            </a:r>
            <a:r>
              <a:rPr lang="fi-FI" sz="2200" dirty="0" smtClean="0">
                <a:latin typeface="+mj-lt"/>
              </a:rPr>
              <a:t>.</a:t>
            </a:r>
          </a:p>
          <a:p>
            <a:pPr marL="342900" indent="-342900">
              <a:buFont typeface="Arial" pitchFamily="34" charset="0"/>
              <a:buChar char="•"/>
            </a:pPr>
            <a:r>
              <a:rPr lang="fi-FI" sz="2200" dirty="0" smtClean="0">
                <a:latin typeface="+mj-lt"/>
              </a:rPr>
              <a:t>Mikä </a:t>
            </a:r>
            <a:r>
              <a:rPr lang="fi-FI" sz="2200" dirty="0">
                <a:latin typeface="+mj-lt"/>
              </a:rPr>
              <a:t>on Suomen Punainen Risti? 2014. Suomen Punainen Risti. WWW-dokumentti: </a:t>
            </a:r>
            <a:r>
              <a:rPr lang="fi-FI" sz="2200" dirty="0">
                <a:latin typeface="+mj-lt"/>
                <a:hlinkClick r:id="rId5"/>
              </a:rPr>
              <a:t>http://</a:t>
            </a:r>
            <a:r>
              <a:rPr lang="fi-FI" sz="2200" dirty="0" smtClean="0">
                <a:latin typeface="+mj-lt"/>
                <a:hlinkClick r:id="rId5"/>
              </a:rPr>
              <a:t>www.punainenristi.fi/tutustu-punaiseen-ristiin/suomen-punainen-risti</a:t>
            </a:r>
            <a:r>
              <a:rPr lang="fi-FI" sz="2200" dirty="0" smtClean="0">
                <a:latin typeface="+mj-lt"/>
              </a:rPr>
              <a:t>. Päivitetty</a:t>
            </a:r>
            <a:r>
              <a:rPr lang="fi-FI" sz="2200" dirty="0">
                <a:latin typeface="+mj-lt"/>
              </a:rPr>
              <a:t>.</a:t>
            </a:r>
            <a:r>
              <a:rPr lang="fi-FI" sz="2200" dirty="0" smtClean="0">
                <a:latin typeface="+mj-lt"/>
              </a:rPr>
              <a:t> </a:t>
            </a:r>
            <a:r>
              <a:rPr lang="fi-FI" sz="2200" dirty="0">
                <a:latin typeface="+mj-lt"/>
              </a:rPr>
              <a:t>2014 </a:t>
            </a:r>
            <a:r>
              <a:rPr lang="fi-FI" sz="2200" dirty="0" smtClean="0">
                <a:latin typeface="+mj-lt"/>
              </a:rPr>
              <a:t>Luettu. 26.9.2014.</a:t>
            </a:r>
            <a:endParaRPr lang="fi-FI" sz="2200" dirty="0">
              <a:latin typeface="+mj-lt"/>
            </a:endParaRPr>
          </a:p>
          <a:p>
            <a:pPr marL="342900" indent="-342900">
              <a:buFontTx/>
              <a:buChar char="-"/>
            </a:pPr>
            <a:endParaRPr lang="fi-FI" sz="2200" dirty="0">
              <a:latin typeface="+mj-lt"/>
            </a:endParaRPr>
          </a:p>
          <a:p>
            <a:pPr marL="342900" indent="-342900">
              <a:buFont typeface="Arial" pitchFamily="34" charset="0"/>
              <a:buChar char="•"/>
            </a:pPr>
            <a:r>
              <a:rPr lang="fi-FI" sz="2200" dirty="0" smtClean="0">
                <a:latin typeface="+mj-lt"/>
              </a:rPr>
              <a:t>Terveydenhuoltolaki </a:t>
            </a:r>
            <a:r>
              <a:rPr lang="fi-FI" sz="2200" dirty="0">
                <a:latin typeface="+mj-lt"/>
              </a:rPr>
              <a:t>30.12.2010/1326. Helsinki: Talentum Media Oy.</a:t>
            </a:r>
          </a:p>
          <a:p>
            <a:pPr marL="342900" indent="-342900">
              <a:buFontTx/>
              <a:buChar char="-"/>
            </a:pPr>
            <a:endParaRPr lang="fi-FI" sz="2200" dirty="0">
              <a:latin typeface="+mj-lt"/>
            </a:endParaRPr>
          </a:p>
          <a:p>
            <a:pPr marL="342900" indent="-342900">
              <a:buFont typeface="Arial" pitchFamily="34" charset="0"/>
              <a:buChar char="•"/>
            </a:pPr>
            <a:r>
              <a:rPr lang="fi-FI" sz="2200" dirty="0" smtClean="0">
                <a:latin typeface="+mj-lt"/>
              </a:rPr>
              <a:t>Tieliikennelaki </a:t>
            </a:r>
            <a:r>
              <a:rPr lang="fi-FI" sz="2200" dirty="0">
                <a:latin typeface="+mj-lt"/>
              </a:rPr>
              <a:t>3.4.1981/267. Helsinki: Talentum Media Oy.</a:t>
            </a:r>
          </a:p>
          <a:p>
            <a:pPr marL="342900" indent="-342900">
              <a:buFontTx/>
              <a:buChar char="-"/>
            </a:pPr>
            <a:endParaRPr lang="fi-FI" sz="2200" dirty="0">
              <a:latin typeface="+mj-lt"/>
            </a:endParaRPr>
          </a:p>
          <a:p>
            <a:pPr marL="342900" indent="-342900">
              <a:buFont typeface="Arial" pitchFamily="34" charset="0"/>
              <a:buChar char="•"/>
            </a:pPr>
            <a:r>
              <a:rPr lang="fi-FI" sz="2200" dirty="0" smtClean="0">
                <a:latin typeface="+mj-lt"/>
              </a:rPr>
              <a:t>Työturvallisuuslaki </a:t>
            </a:r>
            <a:r>
              <a:rPr lang="fi-FI" sz="2200" dirty="0">
                <a:latin typeface="+mj-lt"/>
              </a:rPr>
              <a:t>23.8.2002/738. Helsinki: Talentum Media Oy.</a:t>
            </a:r>
          </a:p>
          <a:p>
            <a:pPr marL="342900" indent="-342900">
              <a:buFontTx/>
              <a:buChar char="-"/>
            </a:pPr>
            <a:endParaRPr lang="fi-FI" sz="2200" dirty="0"/>
          </a:p>
          <a:p>
            <a:pPr marL="342900" indent="-342900">
              <a:buFont typeface="Arial" pitchFamily="34" charset="0"/>
              <a:buChar char="•"/>
            </a:pPr>
            <a:endParaRPr lang="fi-FI" dirty="0"/>
          </a:p>
        </p:txBody>
      </p:sp>
    </p:spTree>
    <p:extLst>
      <p:ext uri="{BB962C8B-B14F-4D97-AF65-F5344CB8AC3E}">
        <p14:creationId xmlns:p14="http://schemas.microsoft.com/office/powerpoint/2010/main" val="18964774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4827</TotalTime>
  <Words>5293</Words>
  <Application>Microsoft Office PowerPoint</Application>
  <PresentationFormat>Näytössä katseltava diaesitys (4:3)</PresentationFormat>
  <Paragraphs>560</Paragraphs>
  <Slides>37</Slides>
  <Notes>37</Notes>
  <HiddenSlides>0</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37</vt:i4>
      </vt:variant>
    </vt:vector>
  </HeadingPairs>
  <TitlesOfParts>
    <vt:vector size="45" baseType="lpstr">
      <vt:lpstr>Arial</vt:lpstr>
      <vt:lpstr>Arial Black</vt:lpstr>
      <vt:lpstr>Berlin Sans FB</vt:lpstr>
      <vt:lpstr>Calibri</vt:lpstr>
      <vt:lpstr>Symbol</vt:lpstr>
      <vt:lpstr>Times New Roman</vt:lpstr>
      <vt:lpstr>Wingdings</vt:lpstr>
      <vt:lpstr>Essential</vt:lpstr>
      <vt:lpstr>MINÄ Autan! - ENSIAPUKOULUTUSMATERIAALI ALA- ASTEIKÄISILLE</vt:lpstr>
      <vt:lpstr>MITÄ ON ENSIAPU?</vt:lpstr>
      <vt:lpstr>MIKSI ensiapua annetaan?</vt:lpstr>
      <vt:lpstr>ESIKoululaiset,     1.- 2.- luokkalaiset</vt:lpstr>
      <vt:lpstr>1. Nyrjähdykset ja haavat 2. Hätäilmoituksen tekeminen 3. Tapaturmien ehkäisy</vt:lpstr>
      <vt:lpstr>1. Nyrjähdykset Ja haavat</vt:lpstr>
      <vt:lpstr>1. NYRJÄHDYKSET ja haavat </vt:lpstr>
      <vt:lpstr>2. HÄTÄILMOITUKSEN TEKEMINEN</vt:lpstr>
      <vt:lpstr>Hätätilanne?  Soita 112 ja vastaa kysymyksiin.</vt:lpstr>
      <vt:lpstr>3.TAPATURMIEN  EHKÄISY  </vt:lpstr>
      <vt:lpstr>3.Tapaturmien  ehkäisy Harjoitus</vt:lpstr>
      <vt:lpstr>3.- 6.- LUOKKALAISET</vt:lpstr>
      <vt:lpstr>3. - 6.- LUOKKALAISTEN KOULUTUKSEN SISÄLTÖ</vt:lpstr>
      <vt:lpstr>1. ALLERGIa- JA ASTMAKOHTAUS</vt:lpstr>
      <vt:lpstr>1. Allergia- ja astmakohtaus</vt:lpstr>
      <vt:lpstr>1. ALLERGIA- JA ASTAMAKOHTAUS </vt:lpstr>
      <vt:lpstr>2. Haavat ja verenvuoto</vt:lpstr>
      <vt:lpstr>2. HAAVAT JA VERENVUOTO</vt:lpstr>
      <vt:lpstr>  2. Haavat ja verenvuoto Harjoitus jatkuu</vt:lpstr>
      <vt:lpstr>2. HAAVAT ja verenvuoto </vt:lpstr>
      <vt:lpstr>3. HYPOGLYGEMIA  ELI ALHAINEN VERENSOKERI</vt:lpstr>
      <vt:lpstr>   3. Hypoglykemia  eli alhainen  verensokeri</vt:lpstr>
      <vt:lpstr>3. Hypoglygemia  eli alhainen verensokeri    </vt:lpstr>
      <vt:lpstr>4. Hätäilmoituksen tekeminen</vt:lpstr>
      <vt:lpstr>4. HÄTÄILMOITUKSEN TEKEMINEN</vt:lpstr>
      <vt:lpstr>4. Hätäilmoituksen tekeminen</vt:lpstr>
      <vt:lpstr>5. Murtumat ja nyrjähdykset</vt:lpstr>
      <vt:lpstr>5. Murtumat ja nyrjähdykset</vt:lpstr>
      <vt:lpstr>5. Murtumat ja nyrjähdykset</vt:lpstr>
      <vt:lpstr>5. MurtuMAT JA NYRJÄHDYKSET  harjoitus jatkuu</vt:lpstr>
      <vt:lpstr>6. Tajuttoman ensiapu</vt:lpstr>
      <vt:lpstr>6. Tajuttoman ensiapu</vt:lpstr>
      <vt:lpstr>6. Tajuttoman ensiapu</vt:lpstr>
      <vt:lpstr>6. Tajuttoman ensiapu</vt:lpstr>
      <vt:lpstr>7. Extra TEHTÄVÄ edistyneille TARINA: polkupyöräONNETTOMUUS</vt:lpstr>
      <vt:lpstr>Jokaisella on oikeus saada apua,  Ja  Jokaisella on velvollisuus auttaa apua tarvitsevaa. Jos et osaa auttaa, kysy neuvoa tai soita tarvittaessa hätänumeroon 112.  Auttamisen iloa jokaiselle!</vt:lpstr>
      <vt:lpstr>Lue lisää:</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Punnupanna</dc:creator>
  <cp:lastModifiedBy>Pärnänen Lotta </cp:lastModifiedBy>
  <cp:revision>538</cp:revision>
  <dcterms:created xsi:type="dcterms:W3CDTF">2014-10-05T16:30:42Z</dcterms:created>
  <dcterms:modified xsi:type="dcterms:W3CDTF">2014-11-18T08:23:01Z</dcterms:modified>
</cp:coreProperties>
</file>