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 autoCompressPictures="0">
  <p:sldMasterIdLst>
    <p:sldMasterId id="2147483809" r:id="rId4"/>
  </p:sldMasterIdLst>
  <p:notesMasterIdLst>
    <p:notesMasterId r:id="rId35"/>
  </p:notesMasterIdLst>
  <p:handoutMasterIdLst>
    <p:handoutMasterId r:id="rId36"/>
  </p:handoutMasterIdLst>
  <p:sldIdLst>
    <p:sldId id="260" r:id="rId5"/>
    <p:sldId id="306" r:id="rId6"/>
    <p:sldId id="278" r:id="rId7"/>
    <p:sldId id="283" r:id="rId8"/>
    <p:sldId id="286" r:id="rId9"/>
    <p:sldId id="285" r:id="rId10"/>
    <p:sldId id="287" r:id="rId11"/>
    <p:sldId id="289" r:id="rId12"/>
    <p:sldId id="290" r:id="rId13"/>
    <p:sldId id="308" r:id="rId14"/>
    <p:sldId id="291" r:id="rId15"/>
    <p:sldId id="288" r:id="rId16"/>
    <p:sldId id="292" r:id="rId17"/>
    <p:sldId id="293" r:id="rId18"/>
    <p:sldId id="294" r:id="rId19"/>
    <p:sldId id="295" r:id="rId20"/>
    <p:sldId id="296" r:id="rId21"/>
    <p:sldId id="309" r:id="rId22"/>
    <p:sldId id="298" r:id="rId23"/>
    <p:sldId id="299" r:id="rId24"/>
    <p:sldId id="300" r:id="rId25"/>
    <p:sldId id="301" r:id="rId26"/>
    <p:sldId id="302" r:id="rId27"/>
    <p:sldId id="303" r:id="rId28"/>
    <p:sldId id="312" r:id="rId29"/>
    <p:sldId id="315" r:id="rId30"/>
    <p:sldId id="314" r:id="rId31"/>
    <p:sldId id="304" r:id="rId32"/>
    <p:sldId id="307" r:id="rId33"/>
    <p:sldId id="305" r:id="rId34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00"/>
    <a:srgbClr val="5A5A5A"/>
    <a:srgbClr val="FFF000"/>
    <a:srgbClr val="E95D0F"/>
    <a:srgbClr val="00A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DED573-D546-4853-8186-479CFC853928}" v="41" dt="2024-09-27T09:08:04.0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00" y="7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A4BD75C8-FAD2-5E0E-C2EF-B6665CBEC9F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9E1CF78-B28D-E793-ADA6-9A07343C77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D7691A-9302-40FF-B14D-701BEF323821}" type="datetime1">
              <a:rPr lang="LID4096" smtClean="0"/>
              <a:t>09/27/2024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8855DB4-0526-1F38-844C-B956367BE10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5EE8701-F075-EFF4-2552-513EF053375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AA1A4-B6AC-4D70-96AF-0145B7FFB5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59113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88290-6BD4-45A1-85A6-FD96B16D90CE}" type="datetime1">
              <a:rPr lang="LID4096" smtClean="0"/>
              <a:t>09/27/2024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E2BA79-DD8F-1E42-8150-26603D60571F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642367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121227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06084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4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34018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5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46787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6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72585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7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713093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8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852867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9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882156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10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67465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11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4212863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12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20241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13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801650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14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137500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15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601324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16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361923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17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083622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18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7152207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19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816512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20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6715500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21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6365843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22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1674970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23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304532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24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459186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25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235818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26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268721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29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551604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30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8126754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2BA79-DD8F-1E42-8150-26603D60571F}" type="slidenum">
              <a:rPr lang="en-FI" smtClean="0"/>
              <a:t>31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28410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03459" y="3705633"/>
            <a:ext cx="11162063" cy="1286529"/>
          </a:xfrm>
        </p:spPr>
        <p:txBody>
          <a:bodyPr anchor="t" anchorCtr="0">
            <a:noAutofit/>
          </a:bodyPr>
          <a:lstStyle>
            <a:lvl1pPr algn="l">
              <a:lnSpc>
                <a:spcPct val="110000"/>
              </a:lnSpc>
              <a:defRPr sz="4000" b="1">
                <a:solidFill>
                  <a:srgbClr val="FF5000"/>
                </a:solidFill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279" y="0"/>
            <a:ext cx="12198748" cy="31650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CC9BD4-625E-C771-75E9-9C94D88B4F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487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316359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2B0BAB5-7938-4C84-918B-56D211D6CE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459" y="3705633"/>
            <a:ext cx="11162063" cy="1286529"/>
          </a:xfrm>
        </p:spPr>
        <p:txBody>
          <a:bodyPr anchor="t" anchorCtr="0">
            <a:noAutofit/>
          </a:bodyPr>
          <a:lstStyle>
            <a:lvl1pPr algn="l">
              <a:lnSpc>
                <a:spcPct val="110000"/>
              </a:lnSpc>
              <a:defRPr sz="4000" b="1">
                <a:solidFill>
                  <a:srgbClr val="FF5000"/>
                </a:solidFill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D3D83B-2477-434F-7FCB-67509F1F01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289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88825" cy="315818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7A4DF38-884F-497E-800B-C0DCFE3527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459" y="3705633"/>
            <a:ext cx="11162063" cy="1286529"/>
          </a:xfrm>
        </p:spPr>
        <p:txBody>
          <a:bodyPr anchor="t" anchorCtr="0">
            <a:noAutofit/>
          </a:bodyPr>
          <a:lstStyle>
            <a:lvl1pPr algn="l">
              <a:lnSpc>
                <a:spcPct val="110000"/>
              </a:lnSpc>
              <a:defRPr sz="4000" b="1">
                <a:solidFill>
                  <a:srgbClr val="FF5000"/>
                </a:solidFill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63D4EC-AC48-4DD7-EDBC-C8F64F7D4E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84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8825" cy="315818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DC54BEA-AEC2-4258-823A-81299F6906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459" y="3705633"/>
            <a:ext cx="11162063" cy="1286529"/>
          </a:xfrm>
        </p:spPr>
        <p:txBody>
          <a:bodyPr anchor="t" anchorCtr="0">
            <a:noAutofit/>
          </a:bodyPr>
          <a:lstStyle>
            <a:lvl1pPr algn="l">
              <a:lnSpc>
                <a:spcPct val="110000"/>
              </a:lnSpc>
              <a:defRPr sz="4000" b="1">
                <a:solidFill>
                  <a:srgbClr val="FF5000"/>
                </a:solidFill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B2796B-3702-7A7E-C4E0-6A24E9883F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17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825" cy="316388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289A53E-B83F-4491-BF05-EB322CE2FB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459" y="3705633"/>
            <a:ext cx="11162063" cy="1286529"/>
          </a:xfrm>
        </p:spPr>
        <p:txBody>
          <a:bodyPr anchor="t" anchorCtr="0">
            <a:noAutofit/>
          </a:bodyPr>
          <a:lstStyle>
            <a:lvl1pPr algn="l">
              <a:lnSpc>
                <a:spcPct val="110000"/>
              </a:lnSpc>
              <a:defRPr sz="4000" b="1">
                <a:solidFill>
                  <a:srgbClr val="FF5000"/>
                </a:solidFill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D8C5F1-337E-A985-8364-A98AE09FD9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56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05521-40D0-DC41-BEC0-52D1E5A0C3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3643" y="1895975"/>
            <a:ext cx="5580769" cy="1301889"/>
          </a:xfrm>
        </p:spPr>
        <p:txBody>
          <a:bodyPr anchor="b"/>
          <a:lstStyle>
            <a:lvl1pPr algn="l">
              <a:spcBef>
                <a:spcPts val="960"/>
              </a:spcBef>
              <a:defRPr>
                <a:solidFill>
                  <a:srgbClr val="FF5000"/>
                </a:solidFill>
              </a:defRPr>
            </a:lvl1pPr>
          </a:lstStyle>
          <a:p>
            <a:r>
              <a:rPr lang="en-GB"/>
              <a:t>OTSIKKO</a:t>
            </a:r>
            <a:endParaRPr lang="en-FI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13643" y="3153832"/>
            <a:ext cx="5582039" cy="1306408"/>
          </a:xfrm>
        </p:spPr>
        <p:txBody>
          <a:bodyPr anchor="t" anchorCtr="0">
            <a:noAutofit/>
          </a:bodyPr>
          <a:lstStyle>
            <a:lvl1pPr marL="0" indent="0">
              <a:buNone/>
              <a:defRPr sz="4000" b="1" i="0">
                <a:solidFill>
                  <a:srgbClr val="5A5A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ALAOTSIKKO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699250" y="0"/>
            <a:ext cx="5489575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BE8CA5-C3BE-4BC9-7367-C5358BF4EB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936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B10CC-5900-114B-9926-C4208EB94B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3643" y="1891456"/>
            <a:ext cx="7632314" cy="1306408"/>
          </a:xfrm>
        </p:spPr>
        <p:txBody>
          <a:bodyPr anchor="b"/>
          <a:lstStyle>
            <a:lvl1pPr>
              <a:defRPr>
                <a:solidFill>
                  <a:srgbClr val="FF5000"/>
                </a:solidFill>
              </a:defRPr>
            </a:lvl1pPr>
          </a:lstStyle>
          <a:p>
            <a:r>
              <a:rPr lang="en-GB"/>
              <a:t>OTSIKKO</a:t>
            </a:r>
            <a:endParaRPr lang="en-FI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13643" y="3153832"/>
            <a:ext cx="7632313" cy="1306408"/>
          </a:xfrm>
        </p:spPr>
        <p:txBody>
          <a:bodyPr anchor="t" anchorCtr="0">
            <a:noAutofit/>
          </a:bodyPr>
          <a:lstStyle>
            <a:lvl1pPr marL="0" indent="0">
              <a:buNone/>
              <a:defRPr sz="4000" b="1" i="0">
                <a:solidFill>
                  <a:srgbClr val="5A5A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ALAOTSIKKO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B8F6CD-4AD3-5B92-7737-55A8346156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33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5420A-C332-E846-BFD6-F09430960B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51886" y="1890968"/>
            <a:ext cx="5582039" cy="1306896"/>
          </a:xfrm>
        </p:spPr>
        <p:txBody>
          <a:bodyPr anchor="b"/>
          <a:lstStyle>
            <a:lvl1pPr>
              <a:defRPr>
                <a:solidFill>
                  <a:srgbClr val="FF5000"/>
                </a:solidFill>
              </a:defRPr>
            </a:lvl1pPr>
          </a:lstStyle>
          <a:p>
            <a:r>
              <a:rPr lang="en-GB"/>
              <a:t>OTSIKKO</a:t>
            </a:r>
            <a:endParaRPr lang="en-FI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6051886" y="3153832"/>
            <a:ext cx="5582039" cy="1306408"/>
          </a:xfrm>
        </p:spPr>
        <p:txBody>
          <a:bodyPr anchor="t" anchorCtr="0">
            <a:noAutofit/>
          </a:bodyPr>
          <a:lstStyle>
            <a:lvl1pPr marL="0" indent="0">
              <a:buNone/>
              <a:defRPr sz="4000" b="1" i="0">
                <a:solidFill>
                  <a:srgbClr val="5A5A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ALAOTSIKKO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489575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19A182-BD9F-D164-9684-C5A2EC3C8E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89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493543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2AB9A08-CE91-4B85-B0E2-1E4A2D9C04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51886" y="1890968"/>
            <a:ext cx="5582039" cy="1306896"/>
          </a:xfrm>
        </p:spPr>
        <p:txBody>
          <a:bodyPr anchor="b"/>
          <a:lstStyle>
            <a:lvl1pPr>
              <a:defRPr>
                <a:solidFill>
                  <a:srgbClr val="FF5000"/>
                </a:solidFill>
              </a:defRPr>
            </a:lvl1pPr>
          </a:lstStyle>
          <a:p>
            <a:r>
              <a:rPr lang="en-GB"/>
              <a:t>OTSIKKO</a:t>
            </a:r>
            <a:endParaRPr lang="en-FI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9AD3373-ECF1-4904-BA39-F94980C7E4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51886" y="3153832"/>
            <a:ext cx="5582039" cy="1306408"/>
          </a:xfrm>
        </p:spPr>
        <p:txBody>
          <a:bodyPr anchor="t" anchorCtr="0">
            <a:noAutofit/>
          </a:bodyPr>
          <a:lstStyle>
            <a:lvl1pPr marL="0" indent="0">
              <a:buNone/>
              <a:defRPr sz="4000" b="1" i="0">
                <a:solidFill>
                  <a:srgbClr val="5A5A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ALAOTSIKKO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A6828C-EEC5-0A50-A6F4-A6C655D064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608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dia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B5D225F-6C42-4E4D-9002-C3D3C4C5E6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3643" y="1895975"/>
            <a:ext cx="5580769" cy="1301889"/>
          </a:xfrm>
        </p:spPr>
        <p:txBody>
          <a:bodyPr anchor="b"/>
          <a:lstStyle>
            <a:lvl1pPr algn="l">
              <a:spcBef>
                <a:spcPts val="960"/>
              </a:spcBef>
              <a:defRPr>
                <a:solidFill>
                  <a:srgbClr val="FF5000"/>
                </a:solidFill>
              </a:defRPr>
            </a:lvl1pPr>
          </a:lstStyle>
          <a:p>
            <a:r>
              <a:rPr lang="en-GB"/>
              <a:t>OTSIKKO</a:t>
            </a:r>
            <a:endParaRPr lang="en-FI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C649A6A-AD37-4A31-8FDE-C6D3F31891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3643" y="3153832"/>
            <a:ext cx="5582039" cy="1306408"/>
          </a:xfrm>
        </p:spPr>
        <p:txBody>
          <a:bodyPr anchor="t" anchorCtr="0">
            <a:noAutofit/>
          </a:bodyPr>
          <a:lstStyle>
            <a:lvl1pPr marL="0" indent="0">
              <a:buNone/>
              <a:defRPr sz="4000" b="1" i="0">
                <a:solidFill>
                  <a:srgbClr val="5A5A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ALAOTSIKKO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D840204-6F63-0842-8CF7-E8AE703FF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5282" y="0"/>
            <a:ext cx="549354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17709D-19B3-6614-9EE1-FDA5948FC9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364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_e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5147089" cy="6858000"/>
          </a:xfrm>
          <a:prstGeom prst="rect">
            <a:avLst/>
          </a:prstGeom>
          <a:solidFill>
            <a:srgbClr val="FF5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28C57C-0FB1-6C43-845B-446C7E75B5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18839" y="2481213"/>
            <a:ext cx="5470771" cy="1391855"/>
          </a:xfrm>
        </p:spPr>
        <p:txBody>
          <a:bodyPr/>
          <a:lstStyle>
            <a:lvl1pPr>
              <a:defRPr sz="3000">
                <a:solidFill>
                  <a:srgbClr val="5A5A5A"/>
                </a:solidFill>
              </a:defRPr>
            </a:lvl1pPr>
          </a:lstStyle>
          <a:p>
            <a:pPr lvl="0"/>
            <a:r>
              <a:rPr lang="en-US"/>
              <a:t>OTSIKKO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4610B5-B858-6E60-50D7-3CF1A06941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077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_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422F69E-C255-4730-9B47-A72D64F6C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5147089" cy="6858000"/>
          </a:xfrm>
          <a:prstGeom prst="rect">
            <a:avLst/>
          </a:prstGeom>
          <a:solidFill>
            <a:srgbClr val="FF5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750EB0-7ECD-E94A-9DB2-EA0CCFF4A4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18840" y="2481213"/>
            <a:ext cx="5470771" cy="1391855"/>
          </a:xfrm>
        </p:spPr>
        <p:txBody>
          <a:bodyPr/>
          <a:lstStyle>
            <a:lvl1pPr>
              <a:defRPr sz="3000">
                <a:solidFill>
                  <a:srgbClr val="5A5A5A"/>
                </a:solidFill>
              </a:defRPr>
            </a:lvl1pPr>
          </a:lstStyle>
          <a:p>
            <a:r>
              <a:rPr lang="en-GB"/>
              <a:t>OTSIKKO</a:t>
            </a:r>
            <a:endParaRPr lang="en-FI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0" y="1191846"/>
            <a:ext cx="5147089" cy="566615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3FE2DD-854C-DD3E-8530-960CDF4056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444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_1_teksti_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E71997-FB8C-4D1A-A6BD-562DFD1DA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5147089" cy="6858000"/>
          </a:xfrm>
          <a:prstGeom prst="rect">
            <a:avLst/>
          </a:prstGeom>
          <a:solidFill>
            <a:srgbClr val="FF5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5796169" y="609602"/>
            <a:ext cx="5780741" cy="4601985"/>
          </a:xfrm>
        </p:spPr>
        <p:txBody>
          <a:bodyPr>
            <a:noAutofit/>
          </a:bodyPr>
          <a:lstStyle>
            <a:lvl1pPr marL="0" indent="0">
              <a:buClr>
                <a:srgbClr val="5A5A5A"/>
              </a:buClr>
              <a:buFont typeface="Arial"/>
              <a:buNone/>
              <a:defRPr sz="2400" baseline="0">
                <a:solidFill>
                  <a:srgbClr val="5A5A5A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err="1"/>
              <a:t>Teksti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147089" cy="566615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0A0ED3-3B56-7EAB-EE00-22EC9F8B84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518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_2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507629-D2BE-3E18-BCC3-5A5C666934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2779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_2_e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041736" y="0"/>
            <a:ext cx="5147089" cy="6858000"/>
          </a:xfrm>
          <a:prstGeom prst="rect">
            <a:avLst/>
          </a:prstGeom>
          <a:solidFill>
            <a:srgbClr val="FFF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56402C-FC87-4D40-8CEA-ECD326D56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8349" y="2481213"/>
            <a:ext cx="5470771" cy="1391855"/>
          </a:xfrm>
        </p:spPr>
        <p:txBody>
          <a:bodyPr/>
          <a:lstStyle>
            <a:lvl1pPr>
              <a:defRPr sz="3000">
                <a:solidFill>
                  <a:srgbClr val="5A5A5A"/>
                </a:solidFill>
              </a:defRPr>
            </a:lvl1pPr>
          </a:lstStyle>
          <a:p>
            <a:r>
              <a:rPr lang="en-GB"/>
              <a:t>OTSIKKO</a:t>
            </a:r>
            <a:endParaRPr lang="en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5A9406-AD4A-A7A2-9384-3EF91D5DA0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43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_2_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041736" y="0"/>
            <a:ext cx="5147089" cy="6858000"/>
          </a:xfrm>
          <a:prstGeom prst="rect">
            <a:avLst/>
          </a:prstGeom>
          <a:solidFill>
            <a:srgbClr val="FFF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2B9E3A-1F8D-6040-AC78-8F13F16FF3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8349" y="2481213"/>
            <a:ext cx="5470771" cy="1391855"/>
          </a:xfrm>
        </p:spPr>
        <p:txBody>
          <a:bodyPr/>
          <a:lstStyle>
            <a:lvl1pPr>
              <a:defRPr sz="3000">
                <a:solidFill>
                  <a:srgbClr val="5A5A5A"/>
                </a:solidFill>
              </a:defRPr>
            </a:lvl1pPr>
          </a:lstStyle>
          <a:p>
            <a:pPr lvl="0"/>
            <a:r>
              <a:rPr lang="en-US"/>
              <a:t>OTSIKKO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041736" y="1191846"/>
            <a:ext cx="5147089" cy="566615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19A22E-3C1D-C19F-DF17-74296232B8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2820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_2_teksti_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041736" y="0"/>
            <a:ext cx="5147089" cy="6858000"/>
          </a:xfrm>
          <a:prstGeom prst="rect">
            <a:avLst/>
          </a:prstGeom>
          <a:solidFill>
            <a:srgbClr val="FFF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650202" y="609602"/>
            <a:ext cx="5780741" cy="4601985"/>
          </a:xfrm>
        </p:spPr>
        <p:txBody>
          <a:bodyPr>
            <a:noAutofit/>
          </a:bodyPr>
          <a:lstStyle>
            <a:lvl1pPr marL="0" indent="0">
              <a:buClr>
                <a:srgbClr val="5A5A5A"/>
              </a:buClr>
              <a:buFont typeface="Arial"/>
              <a:buNone/>
              <a:defRPr sz="2400" baseline="0">
                <a:solidFill>
                  <a:srgbClr val="5A5A5A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err="1"/>
              <a:t>Teksti</a:t>
            </a:r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041736" y="0"/>
            <a:ext cx="5147089" cy="566615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9AA27D-59CC-EB1C-BE6F-018E05CF6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24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_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54335" y="0"/>
            <a:ext cx="1434490" cy="6858000"/>
          </a:xfrm>
          <a:prstGeom prst="rect">
            <a:avLst/>
          </a:prstGeom>
          <a:solidFill>
            <a:srgbClr val="FFF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650202" y="609602"/>
            <a:ext cx="9477499" cy="4601985"/>
          </a:xfrm>
        </p:spPr>
        <p:txBody>
          <a:bodyPr>
            <a:noAutofit/>
          </a:bodyPr>
          <a:lstStyle>
            <a:lvl1pPr marL="0" indent="0">
              <a:buClr>
                <a:srgbClr val="5A5A5A"/>
              </a:buClr>
              <a:buFont typeface="Arial"/>
              <a:buNone/>
              <a:defRPr sz="2400" baseline="0">
                <a:solidFill>
                  <a:srgbClr val="5A5A5A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err="1"/>
              <a:t>Teksti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456B7B-FA31-1D25-FD90-CF02EFE756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7372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_otsikko_tyhjä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49008-A790-9F40-A083-446FED94E5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271" y="550744"/>
            <a:ext cx="6600441" cy="1016000"/>
          </a:xfrm>
        </p:spPr>
        <p:txBody>
          <a:bodyPr/>
          <a:lstStyle>
            <a:lvl1pPr>
              <a:defRPr sz="3000">
                <a:solidFill>
                  <a:srgbClr val="5A5A5A"/>
                </a:solidFill>
              </a:defRPr>
            </a:lvl1pPr>
          </a:lstStyle>
          <a:p>
            <a:pPr lvl="0"/>
            <a:r>
              <a:rPr lang="en-US"/>
              <a:t>OTSIKKO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D34134-2408-6119-6C14-BB9A8E4049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9154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_otsikko_tyhjä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7E255-173B-4F4F-996E-0AB6E9F205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271" y="550744"/>
            <a:ext cx="6600441" cy="1016000"/>
          </a:xfrm>
        </p:spPr>
        <p:txBody>
          <a:bodyPr/>
          <a:lstStyle>
            <a:lvl1pPr>
              <a:defRPr sz="3000">
                <a:solidFill>
                  <a:srgbClr val="5A5A5A"/>
                </a:solidFill>
              </a:defRPr>
            </a:lvl1pPr>
          </a:lstStyle>
          <a:p>
            <a:pPr lvl="0"/>
            <a:r>
              <a:rPr lang="en-US"/>
              <a:t>OTSIKKO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DA08A1-CAC8-2A98-65B0-3F563A5D2D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0718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434490" cy="6858000"/>
          </a:xfrm>
          <a:prstGeom prst="rect">
            <a:avLst/>
          </a:prstGeom>
          <a:solidFill>
            <a:srgbClr val="FF5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D6F256-C579-A346-AF42-3D9DBA48B0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0354" y="2626476"/>
            <a:ext cx="6756330" cy="1391855"/>
          </a:xfrm>
        </p:spPr>
        <p:txBody>
          <a:bodyPr/>
          <a:lstStyle>
            <a:lvl1pPr>
              <a:defRPr sz="3000">
                <a:solidFill>
                  <a:srgbClr val="5A5A5A"/>
                </a:solidFill>
              </a:defRPr>
            </a:lvl1pPr>
          </a:lstStyle>
          <a:p>
            <a:pPr lvl="0"/>
            <a:r>
              <a:rPr lang="en-US"/>
              <a:t>OTSIKKO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F04BA3-E333-887A-0520-767D7D8106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2054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_otsikko_teksti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54335" y="0"/>
            <a:ext cx="1434490" cy="6858000"/>
          </a:xfrm>
          <a:prstGeom prst="rect">
            <a:avLst/>
          </a:prstGeom>
          <a:solidFill>
            <a:srgbClr val="FFF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343C3-2969-6343-AC9B-D9FE59DCF0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2953" y="539280"/>
            <a:ext cx="5470771" cy="1391855"/>
          </a:xfrm>
        </p:spPr>
        <p:txBody>
          <a:bodyPr/>
          <a:lstStyle>
            <a:lvl1pPr>
              <a:defRPr sz="3000">
                <a:solidFill>
                  <a:srgbClr val="5A5A5A"/>
                </a:solidFill>
              </a:defRPr>
            </a:lvl1pPr>
          </a:lstStyle>
          <a:p>
            <a:pPr lvl="0"/>
            <a:r>
              <a:rPr lang="en-US"/>
              <a:t>OTSIKKO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992953" y="2183390"/>
            <a:ext cx="9118606" cy="2939888"/>
          </a:xfrm>
        </p:spPr>
        <p:txBody>
          <a:bodyPr>
            <a:noAutofit/>
          </a:bodyPr>
          <a:lstStyle>
            <a:lvl1pPr marL="0" indent="0">
              <a:buClr>
                <a:srgbClr val="5A5A5A"/>
              </a:buClr>
              <a:buFont typeface="Arial"/>
              <a:buNone/>
              <a:defRPr sz="2400" baseline="0">
                <a:solidFill>
                  <a:srgbClr val="5A5A5A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err="1"/>
              <a:t>Teksti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C0DA0C-3B97-0DFE-9E7B-89381B039A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951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_otsikko_teksti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3C1BC-2565-5544-BB5B-DF4611A221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7653" y="539280"/>
            <a:ext cx="5470771" cy="1391855"/>
          </a:xfrm>
        </p:spPr>
        <p:txBody>
          <a:bodyPr/>
          <a:lstStyle>
            <a:lvl1pPr>
              <a:defRPr sz="3000">
                <a:solidFill>
                  <a:srgbClr val="5A5A5A"/>
                </a:solidFill>
              </a:defRPr>
            </a:lvl1pPr>
          </a:lstStyle>
          <a:p>
            <a:pPr lvl="0"/>
            <a:r>
              <a:rPr lang="en-US"/>
              <a:t>OTSIKKO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67653" y="2183390"/>
            <a:ext cx="9118606" cy="2939888"/>
          </a:xfrm>
        </p:spPr>
        <p:txBody>
          <a:bodyPr>
            <a:noAutofit/>
          </a:bodyPr>
          <a:lstStyle>
            <a:lvl1pPr marL="0" indent="0">
              <a:buClr>
                <a:srgbClr val="5A5A5A"/>
              </a:buClr>
              <a:buFont typeface="Arial"/>
              <a:buNone/>
              <a:defRPr sz="2400" baseline="0">
                <a:solidFill>
                  <a:srgbClr val="5A5A5A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err="1"/>
              <a:t>Teksti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ACFF51-2D03-4B25-9914-A899DBDB5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434490" cy="6858000"/>
          </a:xfrm>
          <a:prstGeom prst="rect">
            <a:avLst/>
          </a:prstGeom>
          <a:solidFill>
            <a:srgbClr val="FF5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D58EC8-E76F-E22C-1926-45A88A4858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531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/sitaa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364336" y="0"/>
            <a:ext cx="6824488" cy="4500134"/>
          </a:xfrm>
          <a:prstGeom prst="rect">
            <a:avLst/>
          </a:prstGeom>
          <a:solidFill>
            <a:srgbClr val="FFF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484111" y="2243937"/>
            <a:ext cx="4456112" cy="1316038"/>
          </a:xfrm>
        </p:spPr>
        <p:txBody>
          <a:bodyPr>
            <a:normAutofit/>
          </a:bodyPr>
          <a:lstStyle>
            <a:lvl1pPr marL="0" indent="0">
              <a:buNone/>
              <a:defRPr sz="2800" baseline="0"/>
            </a:lvl1pPr>
          </a:lstStyle>
          <a:p>
            <a:pPr lvl="0"/>
            <a:r>
              <a:rPr lang="en-US" err="1"/>
              <a:t>Sitaatti</a:t>
            </a:r>
            <a:r>
              <a:rPr lang="en-US"/>
              <a:t> tai slogan</a:t>
            </a:r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5125" y="1390022"/>
            <a:ext cx="5473700" cy="54679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EBE46E7-CB0E-9287-0C53-B500CDD4D5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8480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/sitaatti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364336" y="0"/>
            <a:ext cx="6824488" cy="4500134"/>
          </a:xfrm>
          <a:prstGeom prst="rect">
            <a:avLst/>
          </a:prstGeom>
          <a:solidFill>
            <a:srgbClr val="FFF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484111" y="2243937"/>
            <a:ext cx="4456112" cy="1316038"/>
          </a:xfrm>
        </p:spPr>
        <p:txBody>
          <a:bodyPr>
            <a:noAutofit/>
          </a:bodyPr>
          <a:lstStyle>
            <a:lvl1pPr marL="0" indent="0">
              <a:buNone/>
              <a:defRPr sz="2800" baseline="0"/>
            </a:lvl1pPr>
          </a:lstStyle>
          <a:p>
            <a:pPr lvl="0"/>
            <a:r>
              <a:rPr lang="en-US" err="1"/>
              <a:t>Sitaatti</a:t>
            </a:r>
            <a:r>
              <a:rPr lang="en-US"/>
              <a:t> tai slogan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740525" y="1409700"/>
            <a:ext cx="5448300" cy="54483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FF2F55-CD54-B250-2B1D-3E6EF3D795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1577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dia Placeholder 7"/>
          <p:cNvSpPr>
            <a:spLocks noGrp="1"/>
          </p:cNvSpPr>
          <p:nvPr>
            <p:ph type="media" sz="quarter" idx="10"/>
          </p:nvPr>
        </p:nvSpPr>
        <p:spPr>
          <a:xfrm>
            <a:off x="2995399" y="1612706"/>
            <a:ext cx="6198027" cy="3182412"/>
          </a:xfrm>
        </p:spPr>
        <p:txBody>
          <a:bodyPr/>
          <a:lstStyle/>
          <a:p>
            <a:r>
              <a:rPr lang="en-US"/>
              <a:t>Click icon to add media</a:t>
            </a:r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2A7D9C-3F77-311F-EC67-4E3D3A42B2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1973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020000" cy="6858000"/>
          </a:xfrm>
          <a:prstGeom prst="rect">
            <a:avLst/>
          </a:prstGeom>
          <a:solidFill>
            <a:srgbClr val="FFF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D56A16-7194-0C4D-AC11-246776FE60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84681" y="2222786"/>
            <a:ext cx="2852771" cy="1699927"/>
          </a:xfrm>
        </p:spPr>
        <p:txBody>
          <a:bodyPr/>
          <a:lstStyle>
            <a:lvl1pPr algn="r">
              <a:defRPr sz="3000">
                <a:solidFill>
                  <a:srgbClr val="5A5A5A"/>
                </a:solidFill>
              </a:defRPr>
            </a:lvl1pPr>
          </a:lstStyle>
          <a:p>
            <a:pPr lvl="0"/>
            <a:r>
              <a:rPr lang="en-US"/>
              <a:t>LOPETUS</a:t>
            </a:r>
          </a:p>
        </p:txBody>
      </p:sp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100" y="1177636"/>
            <a:ext cx="7023100" cy="56803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A29DC0-6C2D-145D-97D1-68E9E78211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6246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03459" y="3705633"/>
            <a:ext cx="11162063" cy="1286529"/>
          </a:xfrm>
        </p:spPr>
        <p:txBody>
          <a:bodyPr anchor="t" anchorCtr="0">
            <a:noAutofit/>
          </a:bodyPr>
          <a:lstStyle>
            <a:lvl1pPr algn="l">
              <a:lnSpc>
                <a:spcPct val="110000"/>
              </a:lnSpc>
              <a:defRPr sz="4000" b="1">
                <a:solidFill>
                  <a:srgbClr val="FF5000"/>
                </a:solidFill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279" y="0"/>
            <a:ext cx="12198748" cy="31650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F6F399-7FD1-DA40-9379-CCAC7F47FA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32C112E-0C1C-B171-D085-62423C1A1B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8034893" y="5838344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6520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2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316359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2B0BAB5-7938-4C84-918B-56D211D6CE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459" y="3705633"/>
            <a:ext cx="11162063" cy="1286529"/>
          </a:xfrm>
        </p:spPr>
        <p:txBody>
          <a:bodyPr anchor="t" anchorCtr="0">
            <a:noAutofit/>
          </a:bodyPr>
          <a:lstStyle>
            <a:lvl1pPr algn="l">
              <a:lnSpc>
                <a:spcPct val="110000"/>
              </a:lnSpc>
              <a:defRPr sz="4000" b="1">
                <a:solidFill>
                  <a:srgbClr val="FF5000"/>
                </a:solidFill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C5F623-D80C-FC91-6361-DC215170CA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0D1B76-5901-EDD5-DCEC-7FC86E28C9B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8034893" y="5838344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3278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3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88825" cy="315818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7A4DF38-884F-497E-800B-C0DCFE3527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459" y="3705633"/>
            <a:ext cx="11162063" cy="1286529"/>
          </a:xfrm>
        </p:spPr>
        <p:txBody>
          <a:bodyPr anchor="t" anchorCtr="0">
            <a:noAutofit/>
          </a:bodyPr>
          <a:lstStyle>
            <a:lvl1pPr algn="l">
              <a:lnSpc>
                <a:spcPct val="110000"/>
              </a:lnSpc>
              <a:defRPr sz="4000" b="1">
                <a:solidFill>
                  <a:srgbClr val="FF5000"/>
                </a:solidFill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7D4C45C-ACD8-D82B-3C72-7FBF6F9838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BBC7EB-020D-AD9F-5C38-571613C6771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8034893" y="5838344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772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4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8825" cy="315818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DC54BEA-AEC2-4258-823A-81299F6906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459" y="3705633"/>
            <a:ext cx="11162063" cy="1286529"/>
          </a:xfrm>
        </p:spPr>
        <p:txBody>
          <a:bodyPr anchor="t" anchorCtr="0">
            <a:noAutofit/>
          </a:bodyPr>
          <a:lstStyle>
            <a:lvl1pPr algn="l">
              <a:lnSpc>
                <a:spcPct val="110000"/>
              </a:lnSpc>
              <a:defRPr sz="4000" b="1">
                <a:solidFill>
                  <a:srgbClr val="FF5000"/>
                </a:solidFill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2FA9F1-A31F-661B-3221-FC62271AB2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1C52DB-BC9F-FE0D-C30B-5D1299E50F1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8034893" y="5838344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8061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5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825" cy="316388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289A53E-B83F-4491-BF05-EB322CE2FB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459" y="3705633"/>
            <a:ext cx="11162063" cy="1286529"/>
          </a:xfrm>
        </p:spPr>
        <p:txBody>
          <a:bodyPr anchor="t" anchorCtr="0">
            <a:noAutofit/>
          </a:bodyPr>
          <a:lstStyle>
            <a:lvl1pPr algn="l">
              <a:lnSpc>
                <a:spcPct val="110000"/>
              </a:lnSpc>
              <a:defRPr sz="4000" b="1">
                <a:solidFill>
                  <a:srgbClr val="FF5000"/>
                </a:solidFill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CD8605-8822-9C67-007D-B55E7CE8AF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E0B25DF-3A5A-B8ED-2E53-31B99CAFFC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34893" y="5838344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5576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6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05521-40D0-DC41-BEC0-52D1E5A0C3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3643" y="1895975"/>
            <a:ext cx="5580769" cy="1301889"/>
          </a:xfrm>
        </p:spPr>
        <p:txBody>
          <a:bodyPr anchor="b"/>
          <a:lstStyle>
            <a:lvl1pPr algn="l">
              <a:spcBef>
                <a:spcPts val="960"/>
              </a:spcBef>
              <a:defRPr>
                <a:solidFill>
                  <a:srgbClr val="FF5000"/>
                </a:solidFill>
              </a:defRPr>
            </a:lvl1pPr>
          </a:lstStyle>
          <a:p>
            <a:r>
              <a:rPr lang="en-GB"/>
              <a:t>OTSIKKO</a:t>
            </a:r>
            <a:endParaRPr lang="en-FI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13643" y="3153832"/>
            <a:ext cx="5582039" cy="1306408"/>
          </a:xfrm>
        </p:spPr>
        <p:txBody>
          <a:bodyPr anchor="t" anchorCtr="0">
            <a:noAutofit/>
          </a:bodyPr>
          <a:lstStyle>
            <a:lvl1pPr marL="0" indent="0">
              <a:buNone/>
              <a:defRPr sz="4000" b="1" i="0">
                <a:solidFill>
                  <a:srgbClr val="5A5A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ALAOTSIKKO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699250" y="0"/>
            <a:ext cx="5489575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96A889-36AE-EB7E-1B1F-EE15B5CAB3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C85832-EC84-6CFF-9869-1B4E7DDBA5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94173" y="5822160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2560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7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B10CC-5900-114B-9926-C4208EB94B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3643" y="1891456"/>
            <a:ext cx="7632314" cy="1306408"/>
          </a:xfrm>
        </p:spPr>
        <p:txBody>
          <a:bodyPr anchor="b"/>
          <a:lstStyle>
            <a:lvl1pPr>
              <a:defRPr>
                <a:solidFill>
                  <a:srgbClr val="FF5000"/>
                </a:solidFill>
              </a:defRPr>
            </a:lvl1pPr>
          </a:lstStyle>
          <a:p>
            <a:r>
              <a:rPr lang="en-GB"/>
              <a:t>OTSIKKO</a:t>
            </a:r>
            <a:endParaRPr lang="en-FI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13643" y="3153832"/>
            <a:ext cx="7632313" cy="1306408"/>
          </a:xfrm>
        </p:spPr>
        <p:txBody>
          <a:bodyPr anchor="t" anchorCtr="0">
            <a:noAutofit/>
          </a:bodyPr>
          <a:lstStyle>
            <a:lvl1pPr marL="0" indent="0">
              <a:buNone/>
              <a:defRPr sz="4000" b="1" i="0">
                <a:solidFill>
                  <a:srgbClr val="5A5A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ALAOTSIKKO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AEA4D4-106D-97DF-B6C8-64F729F687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A70AEC-0DF2-5664-B175-5DF78FDFFE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94173" y="5822160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1438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8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5420A-C332-E846-BFD6-F09430960B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51886" y="1890968"/>
            <a:ext cx="5582039" cy="1306896"/>
          </a:xfrm>
        </p:spPr>
        <p:txBody>
          <a:bodyPr anchor="b"/>
          <a:lstStyle>
            <a:lvl1pPr>
              <a:defRPr>
                <a:solidFill>
                  <a:srgbClr val="FF5000"/>
                </a:solidFill>
              </a:defRPr>
            </a:lvl1pPr>
          </a:lstStyle>
          <a:p>
            <a:r>
              <a:rPr lang="en-GB"/>
              <a:t>OTSIKKO</a:t>
            </a:r>
            <a:endParaRPr lang="en-FI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6051886" y="3153832"/>
            <a:ext cx="5582039" cy="1306408"/>
          </a:xfrm>
        </p:spPr>
        <p:txBody>
          <a:bodyPr anchor="t" anchorCtr="0">
            <a:noAutofit/>
          </a:bodyPr>
          <a:lstStyle>
            <a:lvl1pPr marL="0" indent="0">
              <a:buNone/>
              <a:defRPr sz="4000" b="1" i="0">
                <a:solidFill>
                  <a:srgbClr val="5A5A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ALAOTSIKKO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489575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AF8A6D-69D2-DAF1-7D8B-606896E970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3A4FD3-5C7F-15FD-F09C-6DB032F25C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34893" y="5838344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7256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9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493543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2AB9A08-CE91-4B85-B0E2-1E4A2D9C04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51886" y="1890968"/>
            <a:ext cx="5582039" cy="1306896"/>
          </a:xfrm>
        </p:spPr>
        <p:txBody>
          <a:bodyPr anchor="b"/>
          <a:lstStyle>
            <a:lvl1pPr>
              <a:defRPr>
                <a:solidFill>
                  <a:srgbClr val="FF5000"/>
                </a:solidFill>
              </a:defRPr>
            </a:lvl1pPr>
          </a:lstStyle>
          <a:p>
            <a:r>
              <a:rPr lang="en-GB"/>
              <a:t>OTSIKKO</a:t>
            </a:r>
            <a:endParaRPr lang="en-FI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9AD3373-ECF1-4904-BA39-F94980C7E4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51886" y="3153832"/>
            <a:ext cx="5582039" cy="1306408"/>
          </a:xfrm>
        </p:spPr>
        <p:txBody>
          <a:bodyPr anchor="t" anchorCtr="0">
            <a:noAutofit/>
          </a:bodyPr>
          <a:lstStyle>
            <a:lvl1pPr marL="0" indent="0">
              <a:buNone/>
              <a:defRPr sz="4000" b="1" i="0">
                <a:solidFill>
                  <a:srgbClr val="5A5A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ALAOTSIKKO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784476-AE50-09D2-5FB4-A35960B470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96C18F2-A661-0CC3-27DF-4E8B321833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8034893" y="5838344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607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dia_10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B5D225F-6C42-4E4D-9002-C3D3C4C5E6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3643" y="1895975"/>
            <a:ext cx="5580769" cy="1301889"/>
          </a:xfrm>
        </p:spPr>
        <p:txBody>
          <a:bodyPr anchor="b"/>
          <a:lstStyle>
            <a:lvl1pPr algn="l">
              <a:spcBef>
                <a:spcPts val="960"/>
              </a:spcBef>
              <a:defRPr>
                <a:solidFill>
                  <a:srgbClr val="FF5000"/>
                </a:solidFill>
              </a:defRPr>
            </a:lvl1pPr>
          </a:lstStyle>
          <a:p>
            <a:r>
              <a:rPr lang="en-GB"/>
              <a:t>OTSIKKO</a:t>
            </a:r>
            <a:endParaRPr lang="en-FI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C649A6A-AD37-4A31-8FDE-C6D3F31891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3643" y="3153832"/>
            <a:ext cx="5582039" cy="1306408"/>
          </a:xfrm>
        </p:spPr>
        <p:txBody>
          <a:bodyPr anchor="t" anchorCtr="0">
            <a:noAutofit/>
          </a:bodyPr>
          <a:lstStyle>
            <a:lvl1pPr marL="0" indent="0">
              <a:buNone/>
              <a:defRPr sz="4000" b="1" i="0">
                <a:solidFill>
                  <a:srgbClr val="5A5A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ALAOTSIKKO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D840204-6F63-0842-8CF7-E8AE703FF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5282" y="0"/>
            <a:ext cx="5493543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7860C2A-B1E2-7199-349E-7E2B3764D7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ECE50D4-8576-6602-702B-785342EAB7B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2694173" y="5822160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5788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_ei kuvaa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5147089" cy="6858000"/>
          </a:xfrm>
          <a:prstGeom prst="rect">
            <a:avLst/>
          </a:prstGeom>
          <a:solidFill>
            <a:srgbClr val="FF5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28C57C-0FB1-6C43-845B-446C7E75B5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18839" y="2481213"/>
            <a:ext cx="5470771" cy="1391855"/>
          </a:xfrm>
        </p:spPr>
        <p:txBody>
          <a:bodyPr/>
          <a:lstStyle>
            <a:lvl1pPr>
              <a:defRPr sz="3000">
                <a:solidFill>
                  <a:srgbClr val="5A5A5A"/>
                </a:solidFill>
              </a:defRPr>
            </a:lvl1pPr>
          </a:lstStyle>
          <a:p>
            <a:pPr lvl="0"/>
            <a:r>
              <a:rPr lang="en-US"/>
              <a:t>OTSIKKO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8F871B-03FE-0FB2-C7CA-01EC8CD247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895875-8465-50C6-5A86-E27EB2EE0F9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34893" y="5838344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5154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_kuva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422F69E-C255-4730-9B47-A72D64F6C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5147089" cy="6858000"/>
          </a:xfrm>
          <a:prstGeom prst="rect">
            <a:avLst/>
          </a:prstGeom>
          <a:solidFill>
            <a:srgbClr val="FF5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750EB0-7ECD-E94A-9DB2-EA0CCFF4A4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18840" y="2481213"/>
            <a:ext cx="5470771" cy="1391855"/>
          </a:xfrm>
        </p:spPr>
        <p:txBody>
          <a:bodyPr/>
          <a:lstStyle>
            <a:lvl1pPr>
              <a:defRPr sz="3000">
                <a:solidFill>
                  <a:srgbClr val="5A5A5A"/>
                </a:solidFill>
              </a:defRPr>
            </a:lvl1pPr>
          </a:lstStyle>
          <a:p>
            <a:r>
              <a:rPr lang="en-GB"/>
              <a:t>OTSIKKO</a:t>
            </a:r>
            <a:endParaRPr lang="en-FI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0" y="1191846"/>
            <a:ext cx="5147089" cy="566615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855586-08B6-9CF5-10E9-D39393992B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48EC77-10DB-F666-3265-2B2144E797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34893" y="5838344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5391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_1_teksti_kuva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E71997-FB8C-4D1A-A6BD-562DFD1DA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5147089" cy="6858000"/>
          </a:xfrm>
          <a:prstGeom prst="rect">
            <a:avLst/>
          </a:prstGeom>
          <a:solidFill>
            <a:srgbClr val="FF5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5796169" y="609602"/>
            <a:ext cx="5780741" cy="4601985"/>
          </a:xfrm>
        </p:spPr>
        <p:txBody>
          <a:bodyPr>
            <a:noAutofit/>
          </a:bodyPr>
          <a:lstStyle>
            <a:lvl1pPr marL="0" indent="0">
              <a:buClr>
                <a:srgbClr val="5A5A5A"/>
              </a:buClr>
              <a:buFont typeface="Arial"/>
              <a:buNone/>
              <a:defRPr sz="2400" baseline="0">
                <a:solidFill>
                  <a:srgbClr val="5A5A5A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err="1"/>
              <a:t>Teksti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147089" cy="566615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806FA7-8188-97F5-CD84-90B8AAA10C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26FDC5-DD0E-A78B-8B5A-D6A8E4CB0F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34893" y="5838344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308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_2_tyhjä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3CEA90-B32E-BC52-9BC5-40A1896C79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6DCA36-7A14-B357-E9B8-EC9609244C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94173" y="5822160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1754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_2_ei kuvaa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041736" y="0"/>
            <a:ext cx="5147089" cy="6858000"/>
          </a:xfrm>
          <a:prstGeom prst="rect">
            <a:avLst/>
          </a:prstGeom>
          <a:solidFill>
            <a:srgbClr val="FFF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56402C-FC87-4D40-8CEA-ECD326D56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8349" y="2481213"/>
            <a:ext cx="5470771" cy="1391855"/>
          </a:xfrm>
        </p:spPr>
        <p:txBody>
          <a:bodyPr/>
          <a:lstStyle>
            <a:lvl1pPr>
              <a:defRPr sz="3000">
                <a:solidFill>
                  <a:srgbClr val="5A5A5A"/>
                </a:solidFill>
              </a:defRPr>
            </a:lvl1pPr>
          </a:lstStyle>
          <a:p>
            <a:r>
              <a:rPr lang="en-GB"/>
              <a:t>OTSIKKO</a:t>
            </a:r>
            <a:endParaRPr lang="en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E3BCD6-1230-D8BE-D658-3E2683C80A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6A1BA4-25B1-74B1-5056-842DC2B656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94173" y="5822160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6958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_2_kuva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041736" y="0"/>
            <a:ext cx="5147089" cy="6858000"/>
          </a:xfrm>
          <a:prstGeom prst="rect">
            <a:avLst/>
          </a:prstGeom>
          <a:solidFill>
            <a:srgbClr val="FFF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2B9E3A-1F8D-6040-AC78-8F13F16FF3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8349" y="2481213"/>
            <a:ext cx="5470771" cy="1391855"/>
          </a:xfrm>
        </p:spPr>
        <p:txBody>
          <a:bodyPr/>
          <a:lstStyle>
            <a:lvl1pPr>
              <a:defRPr sz="3000">
                <a:solidFill>
                  <a:srgbClr val="5A5A5A"/>
                </a:solidFill>
              </a:defRPr>
            </a:lvl1pPr>
          </a:lstStyle>
          <a:p>
            <a:pPr lvl="0"/>
            <a:r>
              <a:rPr lang="en-US"/>
              <a:t>OTSIKKO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041736" y="1191846"/>
            <a:ext cx="5147089" cy="566615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F6F348-DC64-06C0-1B0A-9C0E8795A8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26D520-D950-B09B-3BC6-012FB58E24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94173" y="5822160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9033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_2_teksti_kuva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041736" y="0"/>
            <a:ext cx="5147089" cy="6858000"/>
          </a:xfrm>
          <a:prstGeom prst="rect">
            <a:avLst/>
          </a:prstGeom>
          <a:solidFill>
            <a:srgbClr val="FFF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650202" y="609602"/>
            <a:ext cx="5780741" cy="4601985"/>
          </a:xfrm>
        </p:spPr>
        <p:txBody>
          <a:bodyPr>
            <a:noAutofit/>
          </a:bodyPr>
          <a:lstStyle>
            <a:lvl1pPr marL="0" indent="0">
              <a:buClr>
                <a:srgbClr val="5A5A5A"/>
              </a:buClr>
              <a:buFont typeface="Arial"/>
              <a:buNone/>
              <a:defRPr sz="2400" baseline="0">
                <a:solidFill>
                  <a:srgbClr val="5A5A5A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err="1"/>
              <a:t>Teksti</a:t>
            </a:r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041736" y="0"/>
            <a:ext cx="5147089" cy="566615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51A849-BF97-5EA2-CD02-7AFCD1F22E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A5EA59-7028-32E8-D946-C1C6218F8C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94173" y="5822160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193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_teksti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54335" y="0"/>
            <a:ext cx="1434490" cy="6858000"/>
          </a:xfrm>
          <a:prstGeom prst="rect">
            <a:avLst/>
          </a:prstGeom>
          <a:solidFill>
            <a:srgbClr val="FFF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650202" y="609602"/>
            <a:ext cx="9477499" cy="4601985"/>
          </a:xfrm>
        </p:spPr>
        <p:txBody>
          <a:bodyPr>
            <a:noAutofit/>
          </a:bodyPr>
          <a:lstStyle>
            <a:lvl1pPr marL="0" indent="0">
              <a:buClr>
                <a:srgbClr val="5A5A5A"/>
              </a:buClr>
              <a:buFont typeface="Arial"/>
              <a:buNone/>
              <a:defRPr sz="2400" baseline="0">
                <a:solidFill>
                  <a:srgbClr val="5A5A5A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err="1"/>
              <a:t>Teksti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006CF2-7301-E0BA-B68C-4BF461400D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26E51A-F656-8635-1B2C-6AD64594EB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94173" y="5822160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1341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_otsikko_tyhjä_1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49008-A790-9F40-A083-446FED94E5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271" y="550744"/>
            <a:ext cx="6600441" cy="1016000"/>
          </a:xfrm>
        </p:spPr>
        <p:txBody>
          <a:bodyPr/>
          <a:lstStyle>
            <a:lvl1pPr>
              <a:defRPr sz="3000">
                <a:solidFill>
                  <a:srgbClr val="5A5A5A"/>
                </a:solidFill>
              </a:defRPr>
            </a:lvl1pPr>
          </a:lstStyle>
          <a:p>
            <a:pPr lvl="0"/>
            <a:r>
              <a:rPr lang="en-US"/>
              <a:t>OTSIKKO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810FC7-264A-1312-4C52-80686F51C9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F1D731-FBFA-73AF-1CE4-6B7147E606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94173" y="5822160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08653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_otsikko_tyhjä_2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7E255-173B-4F4F-996E-0AB6E9F205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271" y="550744"/>
            <a:ext cx="6600441" cy="1016000"/>
          </a:xfrm>
        </p:spPr>
        <p:txBody>
          <a:bodyPr/>
          <a:lstStyle>
            <a:lvl1pPr>
              <a:defRPr sz="3000">
                <a:solidFill>
                  <a:srgbClr val="5A5A5A"/>
                </a:solidFill>
              </a:defRPr>
            </a:lvl1pPr>
          </a:lstStyle>
          <a:p>
            <a:pPr lvl="0"/>
            <a:r>
              <a:rPr lang="en-US"/>
              <a:t>OTSIKKO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93E026-706A-7FC2-E909-90A8DD1AF0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828C2A-4F84-BB66-0B1D-AE8EBBB12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34893" y="5838344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9326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_3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434490" cy="6858000"/>
          </a:xfrm>
          <a:prstGeom prst="rect">
            <a:avLst/>
          </a:prstGeom>
          <a:solidFill>
            <a:srgbClr val="FF5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D6F256-C579-A346-AF42-3D9DBA48B0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0354" y="2626476"/>
            <a:ext cx="6756330" cy="1391855"/>
          </a:xfrm>
        </p:spPr>
        <p:txBody>
          <a:bodyPr/>
          <a:lstStyle>
            <a:lvl1pPr>
              <a:defRPr sz="3000">
                <a:solidFill>
                  <a:srgbClr val="5A5A5A"/>
                </a:solidFill>
              </a:defRPr>
            </a:lvl1pPr>
          </a:lstStyle>
          <a:p>
            <a:pPr lvl="0"/>
            <a:r>
              <a:rPr lang="en-US"/>
              <a:t>OTSIKKO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8AC738-AF35-EC77-6922-FB00AD92AC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517484-332E-958E-EEAC-FBDFEF94F5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34893" y="5838344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789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_otsikko_teksti_1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54335" y="0"/>
            <a:ext cx="1434490" cy="6858000"/>
          </a:xfrm>
          <a:prstGeom prst="rect">
            <a:avLst/>
          </a:prstGeom>
          <a:solidFill>
            <a:srgbClr val="FFF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343C3-2969-6343-AC9B-D9FE59DCF0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2953" y="539280"/>
            <a:ext cx="5470771" cy="1391855"/>
          </a:xfrm>
        </p:spPr>
        <p:txBody>
          <a:bodyPr/>
          <a:lstStyle>
            <a:lvl1pPr>
              <a:defRPr sz="3000">
                <a:solidFill>
                  <a:srgbClr val="5A5A5A"/>
                </a:solidFill>
              </a:defRPr>
            </a:lvl1pPr>
          </a:lstStyle>
          <a:p>
            <a:pPr lvl="0"/>
            <a:r>
              <a:rPr lang="en-US"/>
              <a:t>OTSIKKO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992953" y="2183390"/>
            <a:ext cx="9118606" cy="2939888"/>
          </a:xfrm>
        </p:spPr>
        <p:txBody>
          <a:bodyPr>
            <a:noAutofit/>
          </a:bodyPr>
          <a:lstStyle>
            <a:lvl1pPr marL="0" indent="0">
              <a:buClr>
                <a:srgbClr val="5A5A5A"/>
              </a:buClr>
              <a:buFont typeface="Arial"/>
              <a:buNone/>
              <a:defRPr sz="2400" baseline="0">
                <a:solidFill>
                  <a:srgbClr val="5A5A5A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err="1"/>
              <a:t>Teksti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63D34F-1D4D-758D-54F8-FE16C133FF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CBFC707-16F9-5A18-0C08-1E9598EDC0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94173" y="5822160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0545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_otsikko_teksti_2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3C1BC-2565-5544-BB5B-DF4611A221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7653" y="539280"/>
            <a:ext cx="5470771" cy="1391855"/>
          </a:xfrm>
        </p:spPr>
        <p:txBody>
          <a:bodyPr/>
          <a:lstStyle>
            <a:lvl1pPr>
              <a:defRPr sz="3000">
                <a:solidFill>
                  <a:srgbClr val="5A5A5A"/>
                </a:solidFill>
              </a:defRPr>
            </a:lvl1pPr>
          </a:lstStyle>
          <a:p>
            <a:pPr lvl="0"/>
            <a:r>
              <a:rPr lang="en-US"/>
              <a:t>OTSIKKO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67653" y="2183390"/>
            <a:ext cx="9118606" cy="2939888"/>
          </a:xfrm>
        </p:spPr>
        <p:txBody>
          <a:bodyPr>
            <a:noAutofit/>
          </a:bodyPr>
          <a:lstStyle>
            <a:lvl1pPr marL="0" indent="0">
              <a:buClr>
                <a:srgbClr val="5A5A5A"/>
              </a:buClr>
              <a:buFont typeface="Arial"/>
              <a:buNone/>
              <a:defRPr sz="2400" baseline="0">
                <a:solidFill>
                  <a:srgbClr val="5A5A5A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err="1"/>
              <a:t>Teksti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ACFF51-2D03-4B25-9914-A899DBDB5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434490" cy="6858000"/>
          </a:xfrm>
          <a:prstGeom prst="rect">
            <a:avLst/>
          </a:prstGeom>
          <a:solidFill>
            <a:srgbClr val="FF5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8AD6BF-C8AE-16A2-E38F-78558BE20E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06B8F9-5414-56BE-B4C5-823CBA3100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34893" y="5838344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96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/sitaatti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364336" y="0"/>
            <a:ext cx="6824488" cy="4500134"/>
          </a:xfrm>
          <a:prstGeom prst="rect">
            <a:avLst/>
          </a:prstGeom>
          <a:solidFill>
            <a:srgbClr val="FFF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484111" y="2243937"/>
            <a:ext cx="4456112" cy="1316038"/>
          </a:xfrm>
        </p:spPr>
        <p:txBody>
          <a:bodyPr>
            <a:normAutofit/>
          </a:bodyPr>
          <a:lstStyle>
            <a:lvl1pPr marL="0" indent="0">
              <a:buNone/>
              <a:defRPr sz="2800" baseline="0"/>
            </a:lvl1pPr>
          </a:lstStyle>
          <a:p>
            <a:pPr lvl="0"/>
            <a:r>
              <a:rPr lang="en-US" err="1"/>
              <a:t>Sitaatti</a:t>
            </a:r>
            <a:r>
              <a:rPr lang="en-US"/>
              <a:t> tai slogan</a:t>
            </a:r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5125" y="1390022"/>
            <a:ext cx="5473700" cy="546797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DB6DAEB-99BC-BF8B-6B47-BB9131070E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EDA5A9-0C32-1FA4-439D-52E98DD5057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2694173" y="5822160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244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/sitaatti_2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364336" y="0"/>
            <a:ext cx="6824488" cy="4500134"/>
          </a:xfrm>
          <a:prstGeom prst="rect">
            <a:avLst/>
          </a:prstGeom>
          <a:solidFill>
            <a:srgbClr val="FFF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484111" y="2243937"/>
            <a:ext cx="4456112" cy="1316038"/>
          </a:xfrm>
        </p:spPr>
        <p:txBody>
          <a:bodyPr>
            <a:noAutofit/>
          </a:bodyPr>
          <a:lstStyle>
            <a:lvl1pPr marL="0" indent="0">
              <a:buNone/>
              <a:defRPr sz="2800" baseline="0"/>
            </a:lvl1pPr>
          </a:lstStyle>
          <a:p>
            <a:pPr lvl="0"/>
            <a:r>
              <a:rPr lang="en-US" err="1"/>
              <a:t>Sitaatti</a:t>
            </a:r>
            <a:r>
              <a:rPr lang="en-US"/>
              <a:t> tai slogan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740525" y="1409700"/>
            <a:ext cx="5448300" cy="54483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E55520-1E36-145A-E7A7-F467F115A0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D1F660-BF99-104A-3D0F-4F3035EBFA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94173" y="5822160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5392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dia Placeholder 7"/>
          <p:cNvSpPr>
            <a:spLocks noGrp="1"/>
          </p:cNvSpPr>
          <p:nvPr>
            <p:ph type="media" sz="quarter" idx="10"/>
          </p:nvPr>
        </p:nvSpPr>
        <p:spPr>
          <a:xfrm>
            <a:off x="2995399" y="1612706"/>
            <a:ext cx="6198027" cy="3182412"/>
          </a:xfrm>
        </p:spPr>
        <p:txBody>
          <a:bodyPr/>
          <a:lstStyle/>
          <a:p>
            <a:r>
              <a:rPr lang="en-US"/>
              <a:t>Click icon to add media</a:t>
            </a:r>
            <a:endParaRPr lang="fi-FI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5BFABC-B9EB-D632-C662-252FDEDDE0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924" y="6116121"/>
            <a:ext cx="1965964" cy="44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801A25-7ED2-97ED-2832-D5768E0ED7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94173" y="5822160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78338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_U!R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020000" cy="6858000"/>
          </a:xfrm>
          <a:prstGeom prst="rect">
            <a:avLst/>
          </a:prstGeom>
          <a:solidFill>
            <a:srgbClr val="FFF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D56A16-7194-0C4D-AC11-246776FE60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84681" y="2222786"/>
            <a:ext cx="2852771" cy="1699927"/>
          </a:xfrm>
        </p:spPr>
        <p:txBody>
          <a:bodyPr/>
          <a:lstStyle>
            <a:lvl1pPr algn="r">
              <a:defRPr sz="3000">
                <a:solidFill>
                  <a:srgbClr val="5A5A5A"/>
                </a:solidFill>
              </a:defRPr>
            </a:lvl1pPr>
          </a:lstStyle>
          <a:p>
            <a:pPr lvl="0"/>
            <a:r>
              <a:rPr lang="en-US"/>
              <a:t>LOPETUS</a:t>
            </a:r>
          </a:p>
        </p:txBody>
      </p:sp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97732"/>
            <a:ext cx="7020000" cy="56803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86B3A5-F103-1D38-99D7-5AA4E13037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816956" y="6116121"/>
            <a:ext cx="1965964" cy="44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1DF5C1-6B61-1754-980F-A054A6DD2F2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8034893" y="5838344"/>
            <a:ext cx="1480179" cy="10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71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103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  <p:sldLayoutId id="2147483848" r:id="rId13"/>
    <p:sldLayoutId id="2147483849" r:id="rId14"/>
    <p:sldLayoutId id="2147483850" r:id="rId15"/>
    <p:sldLayoutId id="2147483851" r:id="rId16"/>
    <p:sldLayoutId id="2147483852" r:id="rId17"/>
    <p:sldLayoutId id="2147483853" r:id="rId18"/>
    <p:sldLayoutId id="2147483854" r:id="rId19"/>
    <p:sldLayoutId id="2147483855" r:id="rId20"/>
    <p:sldLayoutId id="2147483856" r:id="rId21"/>
    <p:sldLayoutId id="2147483857" r:id="rId22"/>
    <p:sldLayoutId id="2147483858" r:id="rId23"/>
    <p:sldLayoutId id="2147483859" r:id="rId24"/>
    <p:sldLayoutId id="2147483860" r:id="rId25"/>
    <p:sldLayoutId id="2147483861" r:id="rId26"/>
    <p:sldLayoutId id="2147483862" r:id="rId27"/>
    <p:sldLayoutId id="2147483810" r:id="rId28"/>
    <p:sldLayoutId id="2147483811" r:id="rId29"/>
    <p:sldLayoutId id="2147483812" r:id="rId30"/>
    <p:sldLayoutId id="2147483813" r:id="rId31"/>
    <p:sldLayoutId id="2147483814" r:id="rId32"/>
    <p:sldLayoutId id="2147483815" r:id="rId33"/>
    <p:sldLayoutId id="2147483816" r:id="rId34"/>
    <p:sldLayoutId id="2147483817" r:id="rId35"/>
    <p:sldLayoutId id="2147483818" r:id="rId36"/>
    <p:sldLayoutId id="2147483819" r:id="rId37"/>
    <p:sldLayoutId id="2147483820" r:id="rId38"/>
    <p:sldLayoutId id="2147483821" r:id="rId39"/>
    <p:sldLayoutId id="2147483822" r:id="rId40"/>
    <p:sldLayoutId id="2147483823" r:id="rId41"/>
    <p:sldLayoutId id="2147483824" r:id="rId42"/>
    <p:sldLayoutId id="2147483825" r:id="rId43"/>
    <p:sldLayoutId id="2147483826" r:id="rId44"/>
    <p:sldLayoutId id="2147483827" r:id="rId45"/>
    <p:sldLayoutId id="2147483828" r:id="rId46"/>
    <p:sldLayoutId id="2147483829" r:id="rId47"/>
    <p:sldLayoutId id="2147483830" r:id="rId48"/>
    <p:sldLayoutId id="2147483831" r:id="rId49"/>
    <p:sldLayoutId id="2147483832" r:id="rId50"/>
    <p:sldLayoutId id="2147483833" r:id="rId51"/>
    <p:sldLayoutId id="2147483834" r:id="rId52"/>
    <p:sldLayoutId id="2147483835" r:id="rId53"/>
    <p:sldLayoutId id="2147483836" r:id="rId54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rgbClr val="FF500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ln>
            <a:noFill/>
          </a:ln>
          <a:solidFill>
            <a:srgbClr val="53565A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ln>
            <a:noFill/>
          </a:ln>
          <a:solidFill>
            <a:srgbClr val="53565A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ln>
            <a:noFill/>
          </a:ln>
          <a:solidFill>
            <a:srgbClr val="53565A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ln>
            <a:noFill/>
          </a:ln>
          <a:solidFill>
            <a:srgbClr val="53565A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ln>
            <a:noFill/>
          </a:ln>
          <a:solidFill>
            <a:srgbClr val="53565A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8.xml"/><Relationship Id="rId3" Type="http://schemas.openxmlformats.org/officeDocument/2006/relationships/slide" Target="slide3.xml"/><Relationship Id="rId7" Type="http://schemas.openxmlformats.org/officeDocument/2006/relationships/slide" Target="slide9.xml"/><Relationship Id="rId12" Type="http://schemas.openxmlformats.org/officeDocument/2006/relationships/slide" Target="slide1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slide" Target="slide8.xml"/><Relationship Id="rId11" Type="http://schemas.openxmlformats.org/officeDocument/2006/relationships/slide" Target="slide25.xml"/><Relationship Id="rId5" Type="http://schemas.openxmlformats.org/officeDocument/2006/relationships/slide" Target="slide5.xml"/><Relationship Id="rId10" Type="http://schemas.openxmlformats.org/officeDocument/2006/relationships/slide" Target="slide22.xml"/><Relationship Id="rId4" Type="http://schemas.openxmlformats.org/officeDocument/2006/relationships/slide" Target="slide4.xml"/><Relationship Id="rId9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97F1BB-B965-2940-8F95-0CDADB3B1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380" y="2214389"/>
            <a:ext cx="11162063" cy="2454535"/>
          </a:xfrm>
        </p:spPr>
        <p:txBody>
          <a:bodyPr/>
          <a:lstStyle/>
          <a:p>
            <a:pPr algn="ctr"/>
            <a:br>
              <a:rPr lang="fi-FI"/>
            </a:br>
            <a:r>
              <a:rPr lang="fi-FI" sz="3200"/>
              <a:t>Ohje apuvälinetekniikan opiskelijoille potilastietojärjestelmä Acuteen kirjaamisesta Metropolian HyMy-kylässä </a:t>
            </a:r>
            <a:br>
              <a:rPr lang="fi-FI" sz="3200"/>
            </a:br>
            <a:endParaRPr lang="en-FI" sz="3200"/>
          </a:p>
        </p:txBody>
      </p:sp>
      <p:pic>
        <p:nvPicPr>
          <p:cNvPr id="7" name="Kuva 6" descr="Kuva, joka sisältää kohteen Fontti, logo, Grafiikka, Sähkönsininen&#10;&#10;Kuvaus luotu automaattisesti">
            <a:extLst>
              <a:ext uri="{FF2B5EF4-FFF2-40B4-BE49-F238E27FC236}">
                <a16:creationId xmlns:a16="http://schemas.microsoft.com/office/drawing/2014/main" id="{BC8E1504-D9A0-8697-02DD-58BA0F593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1484" y="1006283"/>
            <a:ext cx="2995205" cy="135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09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39CE6-4FA7-AD48-9EEF-E850DC2D8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6652" y="294960"/>
            <a:ext cx="5470771" cy="618656"/>
          </a:xfrm>
        </p:spPr>
        <p:txBody>
          <a:bodyPr>
            <a:normAutofit/>
          </a:bodyPr>
          <a:lstStyle/>
          <a:p>
            <a:r>
              <a:rPr lang="fi-FI" sz="2800">
                <a:solidFill>
                  <a:schemeClr val="tx2">
                    <a:lumMod val="50000"/>
                  </a:schemeClr>
                </a:solidFill>
                <a:latin typeface="+mj-lt"/>
              </a:rPr>
              <a:t>Sisällysluettelo</a:t>
            </a:r>
            <a:endParaRPr lang="en-FI" sz="280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D8F683A5-71F1-21B8-2693-61243C9FEACC}"/>
              </a:ext>
            </a:extLst>
          </p:cNvPr>
          <p:cNvSpPr txBox="1"/>
          <p:nvPr/>
        </p:nvSpPr>
        <p:spPr>
          <a:xfrm>
            <a:off x="2135285" y="1177169"/>
            <a:ext cx="675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">
                <a:solidFill>
                  <a:schemeClr val="tx2">
                    <a:lumMod val="50000"/>
                  </a:schemeClr>
                </a:solidFill>
                <a:latin typeface="+mj-lt"/>
              </a:rPr>
              <a:t>1	</a:t>
            </a:r>
            <a:r>
              <a:rPr lang="fi-FI" sz="1800">
                <a:solidFill>
                  <a:schemeClr val="tx2">
                    <a:lumMod val="50000"/>
                  </a:schemeClr>
                </a:solidFill>
                <a:latin typeface="+mj-lt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Ohjeen esittely</a:t>
            </a:r>
            <a:endParaRPr lang="fi-FI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44760CD4-FC8D-EFC9-8878-52B8EF537058}"/>
              </a:ext>
            </a:extLst>
          </p:cNvPr>
          <p:cNvSpPr txBox="1"/>
          <p:nvPr/>
        </p:nvSpPr>
        <p:spPr>
          <a:xfrm>
            <a:off x="2612744" y="1723483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800">
                <a:solidFill>
                  <a:schemeClr val="tx2">
                    <a:lumMod val="50000"/>
                  </a:schemeClr>
                </a:solidFill>
                <a:latin typeface="+mj-lt"/>
              </a:rPr>
              <a:t>1.1	</a:t>
            </a:r>
            <a:r>
              <a:rPr lang="fi-FI" sz="1800">
                <a:solidFill>
                  <a:schemeClr val="tx2">
                    <a:lumMod val="50000"/>
                  </a:schemeClr>
                </a:solidFill>
                <a:latin typeface="+mj-lt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Huomioitavaa</a:t>
            </a:r>
            <a:endParaRPr lang="fi-FI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3CE23188-F5B8-325A-B259-4272FBFDB8ED}"/>
              </a:ext>
            </a:extLst>
          </p:cNvPr>
          <p:cNvSpPr txBox="1"/>
          <p:nvPr/>
        </p:nvSpPr>
        <p:spPr>
          <a:xfrm>
            <a:off x="2148289" y="2172259"/>
            <a:ext cx="6404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800">
                <a:solidFill>
                  <a:schemeClr val="tx2">
                    <a:lumMod val="50000"/>
                  </a:schemeClr>
                </a:solidFill>
                <a:latin typeface="+mj-lt"/>
              </a:rPr>
              <a:t>2	</a:t>
            </a:r>
            <a:r>
              <a:rPr lang="fi-FI" sz="1800">
                <a:solidFill>
                  <a:schemeClr val="tx2">
                    <a:lumMod val="50000"/>
                  </a:schemeClr>
                </a:solidFill>
                <a:latin typeface="+mj-lt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Sisäänkirjautuminen ja Acuten työpöydän valmistaminen</a:t>
            </a:r>
            <a:endParaRPr lang="fi-FI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D37C8CB8-7FF6-1046-AB96-6750B5498D11}"/>
              </a:ext>
            </a:extLst>
          </p:cNvPr>
          <p:cNvSpPr txBox="1"/>
          <p:nvPr/>
        </p:nvSpPr>
        <p:spPr>
          <a:xfrm>
            <a:off x="2135285" y="2664133"/>
            <a:ext cx="1646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>
                <a:solidFill>
                  <a:schemeClr val="tx2">
                    <a:lumMod val="50000"/>
                  </a:schemeClr>
                </a:solidFill>
              </a:rPr>
              <a:t>3	</a:t>
            </a:r>
            <a:r>
              <a:rPr lang="fi-FI">
                <a:solidFill>
                  <a:schemeClr val="tx2">
                    <a:lumMod val="50000"/>
                  </a:schemeClr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Asiakkaat</a:t>
            </a:r>
            <a:endParaRPr lang="fi-FI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B657DB5F-1482-C588-7F36-4FEE9A3E9456}"/>
              </a:ext>
            </a:extLst>
          </p:cNvPr>
          <p:cNvSpPr txBox="1"/>
          <p:nvPr/>
        </p:nvSpPr>
        <p:spPr>
          <a:xfrm>
            <a:off x="2562751" y="3077772"/>
            <a:ext cx="3578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>
                <a:solidFill>
                  <a:schemeClr val="tx2">
                    <a:lumMod val="50000"/>
                  </a:schemeClr>
                </a:solidFill>
              </a:rPr>
              <a:t>3.1	</a:t>
            </a:r>
            <a:r>
              <a:rPr lang="fi-FI">
                <a:solidFill>
                  <a:schemeClr val="tx2">
                    <a:lumMod val="50000"/>
                  </a:schemeClr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Vanhan asiakkaan etsiminen</a:t>
            </a:r>
            <a:endParaRPr lang="fi-FI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7E05FAE0-6ABD-E105-062E-9C61480022D6}"/>
              </a:ext>
            </a:extLst>
          </p:cNvPr>
          <p:cNvSpPr txBox="1"/>
          <p:nvPr/>
        </p:nvSpPr>
        <p:spPr>
          <a:xfrm>
            <a:off x="2562751" y="3431736"/>
            <a:ext cx="8558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>
                <a:solidFill>
                  <a:schemeClr val="tx2">
                    <a:lumMod val="50000"/>
                  </a:schemeClr>
                </a:solidFill>
                <a:latin typeface="+mn-lt"/>
              </a:rPr>
              <a:t>3.2	</a:t>
            </a:r>
            <a:r>
              <a:rPr lang="fi-FI">
                <a:solidFill>
                  <a:schemeClr val="tx2">
                    <a:lumMod val="50000"/>
                  </a:schemeClr>
                </a:solidFill>
                <a:latin typeface="+mn-lt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Uuden asiakkaan luominen</a:t>
            </a:r>
            <a:endParaRPr lang="fi-FI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1238413B-CDAA-9EC6-0067-75E340EA5B64}"/>
              </a:ext>
            </a:extLst>
          </p:cNvPr>
          <p:cNvSpPr txBox="1"/>
          <p:nvPr/>
        </p:nvSpPr>
        <p:spPr>
          <a:xfrm>
            <a:off x="2135285" y="3871118"/>
            <a:ext cx="495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>
                <a:solidFill>
                  <a:schemeClr val="tx2">
                    <a:lumMod val="50000"/>
                  </a:schemeClr>
                </a:solidFill>
                <a:latin typeface="+mj-lt"/>
              </a:rPr>
              <a:t>4	</a:t>
            </a:r>
            <a:r>
              <a:rPr lang="fi-FI">
                <a:solidFill>
                  <a:schemeClr val="tx2">
                    <a:lumMod val="50000"/>
                  </a:schemeClr>
                </a:solidFill>
                <a:latin typeface="+mj-lt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Apuvälinetekniikan opiskelijan kirjaaminen</a:t>
            </a:r>
            <a:endParaRPr lang="fi-FI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6B4ABD03-314A-6CAF-2745-AC9EE0EDB566}"/>
              </a:ext>
            </a:extLst>
          </p:cNvPr>
          <p:cNvSpPr txBox="1"/>
          <p:nvPr/>
        </p:nvSpPr>
        <p:spPr>
          <a:xfrm>
            <a:off x="2135285" y="5279684"/>
            <a:ext cx="1492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>
                <a:solidFill>
                  <a:schemeClr val="tx2">
                    <a:lumMod val="50000"/>
                  </a:schemeClr>
                </a:solidFill>
                <a:latin typeface="+mj-lt"/>
              </a:rPr>
              <a:t>5    </a:t>
            </a:r>
            <a:r>
              <a:rPr lang="fi-FI">
                <a:solidFill>
                  <a:schemeClr val="tx2">
                    <a:lumMod val="50000"/>
                  </a:schemeClr>
                </a:solidFill>
                <a:latin typeface="+mj-lt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Laskutus</a:t>
            </a:r>
            <a:endParaRPr lang="fi-FI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6A2AB91E-4C1F-DA25-1506-04C80166DC62}"/>
              </a:ext>
            </a:extLst>
          </p:cNvPr>
          <p:cNvSpPr txBox="1"/>
          <p:nvPr/>
        </p:nvSpPr>
        <p:spPr>
          <a:xfrm>
            <a:off x="2561043" y="5680831"/>
            <a:ext cx="2441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>
                <a:solidFill>
                  <a:schemeClr val="tx2">
                    <a:lumMod val="50000"/>
                  </a:schemeClr>
                </a:solidFill>
              </a:rPr>
              <a:t>5.1 </a:t>
            </a:r>
            <a:r>
              <a:rPr lang="fi-FI">
                <a:solidFill>
                  <a:schemeClr val="tx2">
                    <a:lumMod val="50000"/>
                  </a:schemeClr>
                </a:solidFill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Laskun tekeminen</a:t>
            </a:r>
            <a:endParaRPr lang="fi-FI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C11047CD-F55A-98FC-7675-2E43E82E6462}"/>
              </a:ext>
            </a:extLst>
          </p:cNvPr>
          <p:cNvSpPr txBox="1"/>
          <p:nvPr/>
        </p:nvSpPr>
        <p:spPr>
          <a:xfrm>
            <a:off x="2562751" y="4725686"/>
            <a:ext cx="6276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">
                <a:solidFill>
                  <a:schemeClr val="tx2">
                    <a:lumMod val="50000"/>
                  </a:schemeClr>
                </a:solidFill>
                <a:latin typeface="+mj-lt"/>
              </a:rPr>
              <a:t>4.2 </a:t>
            </a:r>
            <a:r>
              <a:rPr lang="fi-FI" sz="1800">
                <a:solidFill>
                  <a:schemeClr val="tx2">
                    <a:lumMod val="50000"/>
                  </a:schemeClr>
                </a:solidFill>
                <a:latin typeface="+mj-lt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Esimerkit asiakkaan tietojen perusteella otsikoiden alle</a:t>
            </a:r>
            <a:r>
              <a:rPr lang="fi-FI" sz="1800">
                <a:solidFill>
                  <a:srgbClr val="FF5000"/>
                </a:solidFill>
                <a:latin typeface="+mj-lt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fi-FI" sz="180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E449F425-0DCF-5A73-4AF4-1CA4AB3BD679}"/>
              </a:ext>
            </a:extLst>
          </p:cNvPr>
          <p:cNvSpPr txBox="1"/>
          <p:nvPr/>
        </p:nvSpPr>
        <p:spPr>
          <a:xfrm>
            <a:off x="2562751" y="4356354"/>
            <a:ext cx="6088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900"/>
              </a:spcBef>
              <a:spcAft>
                <a:spcPts val="1900"/>
              </a:spcAft>
            </a:pPr>
            <a:r>
              <a:rPr lang="fi-FI" sz="1800">
                <a:solidFill>
                  <a:schemeClr val="tx2">
                    <a:lumMod val="50000"/>
                  </a:schemeClr>
                </a:solidFill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4.1 </a:t>
            </a:r>
            <a:r>
              <a:rPr lang="fi-FI" sz="1800">
                <a:solidFill>
                  <a:schemeClr val="tx2">
                    <a:lumMod val="50000"/>
                  </a:schemeClr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Malliasiakkaan tiedot</a:t>
            </a:r>
            <a:endParaRPr lang="fi-FI" sz="1800">
              <a:solidFill>
                <a:schemeClr val="tx2">
                  <a:lumMod val="50000"/>
                </a:schemeClr>
              </a:solidFill>
              <a:effectLst/>
              <a:latin typeface="+mj-lt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937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39CE6-4FA7-AD48-9EEF-E850DC2D8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956" y="353961"/>
            <a:ext cx="3934941" cy="672475"/>
          </a:xfrm>
        </p:spPr>
        <p:txBody>
          <a:bodyPr>
            <a:normAutofit/>
          </a:bodyPr>
          <a:lstStyle/>
          <a:p>
            <a:r>
              <a:rPr lang="fi-FI" sz="2800">
                <a:solidFill>
                  <a:schemeClr val="tx2">
                    <a:lumMod val="50000"/>
                  </a:schemeClr>
                </a:solidFill>
                <a:latin typeface="+mj-lt"/>
              </a:rPr>
              <a:t>1	Ohjeen esittely</a:t>
            </a:r>
            <a:endParaRPr lang="en-FI" sz="280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197CA-DF5D-A24F-8C3A-4581707DA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3691" y="1471862"/>
            <a:ext cx="9583573" cy="486994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 sz="2200">
                <a:solidFill>
                  <a:schemeClr val="tx2">
                    <a:lumMod val="50000"/>
                  </a:schemeClr>
                </a:solidFill>
                <a:latin typeface="+mn-lt"/>
              </a:rPr>
              <a:t>Tämä ohje on kehitetty opinnäytetyönä apuvälinetekniikan opiskelijoille ja tutkinto-ohjelman käyttöön potilastietojärjestelmä Acuteen kirjaamisesta Metropolian HyMy-kylässä. </a:t>
            </a:r>
          </a:p>
          <a:p>
            <a:endParaRPr lang="fi-FI" sz="220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r>
              <a:rPr lang="fi-FI" sz="2200">
                <a:solidFill>
                  <a:schemeClr val="tx2">
                    <a:lumMod val="50000"/>
                  </a:schemeClr>
                </a:solidFill>
                <a:latin typeface="+mn-lt"/>
              </a:rPr>
              <a:t>Tavoitteena on, että ohjeen avulla kirjaamisen opettelu ja opettaminen valmentaa opiskelijoita työelämään sekä lisää ammatillista osaamista ja asiantuntijuutta.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>
                <a:solidFill>
                  <a:schemeClr val="tx2">
                    <a:lumMod val="50000"/>
                  </a:schemeClr>
                </a:solidFill>
                <a:latin typeface="+mn-lt"/>
              </a:rPr>
              <a:t>Kirjaamisen opettelu voi luoda apuvälinetekniikan opiskelijoille myös harjoittelupaikkoja HyMy-kylään.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00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r>
              <a:rPr lang="fi-FI" sz="2200">
                <a:solidFill>
                  <a:schemeClr val="tx2">
                    <a:lumMod val="50000"/>
                  </a:schemeClr>
                </a:solidFill>
                <a:latin typeface="+mn-lt"/>
              </a:rPr>
              <a:t>Tämä kirjaamisen ohje tulee kertomaan vaihe vaiheelta, miten Acute toimii sekä miten ja mitä sinne kirjataan mihinkin kohtaan.</a:t>
            </a:r>
            <a:endParaRPr lang="en-FI" sz="2200"/>
          </a:p>
        </p:txBody>
      </p:sp>
    </p:spTree>
    <p:extLst>
      <p:ext uri="{BB962C8B-B14F-4D97-AF65-F5344CB8AC3E}">
        <p14:creationId xmlns:p14="http://schemas.microsoft.com/office/powerpoint/2010/main" val="2465973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39CE6-4FA7-AD48-9EEF-E850DC2D8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7434" y="206477"/>
            <a:ext cx="3625224" cy="757802"/>
          </a:xfrm>
        </p:spPr>
        <p:txBody>
          <a:bodyPr>
            <a:normAutofit/>
          </a:bodyPr>
          <a:lstStyle/>
          <a:p>
            <a:r>
              <a:rPr lang="fi-FI" sz="26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1.1	Huomioitavaa</a:t>
            </a:r>
            <a:endParaRPr lang="en-FI" sz="26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197CA-DF5D-A24F-8C3A-4581707DA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7434" y="1471862"/>
            <a:ext cx="9118606" cy="425051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Käytä kirjautumisessa aina nettiselainta, johon kirjoitat Metropolian Acuten nettiosoitetteen. Acuten yhteys löytyy HyMy-kylässä tai pajalta. 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Käytä koeajotunnuksia harjoitellessasi Koeajo-puolella (pieni k tunnuksen eteen).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Tuotanto-puolelle kirjautuessasi kirjaamiset päätyvät asiakkaan OmaKantaan opettajan hyväksynnän jälkeen. </a:t>
            </a:r>
            <a:endParaRPr lang="en-FI" sz="20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pPr lvl="1"/>
            <a:endParaRPr lang="fi-FI" sz="20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Acuten etusivulle eli työpöydälle voi lisätä komponentteja eli </a:t>
            </a:r>
            <a:r>
              <a:rPr lang="fi-FI" sz="22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widgetejä</a:t>
            </a:r>
            <a:r>
              <a:rPr lang="fi-FI" sz="2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helpottamaan ja nopeuttamaan </a:t>
            </a:r>
            <a:r>
              <a:rPr lang="fi-FI" sz="22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Acutessa</a:t>
            </a:r>
            <a:r>
              <a:rPr lang="fi-FI" sz="2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liikkumista.</a:t>
            </a:r>
            <a:endParaRPr lang="en-FI" sz="22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pPr marL="1085850" lvl="1" indent="-342900">
              <a:buChar char="•"/>
            </a:pPr>
            <a:r>
              <a:rPr lang="fi-FI" sz="20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Widgetejä</a:t>
            </a:r>
            <a:r>
              <a:rPr lang="fi-FI" sz="20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voi myöhemmin lisätä tai poistaa tarpeen mukaan ja ne tulevat jatkossa näkymään aina kirjautuessasi sisään. </a:t>
            </a:r>
            <a:endParaRPr lang="en-FI" sz="20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7321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39CE6-4FA7-AD48-9EEF-E850DC2D8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127" y="343995"/>
            <a:ext cx="10343983" cy="572276"/>
          </a:xfrm>
        </p:spPr>
        <p:txBody>
          <a:bodyPr>
            <a:noAutofit/>
          </a:bodyPr>
          <a:lstStyle/>
          <a:p>
            <a:r>
              <a:rPr lang="fi-FI" sz="2800">
                <a:solidFill>
                  <a:schemeClr val="tx2">
                    <a:lumMod val="50000"/>
                  </a:schemeClr>
                </a:solidFill>
                <a:latin typeface="+mj-lt"/>
              </a:rPr>
              <a:t>2	Sisäänkirjautuminen ja Acuten työpöydän valmistaminen</a:t>
            </a:r>
            <a:endParaRPr lang="en-FI" sz="280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197CA-DF5D-A24F-8C3A-4581707DA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3079" y="1181765"/>
            <a:ext cx="9118606" cy="1428699"/>
          </a:xfrm>
        </p:spPr>
        <p:txBody>
          <a:bodyPr/>
          <a:lstStyle/>
          <a:p>
            <a:r>
              <a:rPr lang="fi-FI" sz="2200">
                <a:solidFill>
                  <a:schemeClr val="tx2">
                    <a:lumMod val="50000"/>
                  </a:schemeClr>
                </a:solidFill>
                <a:latin typeface="+mn-lt"/>
              </a:rPr>
              <a:t>Acute avautuu nettiselaimen kautta, osoite on: </a:t>
            </a:r>
            <a:r>
              <a:rPr lang="fi-FI" sz="2200" b="1" err="1">
                <a:solidFill>
                  <a:schemeClr val="tx2">
                    <a:lumMod val="50000"/>
                  </a:schemeClr>
                </a:solidFill>
                <a:latin typeface="+mn-lt"/>
              </a:rPr>
              <a:t>acuteportal.com</a:t>
            </a:r>
            <a:r>
              <a:rPr lang="fi-FI" sz="2200" b="1">
                <a:solidFill>
                  <a:schemeClr val="tx2">
                    <a:lumMod val="50000"/>
                  </a:schemeClr>
                </a:solidFill>
                <a:latin typeface="+mn-lt"/>
              </a:rPr>
              <a:t>/intra.aspx?LA2315-Metropolia </a:t>
            </a:r>
          </a:p>
          <a:p>
            <a:r>
              <a:rPr lang="fi-FI" sz="2200">
                <a:solidFill>
                  <a:schemeClr val="tx2">
                    <a:lumMod val="50000"/>
                  </a:schemeClr>
                </a:solidFill>
                <a:latin typeface="+mn-lt"/>
              </a:rPr>
              <a:t>Kirjaudu Acuten käyttäjätunnuksella sisään. </a:t>
            </a:r>
            <a:r>
              <a:rPr lang="fi-FI" sz="2200" b="1">
                <a:solidFill>
                  <a:schemeClr val="tx2">
                    <a:lumMod val="50000"/>
                  </a:schemeClr>
                </a:solidFill>
                <a:latin typeface="+mn-lt"/>
              </a:rPr>
              <a:t>Paina koeajo tai tuotanto, älä paina </a:t>
            </a:r>
            <a:r>
              <a:rPr lang="fi-FI" sz="2200" b="1" err="1">
                <a:solidFill>
                  <a:schemeClr val="tx2">
                    <a:lumMod val="50000"/>
                  </a:schemeClr>
                </a:solidFill>
                <a:latin typeface="+mn-lt"/>
              </a:rPr>
              <a:t>enteria</a:t>
            </a:r>
            <a:r>
              <a:rPr lang="fi-FI" sz="2200" b="1">
                <a:solidFill>
                  <a:schemeClr val="tx2">
                    <a:lumMod val="50000"/>
                  </a:schemeClr>
                </a:solidFill>
                <a:latin typeface="+mn-lt"/>
              </a:rPr>
              <a:t>.</a:t>
            </a:r>
          </a:p>
          <a:p>
            <a:endParaRPr lang="fi-FI"/>
          </a:p>
          <a:p>
            <a:endParaRPr lang="en-FI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B2241A51-DE21-C1E0-6308-EF5296565DA7}"/>
              </a:ext>
            </a:extLst>
          </p:cNvPr>
          <p:cNvSpPr txBox="1"/>
          <p:nvPr/>
        </p:nvSpPr>
        <p:spPr>
          <a:xfrm>
            <a:off x="1731731" y="6206228"/>
            <a:ext cx="4362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>
                <a:solidFill>
                  <a:schemeClr val="tx2">
                    <a:lumMod val="50000"/>
                  </a:schemeClr>
                </a:solidFill>
              </a:rPr>
              <a:t>Kuva: Potilastietojärjestelmä Acute</a:t>
            </a:r>
          </a:p>
        </p:txBody>
      </p:sp>
      <p:pic>
        <p:nvPicPr>
          <p:cNvPr id="7" name="Kuva 6" descr="Kuva, joka sisältää kohteen teksti, Fontti, kuvakaappaus&#10;&#10;Kuvaus luotu automaattisesti">
            <a:extLst>
              <a:ext uri="{FF2B5EF4-FFF2-40B4-BE49-F238E27FC236}">
                <a16:creationId xmlns:a16="http://schemas.microsoft.com/office/drawing/2014/main" id="{E833D109-EEE3-64B1-5EB0-33FA5F081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358" y="2947602"/>
            <a:ext cx="8560107" cy="272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0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197CA-DF5D-A24F-8C3A-4581707DA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045" y="249868"/>
            <a:ext cx="9118606" cy="1015666"/>
          </a:xfrm>
        </p:spPr>
        <p:txBody>
          <a:bodyPr/>
          <a:lstStyle/>
          <a:p>
            <a:r>
              <a:rPr lang="fi-FI" sz="2200">
                <a:solidFill>
                  <a:schemeClr val="tx2">
                    <a:lumMod val="50000"/>
                  </a:schemeClr>
                </a:solidFill>
                <a:latin typeface="+mn-lt"/>
              </a:rPr>
              <a:t>Omalle työpöydälle eli etusivulle valitaan apuvälineteknikoille sovitut komponentit, oikealta puolelta ratas-kuvasta. </a:t>
            </a:r>
          </a:p>
          <a:p>
            <a:endParaRPr lang="fi-FI" sz="2000"/>
          </a:p>
          <a:p>
            <a:endParaRPr lang="en-FI" sz="2000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4BE31C4F-DE3C-C673-5F02-5A2F7490879B}"/>
              </a:ext>
            </a:extLst>
          </p:cNvPr>
          <p:cNvSpPr txBox="1"/>
          <p:nvPr/>
        </p:nvSpPr>
        <p:spPr>
          <a:xfrm>
            <a:off x="1749238" y="6204958"/>
            <a:ext cx="2933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>
                <a:solidFill>
                  <a:schemeClr val="tx2">
                    <a:lumMod val="50000"/>
                  </a:schemeClr>
                </a:solidFill>
              </a:rPr>
              <a:t>Kuva: Potilastietojärjestelmä Acute</a:t>
            </a:r>
          </a:p>
        </p:txBody>
      </p:sp>
      <p:pic>
        <p:nvPicPr>
          <p:cNvPr id="11" name="Kuva 10" descr="Kuva, joka sisältää kohteen teksti, kuvakaappaus, ohjelmisto, muotoilu&#10;&#10;Kuvaus luotu automaattisesti">
            <a:extLst>
              <a:ext uri="{FF2B5EF4-FFF2-40B4-BE49-F238E27FC236}">
                <a16:creationId xmlns:a16="http://schemas.microsoft.com/office/drawing/2014/main" id="{511B4E6A-592A-905B-1A3E-3E2BFA40E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238" y="1265534"/>
            <a:ext cx="8599280" cy="407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614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>
            <a:extLst>
              <a:ext uri="{FF2B5EF4-FFF2-40B4-BE49-F238E27FC236}">
                <a16:creationId xmlns:a16="http://schemas.microsoft.com/office/drawing/2014/main" id="{05465AA4-861F-1080-1A61-2298C16A2540}"/>
              </a:ext>
            </a:extLst>
          </p:cNvPr>
          <p:cNvSpPr txBox="1"/>
          <p:nvPr/>
        </p:nvSpPr>
        <p:spPr>
          <a:xfrm>
            <a:off x="1652875" y="281091"/>
            <a:ext cx="43313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200">
                <a:solidFill>
                  <a:schemeClr val="tx2">
                    <a:lumMod val="50000"/>
                  </a:schemeClr>
                </a:solidFill>
              </a:rPr>
              <a:t>Työpöydän etusivu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75F9A994-1E10-8173-D9EE-BDF8363C0D7D}"/>
              </a:ext>
            </a:extLst>
          </p:cNvPr>
          <p:cNvSpPr txBox="1"/>
          <p:nvPr/>
        </p:nvSpPr>
        <p:spPr>
          <a:xfrm>
            <a:off x="1763043" y="6269132"/>
            <a:ext cx="2933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>
                <a:solidFill>
                  <a:schemeClr val="tx2">
                    <a:lumMod val="50000"/>
                  </a:schemeClr>
                </a:solidFill>
              </a:rPr>
              <a:t>Kuva: Potilastietojärjestelmä Acute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02EDA91C-3587-19D1-D79C-79D665327E6D}"/>
              </a:ext>
            </a:extLst>
          </p:cNvPr>
          <p:cNvSpPr txBox="1"/>
          <p:nvPr/>
        </p:nvSpPr>
        <p:spPr>
          <a:xfrm>
            <a:off x="1728802" y="5096649"/>
            <a:ext cx="6789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rgbClr val="FF0000"/>
                </a:solidFill>
              </a:rPr>
              <a:t>Huom. Etusivu täydentyy asiakkaan tiedoilla haettuasi asiakkaan.</a:t>
            </a:r>
          </a:p>
        </p:txBody>
      </p:sp>
      <p:pic>
        <p:nvPicPr>
          <p:cNvPr id="9" name="Kuva 8" descr="Kuva, joka sisältää kohteen teksti, kuvakaappaus&#10;&#10;Kuvaus luotu automaattisesti">
            <a:extLst>
              <a:ext uri="{FF2B5EF4-FFF2-40B4-BE49-F238E27FC236}">
                <a16:creationId xmlns:a16="http://schemas.microsoft.com/office/drawing/2014/main" id="{D6454672-26E7-2878-94DB-2F6097DD1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043" y="1098973"/>
            <a:ext cx="9816318" cy="328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103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39CE6-4FA7-AD48-9EEF-E850DC2D8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442" y="103779"/>
            <a:ext cx="2425701" cy="545932"/>
          </a:xfrm>
        </p:spPr>
        <p:txBody>
          <a:bodyPr>
            <a:normAutofit/>
          </a:bodyPr>
          <a:lstStyle/>
          <a:p>
            <a:r>
              <a:rPr lang="fi-FI" sz="2800" dirty="0">
                <a:solidFill>
                  <a:schemeClr val="tx2">
                    <a:lumMod val="50000"/>
                  </a:schemeClr>
                </a:solidFill>
              </a:rPr>
              <a:t>3	Asiakkaat</a:t>
            </a:r>
            <a:endParaRPr lang="en-FI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7D1E7028-6F13-1987-EB64-08C3307C70E6}"/>
              </a:ext>
            </a:extLst>
          </p:cNvPr>
          <p:cNvSpPr txBox="1"/>
          <p:nvPr/>
        </p:nvSpPr>
        <p:spPr>
          <a:xfrm>
            <a:off x="5183887" y="2055083"/>
            <a:ext cx="582328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200" dirty="0">
                <a:solidFill>
                  <a:schemeClr val="tx2">
                    <a:lumMod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Paina työpöydällä olevaa suurennuslasia vasemmalta</a:t>
            </a:r>
            <a:r>
              <a:rPr lang="fi-FI" sz="2200" b="1" dirty="0">
                <a:solidFill>
                  <a:schemeClr val="tx2">
                    <a:lumMod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200" dirty="0">
                <a:solidFill>
                  <a:schemeClr val="tx2">
                    <a:lumMod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saadaksesi asiakashaun auki.</a:t>
            </a:r>
          </a:p>
          <a:p>
            <a:r>
              <a:rPr lang="fi-FI" dirty="0"/>
              <a:t>auki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51F477E2-8D73-3B2D-6DA4-2D2F5C3B61B0}"/>
              </a:ext>
            </a:extLst>
          </p:cNvPr>
          <p:cNvSpPr txBox="1"/>
          <p:nvPr/>
        </p:nvSpPr>
        <p:spPr>
          <a:xfrm>
            <a:off x="1819682" y="6258477"/>
            <a:ext cx="2933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>
                <a:solidFill>
                  <a:schemeClr val="tx2">
                    <a:lumMod val="50000"/>
                  </a:schemeClr>
                </a:solidFill>
              </a:rPr>
              <a:t>Kuva: Potilastietojärjestelmä Acute</a:t>
            </a:r>
          </a:p>
        </p:txBody>
      </p:sp>
      <p:pic>
        <p:nvPicPr>
          <p:cNvPr id="12" name="Kuva 11" descr="Kuva, joka sisältää kohteen teksti, kuvakaappaus, Fontti, logo&#10;&#10;Kuvaus luotu automaattisesti">
            <a:extLst>
              <a:ext uri="{FF2B5EF4-FFF2-40B4-BE49-F238E27FC236}">
                <a16:creationId xmlns:a16="http://schemas.microsoft.com/office/drawing/2014/main" id="{F0E1AFA9-B38D-13D4-E4EA-DAFE4DA3D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612" y="1645815"/>
            <a:ext cx="24257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409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39CE6-4FA7-AD48-9EEF-E850DC2D8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313" y="149853"/>
            <a:ext cx="6643210" cy="544772"/>
          </a:xfrm>
        </p:spPr>
        <p:txBody>
          <a:bodyPr>
            <a:normAutofit/>
          </a:bodyPr>
          <a:lstStyle/>
          <a:p>
            <a:r>
              <a:rPr lang="fi-FI" sz="2600" dirty="0">
                <a:solidFill>
                  <a:schemeClr val="tx2">
                    <a:lumMod val="50000"/>
                  </a:schemeClr>
                </a:solidFill>
              </a:rPr>
              <a:t>3.1  Vanhan asiakkaan etsiminen</a:t>
            </a:r>
            <a:endParaRPr lang="en-FI" sz="2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74D3E34B-5126-17DA-4F16-049C32091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294" y="1044252"/>
            <a:ext cx="9118606" cy="1085478"/>
          </a:xfrm>
        </p:spPr>
        <p:txBody>
          <a:bodyPr/>
          <a:lstStyle/>
          <a:p>
            <a:r>
              <a:rPr lang="fi-FI" sz="2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Kirjaa järjestelmässä olemassa olevan asiakkaan nimi tai henkilötunnus hakukenttään. Siirry kohtaan 4 Apuvälinetekniikan opiskelijan kirjaaminen.</a:t>
            </a:r>
          </a:p>
          <a:p>
            <a:endParaRPr lang="fi-FI" sz="2200" dirty="0"/>
          </a:p>
          <a:p>
            <a:endParaRPr lang="fi-FI" sz="2200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98F708E4-4E2C-1256-FE6F-D1F252178A9A}"/>
              </a:ext>
            </a:extLst>
          </p:cNvPr>
          <p:cNvSpPr txBox="1"/>
          <p:nvPr/>
        </p:nvSpPr>
        <p:spPr>
          <a:xfrm>
            <a:off x="1793294" y="6290631"/>
            <a:ext cx="2933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>
                <a:solidFill>
                  <a:schemeClr val="tx2">
                    <a:lumMod val="50000"/>
                  </a:schemeClr>
                </a:solidFill>
              </a:rPr>
              <a:t>Kuva: Potilastietojärjestelmä Acute</a:t>
            </a:r>
          </a:p>
        </p:txBody>
      </p:sp>
      <p:pic>
        <p:nvPicPr>
          <p:cNvPr id="11" name="Kuva 10" descr="Kuva, joka sisältää kohteen teksti, ohjelmisto, Multimediaohjelmisto, kuvakaappaus&#10;&#10;Kuvaus luotu automaattisesti">
            <a:extLst>
              <a:ext uri="{FF2B5EF4-FFF2-40B4-BE49-F238E27FC236}">
                <a16:creationId xmlns:a16="http://schemas.microsoft.com/office/drawing/2014/main" id="{0AFFE43F-9BE0-D613-7BB6-24452FA52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294" y="2668052"/>
            <a:ext cx="9287295" cy="273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589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39CE6-4FA7-AD48-9EEF-E850DC2D8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029" y="316106"/>
            <a:ext cx="9654294" cy="728046"/>
          </a:xfrm>
        </p:spPr>
        <p:txBody>
          <a:bodyPr>
            <a:noAutofit/>
          </a:bodyPr>
          <a:lstStyle/>
          <a:p>
            <a:r>
              <a:rPr lang="fi-FI" sz="26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3.2	Uuden asiakkaan luominen </a:t>
            </a:r>
            <a:br>
              <a:rPr lang="fi-FI" sz="2600" dirty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fi-FI" sz="24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(käytä harjoitteluvaiheessa malliasiakkaan tietoja, kohdassa 4.1)</a:t>
            </a:r>
            <a:endParaRPr lang="en-FI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74D3E34B-5126-17DA-4F16-049C32091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0029" y="1579693"/>
            <a:ext cx="3187393" cy="514196"/>
          </a:xfrm>
        </p:spPr>
        <p:txBody>
          <a:bodyPr/>
          <a:lstStyle/>
          <a:p>
            <a:r>
              <a:rPr lang="fi-FI" sz="2200">
                <a:solidFill>
                  <a:schemeClr val="tx2">
                    <a:lumMod val="50000"/>
                  </a:schemeClr>
                </a:solidFill>
                <a:latin typeface="+mn-lt"/>
              </a:rPr>
              <a:t>Paina ”Lisää asiakas”.</a:t>
            </a:r>
          </a:p>
          <a:p>
            <a:endParaRPr lang="fi-FI" sz="220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98F708E4-4E2C-1256-FE6F-D1F252178A9A}"/>
              </a:ext>
            </a:extLst>
          </p:cNvPr>
          <p:cNvSpPr txBox="1"/>
          <p:nvPr/>
        </p:nvSpPr>
        <p:spPr>
          <a:xfrm>
            <a:off x="1660029" y="6183284"/>
            <a:ext cx="2933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>
                <a:solidFill>
                  <a:schemeClr val="tx2">
                    <a:lumMod val="50000"/>
                  </a:schemeClr>
                </a:solidFill>
              </a:rPr>
              <a:t>Kuva: Potilastietojärjestelmä Acute</a:t>
            </a:r>
          </a:p>
        </p:txBody>
      </p:sp>
      <p:pic>
        <p:nvPicPr>
          <p:cNvPr id="9" name="Kuva 8" descr="Kuva, joka sisältää kohteen teksti, ohjelmisto, Multimediaohjelmisto, Grafiikkaohjelmisto&#10;&#10;Kuvaus luotu automaattisesti">
            <a:extLst>
              <a:ext uri="{FF2B5EF4-FFF2-40B4-BE49-F238E27FC236}">
                <a16:creationId xmlns:a16="http://schemas.microsoft.com/office/drawing/2014/main" id="{A918D5A5-B8C8-92D4-C69D-B550B0C56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0029" y="2294640"/>
            <a:ext cx="9654294" cy="281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213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>
            <a:extLst>
              <a:ext uri="{FF2B5EF4-FFF2-40B4-BE49-F238E27FC236}">
                <a16:creationId xmlns:a16="http://schemas.microsoft.com/office/drawing/2014/main" id="{EABB4DFE-5654-ED5A-6800-CE22C6245936}"/>
              </a:ext>
            </a:extLst>
          </p:cNvPr>
          <p:cNvSpPr txBox="1"/>
          <p:nvPr/>
        </p:nvSpPr>
        <p:spPr>
          <a:xfrm>
            <a:off x="1744958" y="273071"/>
            <a:ext cx="580461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200" dirty="0">
                <a:solidFill>
                  <a:schemeClr val="tx2">
                    <a:lumMod val="50000"/>
                  </a:schemeClr>
                </a:solidFill>
              </a:rPr>
              <a:t>Täytä asiakkaan perustiedot ja tallenna. </a:t>
            </a:r>
            <a:endParaRPr lang="fi-FI" sz="2200" dirty="0">
              <a:solidFill>
                <a:srgbClr val="FF0000"/>
              </a:solidFill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42FC2842-19AE-7B69-B9FD-7CEF00C2B478}"/>
              </a:ext>
            </a:extLst>
          </p:cNvPr>
          <p:cNvSpPr txBox="1"/>
          <p:nvPr/>
        </p:nvSpPr>
        <p:spPr>
          <a:xfrm>
            <a:off x="1744958" y="6277152"/>
            <a:ext cx="2933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>
                <a:solidFill>
                  <a:schemeClr val="tx2">
                    <a:lumMod val="50000"/>
                  </a:schemeClr>
                </a:solidFill>
              </a:rPr>
              <a:t>Kuva: Potilastietojärjestelmä Acute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E817083C-DC4A-0285-AA52-BE6D149C1D8C}"/>
              </a:ext>
            </a:extLst>
          </p:cNvPr>
          <p:cNvSpPr txBox="1"/>
          <p:nvPr/>
        </p:nvSpPr>
        <p:spPr>
          <a:xfrm>
            <a:off x="1004844" y="1097879"/>
            <a:ext cx="9661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/>
            <a:r>
              <a:rPr lang="fi-FI" sz="1800" dirty="0">
                <a:solidFill>
                  <a:srgbClr val="FF0000"/>
                </a:solidFill>
                <a:latin typeface="+mn-lt"/>
              </a:rPr>
              <a:t>Huom. Puhelinnumero kirjataan kohtaan GSM- numero, jolloin asiakas saa tekstiviestillä muistutuksen ajanvarauksesta.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09F9BDA7-812C-E668-E403-93FB37D30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4471" y="2138131"/>
            <a:ext cx="7179586" cy="381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823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3D8FD073-0B33-AC82-9F34-915F57D1BD64}"/>
              </a:ext>
            </a:extLst>
          </p:cNvPr>
          <p:cNvSpPr txBox="1"/>
          <p:nvPr/>
        </p:nvSpPr>
        <p:spPr>
          <a:xfrm>
            <a:off x="1689446" y="475492"/>
            <a:ext cx="75977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200">
                <a:solidFill>
                  <a:schemeClr val="tx2">
                    <a:lumMod val="50000"/>
                  </a:schemeClr>
                </a:solidFill>
              </a:rPr>
              <a:t>Kun asiakkaan tiedot on tallennettu, voit täyttää tietosuoja-kohdan.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1732523F-C893-FBAB-79F0-1E5DA3038424}"/>
              </a:ext>
            </a:extLst>
          </p:cNvPr>
          <p:cNvSpPr txBox="1"/>
          <p:nvPr/>
        </p:nvSpPr>
        <p:spPr>
          <a:xfrm>
            <a:off x="1819896" y="6286014"/>
            <a:ext cx="2933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>
                <a:solidFill>
                  <a:schemeClr val="tx2">
                    <a:lumMod val="50000"/>
                  </a:schemeClr>
                </a:solidFill>
              </a:rPr>
              <a:t>Kuva: Potilastietojärjestelmä Acute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A6578E5D-FB34-92FB-D4CC-BDD8E670F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047" y="2458823"/>
            <a:ext cx="7975762" cy="1444171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5AB003D3-9D4A-62AE-D4BF-4D736D8933FA}"/>
              </a:ext>
            </a:extLst>
          </p:cNvPr>
          <p:cNvSpPr txBox="1"/>
          <p:nvPr/>
        </p:nvSpPr>
        <p:spPr>
          <a:xfrm>
            <a:off x="966775" y="1667212"/>
            <a:ext cx="9424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/>
            <a:r>
              <a:rPr lang="fi-FI" sz="1800" dirty="0">
                <a:solidFill>
                  <a:srgbClr val="FF0000"/>
                </a:solidFill>
                <a:latin typeface="+mn-lt"/>
              </a:rPr>
              <a:t>Huom. </a:t>
            </a:r>
            <a:r>
              <a:rPr lang="fi-FI" sz="1800" dirty="0" err="1">
                <a:solidFill>
                  <a:srgbClr val="FF0000"/>
                </a:solidFill>
                <a:latin typeface="+mn-lt"/>
              </a:rPr>
              <a:t>Acutessa</a:t>
            </a:r>
            <a:r>
              <a:rPr lang="fi-FI" sz="1800" dirty="0">
                <a:solidFill>
                  <a:srgbClr val="FF0000"/>
                </a:solidFill>
                <a:latin typeface="+mn-lt"/>
              </a:rPr>
              <a:t> rekisteritietolomake tarkoittaa HyMy-kylän esitietolomaketta</a:t>
            </a:r>
            <a:r>
              <a:rPr lang="fi-FI" dirty="0">
                <a:solidFill>
                  <a:srgbClr val="FF0000"/>
                </a:solidFill>
              </a:rPr>
              <a:t>.</a:t>
            </a:r>
            <a:endParaRPr lang="fi-FI" sz="18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19125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39CE6-4FA7-AD48-9EEF-E850DC2D8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238" y="11601"/>
            <a:ext cx="8600347" cy="773511"/>
          </a:xfrm>
        </p:spPr>
        <p:txBody>
          <a:bodyPr>
            <a:normAutofit/>
          </a:bodyPr>
          <a:lstStyle/>
          <a:p>
            <a:r>
              <a:rPr lang="fi-FI">
                <a:solidFill>
                  <a:schemeClr val="tx2">
                    <a:lumMod val="50000"/>
                  </a:schemeClr>
                </a:solidFill>
                <a:latin typeface="+mj-lt"/>
              </a:rPr>
              <a:t>4	Apuvälinetekniikan opiskelijan kirjaaminen</a:t>
            </a:r>
            <a:endParaRPr lang="en-FI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74D3E34B-5126-17DA-4F16-049C32091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sz="2200"/>
          </a:p>
          <a:p>
            <a:endParaRPr lang="fi-FI" sz="220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77937CED-CD75-94A9-4496-81FC719FF3D5}"/>
              </a:ext>
            </a:extLst>
          </p:cNvPr>
          <p:cNvSpPr txBox="1"/>
          <p:nvPr/>
        </p:nvSpPr>
        <p:spPr>
          <a:xfrm>
            <a:off x="1794238" y="930253"/>
            <a:ext cx="880889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200" dirty="0">
                <a:solidFill>
                  <a:schemeClr val="tx2">
                    <a:lumMod val="50000"/>
                  </a:schemeClr>
                </a:solidFill>
              </a:rPr>
              <a:t>Työpöydän vasemmalla puolella on puolikas ympyrä, jossa on kolme viivaa. Valitse “Kertomus” ja tee hoitosuhteen varmistus valitsemalla käynnin syy. Paina ”OK”.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02B0BC93-1D43-95C9-55C1-F9398FA263BB}"/>
              </a:ext>
            </a:extLst>
          </p:cNvPr>
          <p:cNvSpPr txBox="1"/>
          <p:nvPr/>
        </p:nvSpPr>
        <p:spPr>
          <a:xfrm>
            <a:off x="1794238" y="6273225"/>
            <a:ext cx="29335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>
                <a:solidFill>
                  <a:schemeClr val="tx2">
                    <a:lumMod val="50000"/>
                  </a:schemeClr>
                </a:solidFill>
              </a:rPr>
              <a:t>Kuva: Potilastietojärjestelmä Acute</a:t>
            </a:r>
          </a:p>
          <a:p>
            <a:endParaRPr lang="fi-FI"/>
          </a:p>
        </p:txBody>
      </p:sp>
      <p:pic>
        <p:nvPicPr>
          <p:cNvPr id="12" name="Kuva 11" descr="Kuva, joka sisältää kohteen teksti, Fontti, ohjelmisto, kuvakaappaus&#10;&#10;Kuvaus luotu automaattisesti">
            <a:extLst>
              <a:ext uri="{FF2B5EF4-FFF2-40B4-BE49-F238E27FC236}">
                <a16:creationId xmlns:a16="http://schemas.microsoft.com/office/drawing/2014/main" id="{5C50837E-4A2B-1206-D225-05D4494814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1799" y="2183390"/>
            <a:ext cx="8452786" cy="379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447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197CA-DF5D-A24F-8C3A-4581707DA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4901" y="5224224"/>
            <a:ext cx="9291358" cy="518849"/>
          </a:xfrm>
        </p:spPr>
        <p:txBody>
          <a:bodyPr/>
          <a:lstStyle/>
          <a:p>
            <a:endParaRPr lang="fi-FI" sz="2000"/>
          </a:p>
          <a:p>
            <a:endParaRPr lang="en-FI" sz="200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AE97EE01-2F1C-1C66-2C42-87AF583EF782}"/>
              </a:ext>
            </a:extLst>
          </p:cNvPr>
          <p:cNvSpPr txBox="1"/>
          <p:nvPr/>
        </p:nvSpPr>
        <p:spPr>
          <a:xfrm>
            <a:off x="1719017" y="424845"/>
            <a:ext cx="6096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200">
                <a:solidFill>
                  <a:schemeClr val="tx2">
                    <a:lumMod val="50000"/>
                  </a:schemeClr>
                </a:solidFill>
              </a:rPr>
              <a:t>Valitse “Potilaskertomus” ja “Uusi istunto”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A2CE75A1-F063-5C9E-05FD-72BCC175ED63}"/>
              </a:ext>
            </a:extLst>
          </p:cNvPr>
          <p:cNvSpPr txBox="1"/>
          <p:nvPr/>
        </p:nvSpPr>
        <p:spPr>
          <a:xfrm>
            <a:off x="1764394" y="6279266"/>
            <a:ext cx="2933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>
                <a:solidFill>
                  <a:schemeClr val="tx2">
                    <a:lumMod val="50000"/>
                  </a:schemeClr>
                </a:solidFill>
              </a:rPr>
              <a:t>Kuva: Potilastietojärjestelmä Acute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92C1282-9910-2AA6-38E7-E25058AE7FC9}"/>
              </a:ext>
            </a:extLst>
          </p:cNvPr>
          <p:cNvSpPr txBox="1"/>
          <p:nvPr/>
        </p:nvSpPr>
        <p:spPr>
          <a:xfrm>
            <a:off x="1764394" y="5419907"/>
            <a:ext cx="9606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rgbClr val="FF0000"/>
                </a:solidFill>
              </a:rPr>
              <a:t>Huom. Voit valita eri aikavälejä, jotta näet asiakkaan edellisiä käyntejä ja voit perehtyä  tietoihin etukäteen.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193FB660-FCC0-5864-4E70-FAA6FC053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4901" y="959537"/>
            <a:ext cx="9172438" cy="415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219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197CA-DF5D-A24F-8C3A-4581707DA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7653" y="336884"/>
            <a:ext cx="9118606" cy="1285873"/>
          </a:xfrm>
        </p:spPr>
        <p:txBody>
          <a:bodyPr/>
          <a:lstStyle/>
          <a:p>
            <a:endParaRPr lang="fi-FI" sz="2000"/>
          </a:p>
          <a:p>
            <a:endParaRPr lang="en-FI" sz="200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065F88B6-E06F-C47B-ECEB-A1287E7A4E43}"/>
              </a:ext>
            </a:extLst>
          </p:cNvPr>
          <p:cNvSpPr txBox="1"/>
          <p:nvPr/>
        </p:nvSpPr>
        <p:spPr>
          <a:xfrm>
            <a:off x="1520654" y="336884"/>
            <a:ext cx="9548310" cy="110799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i-FI" sz="2200" dirty="0">
                <a:solidFill>
                  <a:schemeClr val="tx2">
                    <a:lumMod val="50000"/>
                  </a:schemeClr>
                </a:solidFill>
              </a:rPr>
              <a:t>1. Valitse “+” ja kirjaa "Erityisalojen ammatillinen näkymä"</a:t>
            </a:r>
          </a:p>
          <a:p>
            <a:r>
              <a:rPr lang="fi-FI" sz="2200" dirty="0">
                <a:solidFill>
                  <a:schemeClr val="tx2">
                    <a:lumMod val="50000"/>
                  </a:schemeClr>
                </a:solidFill>
              </a:rPr>
              <a:t>2. Valitse Kela-luokituksesta “Sairaus”</a:t>
            </a:r>
            <a:endParaRPr lang="fi-FI" sz="2200" dirty="0">
              <a:solidFill>
                <a:schemeClr val="tx2">
                  <a:lumMod val="50000"/>
                </a:schemeClr>
              </a:solidFill>
              <a:cs typeface="Arial"/>
            </a:endParaRPr>
          </a:p>
          <a:p>
            <a:r>
              <a:rPr lang="fi-FI" sz="2200" dirty="0">
                <a:solidFill>
                  <a:schemeClr val="tx2">
                    <a:lumMod val="50000"/>
                  </a:schemeClr>
                </a:solidFill>
              </a:rPr>
              <a:t>3. Valitse istunnolle käynnin syy/hoidon syy aktivoimalla ”Apuvälineterapia”</a:t>
            </a:r>
            <a:endParaRPr lang="fi-FI" sz="2200" dirty="0">
              <a:solidFill>
                <a:schemeClr val="tx2">
                  <a:lumMod val="50000"/>
                </a:schemeClr>
              </a:solidFill>
              <a:cs typeface="Arial"/>
            </a:endParaRP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CD1ECC18-D524-ECD9-ABC7-15BE91C88D8A}"/>
              </a:ext>
            </a:extLst>
          </p:cNvPr>
          <p:cNvSpPr txBox="1"/>
          <p:nvPr/>
        </p:nvSpPr>
        <p:spPr>
          <a:xfrm>
            <a:off x="1520654" y="6213339"/>
            <a:ext cx="2933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>
                <a:solidFill>
                  <a:schemeClr val="tx2">
                    <a:lumMod val="50000"/>
                  </a:schemeClr>
                </a:solidFill>
              </a:rPr>
              <a:t>Kuva: Potilastietojärjestelmä Acute</a:t>
            </a:r>
          </a:p>
        </p:txBody>
      </p:sp>
      <p:pic>
        <p:nvPicPr>
          <p:cNvPr id="18" name="Kuva 17" descr="Kuva, joka sisältää kohteen teksti, kuvakaappaus, ohjelmisto, Verkkosivusto&#10;&#10;Kuvaus luotu automaattisesti">
            <a:extLst>
              <a:ext uri="{FF2B5EF4-FFF2-40B4-BE49-F238E27FC236}">
                <a16:creationId xmlns:a16="http://schemas.microsoft.com/office/drawing/2014/main" id="{8D47C3FB-8C9F-C523-5AC1-B064F48C9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654" y="1801891"/>
            <a:ext cx="10434801" cy="390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712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>
            <a:extLst>
              <a:ext uri="{FF2B5EF4-FFF2-40B4-BE49-F238E27FC236}">
                <a16:creationId xmlns:a16="http://schemas.microsoft.com/office/drawing/2014/main" id="{065F88B6-E06F-C47B-ECEB-A1287E7A4E43}"/>
              </a:ext>
            </a:extLst>
          </p:cNvPr>
          <p:cNvSpPr txBox="1"/>
          <p:nvPr/>
        </p:nvSpPr>
        <p:spPr>
          <a:xfrm>
            <a:off x="1722937" y="322189"/>
            <a:ext cx="874294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200">
                <a:solidFill>
                  <a:schemeClr val="tx2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Jos asiakkaalla on jotain erityismainintaa/ huomioita (esim. allergia tai </a:t>
            </a:r>
            <a:r>
              <a:rPr lang="fi-FI" sz="2200">
                <a:solidFill>
                  <a:schemeClr val="tx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kriittinen diagnoosi</a:t>
            </a:r>
            <a:r>
              <a:rPr lang="fi-FI" sz="2200">
                <a:solidFill>
                  <a:schemeClr val="tx2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), paina sakaraa nimen vieressä. Tänne pääset kirjaamaan erityishuomiot.</a:t>
            </a:r>
            <a:endParaRPr lang="fi-FI" sz="220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B04F3008-8F43-F6D2-39B5-91366A3F346C}"/>
              </a:ext>
            </a:extLst>
          </p:cNvPr>
          <p:cNvSpPr txBox="1"/>
          <p:nvPr/>
        </p:nvSpPr>
        <p:spPr>
          <a:xfrm>
            <a:off x="1641514" y="6228034"/>
            <a:ext cx="2933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>
                <a:solidFill>
                  <a:schemeClr val="tx2">
                    <a:lumMod val="50000"/>
                  </a:schemeClr>
                </a:solidFill>
              </a:rPr>
              <a:t>Kuva: Potilastietojärjestelmä Acute</a:t>
            </a:r>
          </a:p>
        </p:txBody>
      </p:sp>
      <p:pic>
        <p:nvPicPr>
          <p:cNvPr id="27" name="Kuva 26" descr="Kuva, joka sisältää kohteen teksti, kuvakaappaus, Fontti, viiva&#10;&#10;Kuvaus luotu automaattisesti">
            <a:extLst>
              <a:ext uri="{FF2B5EF4-FFF2-40B4-BE49-F238E27FC236}">
                <a16:creationId xmlns:a16="http://schemas.microsoft.com/office/drawing/2014/main" id="{E40324F0-21B0-BAEF-D2CE-B6DB4CCFB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514" y="1756199"/>
            <a:ext cx="10482294" cy="3631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44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197CA-DF5D-A24F-8C3A-4581707DA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7653" y="336884"/>
            <a:ext cx="9118606" cy="5406190"/>
          </a:xfrm>
        </p:spPr>
        <p:txBody>
          <a:bodyPr/>
          <a:lstStyle/>
          <a:p>
            <a:endParaRPr lang="fi-FI" sz="2000"/>
          </a:p>
          <a:p>
            <a:endParaRPr lang="en-FI" sz="200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065F88B6-E06F-C47B-ECEB-A1287E7A4E43}"/>
              </a:ext>
            </a:extLst>
          </p:cNvPr>
          <p:cNvSpPr txBox="1"/>
          <p:nvPr/>
        </p:nvSpPr>
        <p:spPr>
          <a:xfrm>
            <a:off x="1586032" y="336884"/>
            <a:ext cx="622492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900"/>
              </a:spcBef>
              <a:spcAft>
                <a:spcPts val="1900"/>
              </a:spcAft>
            </a:pPr>
            <a:r>
              <a:rPr lang="fi-FI" sz="2200">
                <a:solidFill>
                  <a:schemeClr val="tx2">
                    <a:lumMod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Nyt voit alkaa kirjaamaan otsikoiden alle tietoja. </a:t>
            </a:r>
            <a:endParaRPr lang="fi-FI" sz="220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Kuva 4" descr="Kuva, joka sisältää kohteen teksti, kuvakaappaus, ohjelmisto, numero&#10;&#10;Kuvaus luotu automaattisesti">
            <a:extLst>
              <a:ext uri="{FF2B5EF4-FFF2-40B4-BE49-F238E27FC236}">
                <a16:creationId xmlns:a16="http://schemas.microsoft.com/office/drawing/2014/main" id="{A2FE2A99-74D2-2AB7-3D88-72A933565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032" y="1429767"/>
            <a:ext cx="10398285" cy="4313307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017D0FC6-4F59-9188-3536-5CA618937627}"/>
              </a:ext>
            </a:extLst>
          </p:cNvPr>
          <p:cNvSpPr txBox="1"/>
          <p:nvPr/>
        </p:nvSpPr>
        <p:spPr>
          <a:xfrm>
            <a:off x="1586032" y="6213339"/>
            <a:ext cx="2933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>
                <a:solidFill>
                  <a:schemeClr val="tx2">
                    <a:lumMod val="50000"/>
                  </a:schemeClr>
                </a:solidFill>
              </a:rPr>
              <a:t>Kuva: Potilastietojärjestelmä Acute</a:t>
            </a:r>
          </a:p>
        </p:txBody>
      </p:sp>
    </p:spTree>
    <p:extLst>
      <p:ext uri="{BB962C8B-B14F-4D97-AF65-F5344CB8AC3E}">
        <p14:creationId xmlns:p14="http://schemas.microsoft.com/office/powerpoint/2010/main" val="2257465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6A230E-DE47-2F4D-EB98-964ABDB33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4564" y="198303"/>
            <a:ext cx="10234670" cy="5805890"/>
          </a:xfrm>
        </p:spPr>
        <p:txBody>
          <a:bodyPr/>
          <a:lstStyle/>
          <a:p>
            <a:pPr>
              <a:spcBef>
                <a:spcPts val="1900"/>
              </a:spcBef>
              <a:spcAft>
                <a:spcPts val="1900"/>
              </a:spcAft>
            </a:pPr>
            <a:r>
              <a:rPr lang="fi-FI" sz="2600" b="1" dirty="0">
                <a:solidFill>
                  <a:schemeClr val="tx2">
                    <a:lumMod val="50000"/>
                  </a:schemeClr>
                </a:solidFill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4.1 </a:t>
            </a:r>
            <a:r>
              <a:rPr lang="fi-FI" sz="2600" b="1" dirty="0">
                <a:solidFill>
                  <a:schemeClr val="tx2">
                    <a:lumMod val="50000"/>
                  </a:schemeClr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Malliasiakkaan tiedot</a:t>
            </a:r>
            <a:endParaRPr lang="fi-FI" sz="2600" b="1" dirty="0">
              <a:solidFill>
                <a:schemeClr val="tx2">
                  <a:lumMod val="50000"/>
                </a:schemeClr>
              </a:solidFill>
              <a:effectLst/>
              <a:latin typeface="+mj-lt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900"/>
              </a:spcBef>
              <a:spcAft>
                <a:spcPts val="1900"/>
              </a:spcAft>
            </a:pPr>
            <a:r>
              <a:rPr lang="fi-FI" sz="2200" i="1" dirty="0">
                <a:solidFill>
                  <a:schemeClr val="tx2">
                    <a:lumMod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Pertti Matikainen, hetu 010856–941W. Osoite Kotikatu 1 a 2, 12345 Helsinki, </a:t>
            </a:r>
            <a:r>
              <a:rPr lang="fi-FI" sz="2200" i="1" dirty="0" err="1">
                <a:solidFill>
                  <a:schemeClr val="tx2">
                    <a:lumMod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puh.nro</a:t>
            </a:r>
            <a:r>
              <a:rPr lang="fi-FI" sz="2200" i="1" dirty="0">
                <a:solidFill>
                  <a:schemeClr val="tx2">
                    <a:lumMod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0401234567. Eläkeläinen, työskennellyt aiemmin kokkina. Nyt jalkapohja kipeytyy, selkäsärkyä sekä </a:t>
            </a:r>
            <a:r>
              <a:rPr lang="fi-FI" sz="2200" i="1">
                <a:solidFill>
                  <a:schemeClr val="tx2">
                    <a:lumMod val="50000"/>
                  </a:schemeClr>
                </a:solidFill>
                <a:ea typeface="Arial" panose="020B0604020202020204" pitchFamily="34" charset="0"/>
                <a:cs typeface="Arial" panose="020B0604020202020204" pitchFamily="34" charset="0"/>
              </a:rPr>
              <a:t>kumara asento</a:t>
            </a:r>
            <a:r>
              <a:rPr lang="fi-FI" sz="2200" i="1">
                <a:solidFill>
                  <a:schemeClr val="tx2">
                    <a:lumMod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i-FI" sz="2200" i="1" dirty="0">
                <a:solidFill>
                  <a:schemeClr val="tx2">
                    <a:lumMod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Haluaa olla aktiivisesti mukana lastenlasten kanssa ja touhuta mökillä. Käynyt hierojalla, tullut puheeksi pohjallisten hankinta, jos se auttaisi. </a:t>
            </a:r>
          </a:p>
          <a:p>
            <a:pPr>
              <a:spcBef>
                <a:spcPts val="1900"/>
              </a:spcBef>
              <a:spcAft>
                <a:spcPts val="1900"/>
              </a:spcAft>
            </a:pPr>
            <a:r>
              <a:rPr lang="fi-FI" sz="2200" i="1" dirty="0">
                <a:solidFill>
                  <a:schemeClr val="tx2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Asiakas on käynyt lääkärin vastaanotolla ja saanut maksusitoumuksen tukipohjallisparin hankintaan sekä lähetteen fysioterapeutille. </a:t>
            </a:r>
          </a:p>
          <a:p>
            <a:pPr>
              <a:spcBef>
                <a:spcPts val="1900"/>
              </a:spcBef>
              <a:spcAft>
                <a:spcPts val="1900"/>
              </a:spcAft>
            </a:pPr>
            <a:r>
              <a:rPr lang="fi-FI" sz="2200" i="1" dirty="0">
                <a:solidFill>
                  <a:schemeClr val="tx2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Asiakas käy paikan päällä koululla arvioinnissa sekä mitanotolla. Hänelle tehdään pohjalliset perinteisin menetelmin vaahtolaatikolla ja prässäämällä. Pohjallisten </a:t>
            </a:r>
            <a:r>
              <a:rPr lang="fi-FI" sz="2200" i="1" dirty="0">
                <a:solidFill>
                  <a:schemeClr val="tx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fi-FI" sz="2200" i="1" dirty="0">
                <a:solidFill>
                  <a:schemeClr val="tx2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uovutuksen yhteydessä hänelle annetaan myös tukipohjallisten hoito- ja käyttöohjeet. </a:t>
            </a:r>
          </a:p>
          <a:p>
            <a:pPr>
              <a:spcBef>
                <a:spcPts val="1900"/>
              </a:spcBef>
              <a:spcAft>
                <a:spcPts val="1900"/>
              </a:spcAft>
            </a:pPr>
            <a:endParaRPr lang="fi-FI" sz="2200" i="1" dirty="0">
              <a:solidFill>
                <a:schemeClr val="tx2">
                  <a:lumMod val="50000"/>
                </a:schemeClr>
              </a:solidFill>
              <a:effectLst/>
              <a:ea typeface="Arial" panose="020B0604020202020204" pitchFamily="34" charset="0"/>
              <a:cs typeface="Arial" panose="020B0604020202020204" pitchFamily="34" charset="0"/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0317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>
            <a:extLst>
              <a:ext uri="{FF2B5EF4-FFF2-40B4-BE49-F238E27FC236}">
                <a16:creationId xmlns:a16="http://schemas.microsoft.com/office/drawing/2014/main" id="{02D2B47E-03D2-C288-9A6E-1FCD679D265D}"/>
              </a:ext>
            </a:extLst>
          </p:cNvPr>
          <p:cNvSpPr txBox="1"/>
          <p:nvPr/>
        </p:nvSpPr>
        <p:spPr>
          <a:xfrm>
            <a:off x="1701024" y="1358718"/>
            <a:ext cx="9688871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200" u="sng" dirty="0">
                <a:solidFill>
                  <a:schemeClr val="tx2">
                    <a:lumMod val="50000"/>
                  </a:schemeClr>
                </a:solidFill>
              </a:rPr>
              <a:t>Tulosyy:</a:t>
            </a:r>
            <a:r>
              <a:rPr lang="fi-FI" sz="2200" dirty="0">
                <a:solidFill>
                  <a:schemeClr val="tx2">
                    <a:lumMod val="50000"/>
                  </a:schemeClr>
                </a:solidFill>
              </a:rPr>
              <a:t> Asiakkaan yhteydenoton syy, mitä asiakas kertoo? </a:t>
            </a:r>
            <a:r>
              <a:rPr lang="fi-FI" sz="2200" i="1" dirty="0">
                <a:solidFill>
                  <a:schemeClr val="tx2">
                    <a:lumMod val="50000"/>
                  </a:schemeClr>
                </a:solidFill>
              </a:rPr>
              <a:t>Asiakas on esimerkiksi kirjoittanut ajanvaraukseen ”tukipohjallisten hankinta”.</a:t>
            </a:r>
            <a:endParaRPr lang="fi-FI" sz="2200" dirty="0">
              <a:solidFill>
                <a:schemeClr val="tx2">
                  <a:lumMod val="50000"/>
                </a:schemeClr>
              </a:solidFill>
            </a:endParaRPr>
          </a:p>
          <a:p>
            <a:endParaRPr lang="fi-FI" sz="2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fi-FI" sz="2200" u="sng" dirty="0">
                <a:solidFill>
                  <a:schemeClr val="tx2">
                    <a:lumMod val="50000"/>
                  </a:schemeClr>
                </a:solidFill>
              </a:rPr>
              <a:t>Esitiedot:</a:t>
            </a:r>
            <a:r>
              <a:rPr lang="fi-FI" sz="2200" dirty="0">
                <a:solidFill>
                  <a:schemeClr val="tx2">
                    <a:lumMod val="50000"/>
                  </a:schemeClr>
                </a:solidFill>
              </a:rPr>
              <a:t> Mitä saat selville asiakkaan täyttämästä esitietolomakkeesta, onko aiempia toimenpiteitä tai diagnooseja? </a:t>
            </a:r>
            <a:r>
              <a:rPr lang="fi-FI" sz="2200" i="1" dirty="0">
                <a:solidFill>
                  <a:schemeClr val="tx2">
                    <a:lumMod val="50000"/>
                  </a:schemeClr>
                </a:solidFill>
              </a:rPr>
              <a:t>Eläkeläinen, työskennellyt aiemmin kokkina. </a:t>
            </a:r>
          </a:p>
          <a:p>
            <a:endParaRPr lang="fi-FI" sz="2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fi-FI" sz="2200" u="sng" dirty="0">
                <a:solidFill>
                  <a:schemeClr val="tx2">
                    <a:lumMod val="50000"/>
                  </a:schemeClr>
                </a:solidFill>
              </a:rPr>
              <a:t>Nykytila:</a:t>
            </a:r>
            <a:r>
              <a:rPr lang="fi-FI" sz="2200" dirty="0">
                <a:solidFill>
                  <a:schemeClr val="tx2">
                    <a:lumMod val="50000"/>
                  </a:schemeClr>
                </a:solidFill>
              </a:rPr>
              <a:t> Mitä selviää, kun näet asiakkaan? </a:t>
            </a:r>
            <a:r>
              <a:rPr lang="fi-FI" sz="2200" i="1" dirty="0">
                <a:solidFill>
                  <a:schemeClr val="tx2">
                    <a:lumMod val="50000"/>
                  </a:schemeClr>
                </a:solidFill>
              </a:rPr>
              <a:t>Kumara asento. Nyt jalkapohja kipeytyy, selkäsärkyä. Käynyt hierojalla, tullut puheeksi pohjallisten hankinta, jos se auttaisi. Asiakas käynyt lääkärin vastaanotolla ja saanut maksusitoumuksen tukipohjallisparin hankintaan sekä lähetteen fysioterapeutille.</a:t>
            </a:r>
          </a:p>
          <a:p>
            <a:endParaRPr lang="fi-FI" sz="2200" i="1" dirty="0">
              <a:solidFill>
                <a:schemeClr val="tx2">
                  <a:lumMod val="50000"/>
                </a:schemeClr>
              </a:solidFill>
            </a:endParaRPr>
          </a:p>
          <a:p>
            <a:endParaRPr lang="fi-FI" sz="2200" i="1" dirty="0">
              <a:solidFill>
                <a:schemeClr val="tx2">
                  <a:lumMod val="50000"/>
                </a:schemeClr>
              </a:solidFill>
            </a:endParaRPr>
          </a:p>
          <a:p>
            <a:endParaRPr lang="fi-FI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D115D994-ECC4-C27F-1A28-72BE123FF1EC}"/>
              </a:ext>
            </a:extLst>
          </p:cNvPr>
          <p:cNvSpPr txBox="1"/>
          <p:nvPr/>
        </p:nvSpPr>
        <p:spPr>
          <a:xfrm>
            <a:off x="1701024" y="373832"/>
            <a:ext cx="968887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600" b="1">
                <a:solidFill>
                  <a:schemeClr val="tx2">
                    <a:lumMod val="50000"/>
                  </a:schemeClr>
                </a:solidFill>
                <a:latin typeface="+mj-lt"/>
              </a:rPr>
              <a:t>4.2 Esimerkit asiakkaan tietojen perusteella otsikoiden alle: </a:t>
            </a:r>
          </a:p>
        </p:txBody>
      </p:sp>
    </p:spTree>
    <p:extLst>
      <p:ext uri="{BB962C8B-B14F-4D97-AF65-F5344CB8AC3E}">
        <p14:creationId xmlns:p14="http://schemas.microsoft.com/office/powerpoint/2010/main" val="3531330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>
            <a:extLst>
              <a:ext uri="{FF2B5EF4-FFF2-40B4-BE49-F238E27FC236}">
                <a16:creationId xmlns:a16="http://schemas.microsoft.com/office/drawing/2014/main" id="{02D2B47E-03D2-C288-9A6E-1FCD679D265D}"/>
              </a:ext>
            </a:extLst>
          </p:cNvPr>
          <p:cNvSpPr txBox="1"/>
          <p:nvPr/>
        </p:nvSpPr>
        <p:spPr>
          <a:xfrm>
            <a:off x="2096758" y="451262"/>
            <a:ext cx="9120421" cy="5955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900"/>
              </a:spcBef>
              <a:spcAft>
                <a:spcPts val="1900"/>
              </a:spcAft>
            </a:pPr>
            <a:r>
              <a:rPr lang="fi-FI" sz="2200" u="sng" dirty="0">
                <a:solidFill>
                  <a:schemeClr val="tx2">
                    <a:lumMod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Toimenpiteet:</a:t>
            </a:r>
            <a:r>
              <a:rPr lang="fi-FI" sz="2200" dirty="0">
                <a:solidFill>
                  <a:schemeClr val="tx2">
                    <a:lumMod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Mitä tutkimuksia tehdään ja mitä niistä selviää? </a:t>
            </a:r>
            <a:r>
              <a:rPr lang="fi-FI" sz="2200" i="1" dirty="0">
                <a:solidFill>
                  <a:schemeClr val="tx2">
                    <a:lumMod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Hänelle tehdään pohjalliset perinteisin menetelmin vaahtolaatikolla ja prässäämällä. Asiakas käy paikan päällä koululla arvioinnissa ja mitanotolla sek</a:t>
            </a:r>
            <a:r>
              <a:rPr lang="fi-FI" sz="2200" i="1" dirty="0">
                <a:solidFill>
                  <a:schemeClr val="tx2">
                    <a:lumMod val="50000"/>
                  </a:schemeClr>
                </a:solidFill>
                <a:ea typeface="Arial" panose="020B0604020202020204" pitchFamily="34" charset="0"/>
                <a:cs typeface="Arial" panose="020B0604020202020204" pitchFamily="34" charset="0"/>
              </a:rPr>
              <a:t>ä</a:t>
            </a:r>
            <a:r>
              <a:rPr lang="fi-FI" sz="2200" i="1" dirty="0">
                <a:solidFill>
                  <a:schemeClr val="tx2">
                    <a:lumMod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tukipohjallisten luovutuksella.</a:t>
            </a:r>
            <a:endParaRPr lang="fi-FI" sz="2200" dirty="0">
              <a:solidFill>
                <a:schemeClr val="tx2">
                  <a:lumMod val="50000"/>
                </a:schemeClr>
              </a:solidFill>
              <a:effectLst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900"/>
              </a:spcBef>
              <a:spcAft>
                <a:spcPts val="1900"/>
              </a:spcAft>
            </a:pPr>
            <a:r>
              <a:rPr lang="fi-FI" sz="2200" u="sng" dirty="0">
                <a:solidFill>
                  <a:schemeClr val="tx2">
                    <a:lumMod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Apuvälineet ja hoitotarvikkeet:</a:t>
            </a:r>
            <a:r>
              <a:rPr lang="fi-FI" sz="2200" dirty="0">
                <a:solidFill>
                  <a:schemeClr val="tx2">
                    <a:lumMod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Onko asiakkaalla apuvälineitä tai annatko hänelle apuvälineen tai hoitotarvikkeen? Käyttöohjeet? </a:t>
            </a:r>
            <a:r>
              <a:rPr lang="fi-FI" sz="2200" i="1" dirty="0">
                <a:solidFill>
                  <a:schemeClr val="tx2">
                    <a:lumMod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Hänelle annetaan luovutuksen yhteydessä tukipohjallisten hoito- ja käyttöohjeet. </a:t>
            </a:r>
          </a:p>
          <a:p>
            <a:pPr>
              <a:spcBef>
                <a:spcPts val="1900"/>
              </a:spcBef>
              <a:spcAft>
                <a:spcPts val="1900"/>
              </a:spcAft>
            </a:pPr>
            <a:r>
              <a:rPr lang="fi-FI" sz="2200" u="sng" dirty="0">
                <a:solidFill>
                  <a:schemeClr val="tx2">
                    <a:lumMod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Muu </a:t>
            </a:r>
            <a:r>
              <a:rPr lang="fi-FI" sz="2200" u="sng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merkintä:</a:t>
            </a:r>
            <a:r>
              <a:rPr lang="fi-FI" sz="22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muiden paikallaolijoiden nimet ”hoitotilanteessa mukana apuvälineteknikko-opiskelija ja vastuuopettaja …” TAI kuittaus jos asiakas ei saavu vastaanotolle eikä ole perunut aikaansa.</a:t>
            </a:r>
            <a:endParaRPr lang="fi-FI" sz="2200" dirty="0">
              <a:solidFill>
                <a:schemeClr val="tx2">
                  <a:lumMod val="50000"/>
                </a:schemeClr>
              </a:solidFill>
              <a:effectLst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900"/>
              </a:spcBef>
              <a:spcAft>
                <a:spcPts val="1900"/>
              </a:spcAft>
            </a:pPr>
            <a:r>
              <a:rPr lang="fi-FI" sz="2200" u="sng" dirty="0">
                <a:solidFill>
                  <a:schemeClr val="tx2">
                    <a:lumMod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Loppuarvio:</a:t>
            </a:r>
            <a:r>
              <a:rPr lang="fi-FI" sz="2200" dirty="0">
                <a:solidFill>
                  <a:schemeClr val="tx2">
                    <a:lumMod val="50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arvio tästä kerrasta tai useampien käyntien jälkeen yhteenveto.</a:t>
            </a:r>
          </a:p>
        </p:txBody>
      </p:sp>
    </p:spTree>
    <p:extLst>
      <p:ext uri="{BB962C8B-B14F-4D97-AF65-F5344CB8AC3E}">
        <p14:creationId xmlns:p14="http://schemas.microsoft.com/office/powerpoint/2010/main" val="12545581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iruutu 5">
            <a:extLst>
              <a:ext uri="{FF2B5EF4-FFF2-40B4-BE49-F238E27FC236}">
                <a16:creationId xmlns:a16="http://schemas.microsoft.com/office/drawing/2014/main" id="{9B76EEF9-B4AC-E766-83DA-500F5C5A3C2C}"/>
              </a:ext>
            </a:extLst>
          </p:cNvPr>
          <p:cNvSpPr txBox="1"/>
          <p:nvPr/>
        </p:nvSpPr>
        <p:spPr>
          <a:xfrm>
            <a:off x="2034955" y="4348404"/>
            <a:ext cx="532385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200">
                <a:solidFill>
                  <a:schemeClr val="tx2">
                    <a:lumMod val="50000"/>
                  </a:schemeClr>
                </a:solidFill>
              </a:rPr>
              <a:t>Kirjaamisen jälkeen valitse oikealta puolelta käynnin sisältö laskutusta varten.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093E97B4-A595-13B3-D37C-D8756934FF9D}"/>
              </a:ext>
            </a:extLst>
          </p:cNvPr>
          <p:cNvSpPr txBox="1"/>
          <p:nvPr/>
        </p:nvSpPr>
        <p:spPr>
          <a:xfrm>
            <a:off x="1763320" y="6234810"/>
            <a:ext cx="2933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>
                <a:solidFill>
                  <a:schemeClr val="tx2">
                    <a:lumMod val="50000"/>
                  </a:schemeClr>
                </a:solidFill>
              </a:rPr>
              <a:t>Kuva: Potilastietojärjestelmä Acute</a:t>
            </a:r>
          </a:p>
        </p:txBody>
      </p:sp>
      <p:pic>
        <p:nvPicPr>
          <p:cNvPr id="12" name="Kuva 11" descr="Kuva, joka sisältää kohteen teksti, kuvakaappaus, Fontti, numero&#10;&#10;Kuvaus luotu automaattisesti">
            <a:extLst>
              <a:ext uri="{FF2B5EF4-FFF2-40B4-BE49-F238E27FC236}">
                <a16:creationId xmlns:a16="http://schemas.microsoft.com/office/drawing/2014/main" id="{C06A7F3E-98A9-02BA-5FE0-9FBFCEEB5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712" y="837365"/>
            <a:ext cx="4373761" cy="5183270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6A9C7260-1EB3-3242-9465-18146AC7E5B3}"/>
              </a:ext>
            </a:extLst>
          </p:cNvPr>
          <p:cNvSpPr txBox="1"/>
          <p:nvPr/>
        </p:nvSpPr>
        <p:spPr>
          <a:xfrm>
            <a:off x="2034954" y="1623388"/>
            <a:ext cx="53238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rgbClr val="FF0000"/>
                </a:solidFill>
              </a:rPr>
              <a:t>Huom. Jos asiakkaan käynnin aiheena on esimerkiksi pohjallisten luovutus, niin aina merkitään myös käynti ”AVT jatkokäynti” tilastointia varten ja lisäksi tuotemyynti eli pohjalliset.</a:t>
            </a:r>
          </a:p>
        </p:txBody>
      </p:sp>
    </p:spTree>
    <p:extLst>
      <p:ext uri="{BB962C8B-B14F-4D97-AF65-F5344CB8AC3E}">
        <p14:creationId xmlns:p14="http://schemas.microsoft.com/office/powerpoint/2010/main" val="22248065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39CE6-4FA7-AD48-9EEF-E850DC2D8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994" y="221226"/>
            <a:ext cx="2504348" cy="529165"/>
          </a:xfrm>
        </p:spPr>
        <p:txBody>
          <a:bodyPr>
            <a:normAutofit/>
          </a:bodyPr>
          <a:lstStyle/>
          <a:p>
            <a:r>
              <a:rPr lang="fi-FI" sz="2800">
                <a:solidFill>
                  <a:schemeClr val="tx2">
                    <a:lumMod val="50000"/>
                  </a:schemeClr>
                </a:solidFill>
                <a:latin typeface="+mj-lt"/>
              </a:rPr>
              <a:t>5	Laskutus</a:t>
            </a:r>
            <a:endParaRPr lang="en-FI" sz="280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74D3E34B-5126-17DA-4F16-049C32091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7994" y="1205617"/>
            <a:ext cx="9118606" cy="872652"/>
          </a:xfrm>
        </p:spPr>
        <p:txBody>
          <a:bodyPr/>
          <a:lstStyle/>
          <a:p>
            <a:r>
              <a:rPr lang="fi-FI" sz="2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Kun olet valinnut käynnin sisällön, </a:t>
            </a:r>
            <a:r>
              <a:rPr lang="fi-FI" sz="2200" u="sng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eikä</a:t>
            </a:r>
            <a:r>
              <a:rPr lang="fi-FI" sz="2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laskua tarvitse muokata, voit hyväksyä käynnin ja laskun painamalla “Valmis”. Siirry kohtaan 5.1.</a:t>
            </a:r>
            <a:endParaRPr lang="fi-FI" sz="2200" dirty="0">
              <a:solidFill>
                <a:schemeClr val="accent1"/>
              </a:solidFill>
            </a:endParaRPr>
          </a:p>
          <a:p>
            <a:endParaRPr lang="fi-FI" sz="2200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1F6520DF-9333-A75E-69A7-A537A35969A2}"/>
              </a:ext>
            </a:extLst>
          </p:cNvPr>
          <p:cNvSpPr txBox="1"/>
          <p:nvPr/>
        </p:nvSpPr>
        <p:spPr>
          <a:xfrm>
            <a:off x="1542362" y="6267867"/>
            <a:ext cx="29335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>
                <a:solidFill>
                  <a:schemeClr val="tx2">
                    <a:lumMod val="50000"/>
                  </a:schemeClr>
                </a:solidFill>
              </a:rPr>
              <a:t>Kuva: Potilastietojärjestelmä Acute</a:t>
            </a:r>
          </a:p>
          <a:p>
            <a:endParaRPr lang="fi-FI"/>
          </a:p>
        </p:txBody>
      </p:sp>
      <p:pic>
        <p:nvPicPr>
          <p:cNvPr id="17" name="Kuva 16" descr="Kuva, joka sisältää kohteen kuvakaappaus, teksti, ohjelmisto, Verkkosivusto&#10;&#10;Kuvaus luotu automaattisesti">
            <a:extLst>
              <a:ext uri="{FF2B5EF4-FFF2-40B4-BE49-F238E27FC236}">
                <a16:creationId xmlns:a16="http://schemas.microsoft.com/office/drawing/2014/main" id="{F47D0AAB-6D32-81AC-4E09-1F9A02E56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994" y="2386011"/>
            <a:ext cx="9444991" cy="328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2144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6EBCF2E-D84A-CEFA-C57E-8B0A437C2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4513" y="414337"/>
            <a:ext cx="9118606" cy="2085975"/>
          </a:xfrm>
        </p:spPr>
        <p:txBody>
          <a:bodyPr/>
          <a:lstStyle/>
          <a:p>
            <a:r>
              <a:rPr lang="fi-FI" sz="2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Eläkeläiset ja opiskelijat saavat HyMy-kylässä -20 % alennuksen. Pääset muokkaamaan laskun hintaa Muokkaa –kohdasta:</a:t>
            </a:r>
          </a:p>
          <a:p>
            <a:r>
              <a:rPr lang="fi-FI" sz="2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Kirjaa Alennus-kohtaan 20 %, jolloin ohjelma laskee automaattisesti alehinnan. Paina “Tallenna”.</a:t>
            </a:r>
          </a:p>
          <a:p>
            <a:r>
              <a:rPr lang="fi-FI" sz="2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Jos on sovittu eri hinta, pääset muokkaamaan laskun summaa tästä. Tallenna.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980DDB7B-1278-79C7-E829-9B4D4C41571B}"/>
              </a:ext>
            </a:extLst>
          </p:cNvPr>
          <p:cNvSpPr txBox="1"/>
          <p:nvPr/>
        </p:nvSpPr>
        <p:spPr>
          <a:xfrm>
            <a:off x="1715361" y="6289774"/>
            <a:ext cx="2933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>
                <a:solidFill>
                  <a:schemeClr val="tx2">
                    <a:lumMod val="50000"/>
                  </a:schemeClr>
                </a:solidFill>
              </a:rPr>
              <a:t>Kuva: Potilastietojärjestelmä Acute</a:t>
            </a:r>
          </a:p>
        </p:txBody>
      </p:sp>
      <p:pic>
        <p:nvPicPr>
          <p:cNvPr id="12" name="Kuva 11" descr="Kuva, joka sisältää kohteen kuvakaappaus, teksti, ohjelmisto, muotoilu&#10;&#10;Kuvaus luotu automaattisesti">
            <a:extLst>
              <a:ext uri="{FF2B5EF4-FFF2-40B4-BE49-F238E27FC236}">
                <a16:creationId xmlns:a16="http://schemas.microsoft.com/office/drawing/2014/main" id="{DD571A38-F027-3329-BB7D-705C584CE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512" y="2632572"/>
            <a:ext cx="8736939" cy="311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2291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6EBCF2E-D84A-CEFA-C57E-8B0A437C2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7653" y="490776"/>
            <a:ext cx="9118606" cy="4658740"/>
          </a:xfrm>
        </p:spPr>
        <p:txBody>
          <a:bodyPr/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6E584C26-DB2D-8970-99E7-8DD359DD0E71}"/>
              </a:ext>
            </a:extLst>
          </p:cNvPr>
          <p:cNvSpPr txBox="1"/>
          <p:nvPr/>
        </p:nvSpPr>
        <p:spPr>
          <a:xfrm>
            <a:off x="1762697" y="455871"/>
            <a:ext cx="747562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200" dirty="0">
                <a:solidFill>
                  <a:schemeClr val="tx2">
                    <a:lumMod val="50000"/>
                  </a:schemeClr>
                </a:solidFill>
              </a:rPr>
              <a:t>Tallentamisen jälkeen kirjaus menee opettajalle hyväksyttäväksi ja sen jälkeen siirtyy Kantaan. Tee lasku ja käy asiakkaan kanssa HyMy-kylän vastaanottotiskillä, jotta asiakas maksaa käynnin.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24EE2E89-070A-0955-E69B-13F32F4AC131}"/>
              </a:ext>
            </a:extLst>
          </p:cNvPr>
          <p:cNvSpPr txBox="1"/>
          <p:nvPr/>
        </p:nvSpPr>
        <p:spPr>
          <a:xfrm>
            <a:off x="1762697" y="6248240"/>
            <a:ext cx="2933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>
                <a:solidFill>
                  <a:schemeClr val="tx2">
                    <a:lumMod val="50000"/>
                  </a:schemeClr>
                </a:solidFill>
              </a:rPr>
              <a:t>Kuva: Potilastietojärjestelmä Acute</a:t>
            </a:r>
          </a:p>
        </p:txBody>
      </p:sp>
      <p:pic>
        <p:nvPicPr>
          <p:cNvPr id="7" name="Kuva 6" descr="Kuva, joka sisältää kohteen teksti, kuvakaappaus, ohjelmisto, Verkkosivusto&#10;&#10;Kuvaus luotu automaattisesti">
            <a:extLst>
              <a:ext uri="{FF2B5EF4-FFF2-40B4-BE49-F238E27FC236}">
                <a16:creationId xmlns:a16="http://schemas.microsoft.com/office/drawing/2014/main" id="{F7983FB4-B59B-42C9-1F80-7B5362E87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697" y="2188059"/>
            <a:ext cx="9727757" cy="325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231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9F67AF2-AAB9-3650-C534-79AE73FFE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202" y="180922"/>
            <a:ext cx="8167728" cy="677522"/>
          </a:xfrm>
        </p:spPr>
        <p:txBody>
          <a:bodyPr>
            <a:normAutofit/>
          </a:bodyPr>
          <a:lstStyle/>
          <a:p>
            <a:r>
              <a:rPr lang="fi-FI" sz="2600">
                <a:solidFill>
                  <a:schemeClr val="tx2">
                    <a:lumMod val="50000"/>
                  </a:schemeClr>
                </a:solidFill>
                <a:latin typeface="+mj-lt"/>
              </a:rPr>
              <a:t>5.1  Laskun tekeminen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C5343EC-2B64-74B4-08A3-CD97C4556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5202" y="1003519"/>
            <a:ext cx="9118606" cy="677522"/>
          </a:xfrm>
        </p:spPr>
        <p:txBody>
          <a:bodyPr/>
          <a:lstStyle/>
          <a:p>
            <a:r>
              <a:rPr lang="fi-FI" sz="2200">
                <a:solidFill>
                  <a:schemeClr val="tx2">
                    <a:lumMod val="50000"/>
                  </a:schemeClr>
                </a:solidFill>
              </a:rPr>
              <a:t>Valitse ”Laskutus” ja ”Yksittäislaskun teko”.</a:t>
            </a:r>
          </a:p>
          <a:p>
            <a:endParaRPr lang="fi-FI" sz="180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99498642-8468-6BC7-9CAC-16A53ED65D4B}"/>
              </a:ext>
            </a:extLst>
          </p:cNvPr>
          <p:cNvSpPr txBox="1"/>
          <p:nvPr/>
        </p:nvSpPr>
        <p:spPr>
          <a:xfrm>
            <a:off x="3974898" y="3429000"/>
            <a:ext cx="759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>
                <a:solidFill>
                  <a:srgbClr val="FF0000"/>
                </a:solidFill>
              </a:rPr>
              <a:t>Uusi lasku, </a:t>
            </a:r>
            <a:r>
              <a:rPr lang="fi-FI" err="1">
                <a:solidFill>
                  <a:srgbClr val="FF0000"/>
                </a:solidFill>
              </a:rPr>
              <a:t>oankkikortti</a:t>
            </a:r>
            <a:r>
              <a:rPr lang="fi-FI">
                <a:solidFill>
                  <a:srgbClr val="FF0000"/>
                </a:solidFill>
              </a:rPr>
              <a:t>, tee lasku, tarkista hinnat ja tiedot, hyväksy lasku</a:t>
            </a:r>
          </a:p>
        </p:txBody>
      </p:sp>
      <p:pic>
        <p:nvPicPr>
          <p:cNvPr id="6" name="Kuva 5" descr="Kuva, joka sisältää kohteen kuvakaappaus, teksti, ohjelmisto, Multimediaohjelmisto&#10;&#10;Kuvaus luotu automaattisesti">
            <a:extLst>
              <a:ext uri="{FF2B5EF4-FFF2-40B4-BE49-F238E27FC236}">
                <a16:creationId xmlns:a16="http://schemas.microsoft.com/office/drawing/2014/main" id="{65587DD6-3548-B4D6-9AB9-3F3E8315D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273" y="2080245"/>
            <a:ext cx="9924606" cy="2329524"/>
          </a:xfrm>
          <a:prstGeom prst="rect">
            <a:avLst/>
          </a:prstGeom>
        </p:spPr>
      </p:pic>
      <p:sp>
        <p:nvSpPr>
          <p:cNvPr id="7" name="Ellipsi 6">
            <a:extLst>
              <a:ext uri="{FF2B5EF4-FFF2-40B4-BE49-F238E27FC236}">
                <a16:creationId xmlns:a16="http://schemas.microsoft.com/office/drawing/2014/main" id="{B5F19095-3EB1-7E40-C20B-9DB176A79C28}"/>
              </a:ext>
            </a:extLst>
          </p:cNvPr>
          <p:cNvSpPr/>
          <p:nvPr/>
        </p:nvSpPr>
        <p:spPr>
          <a:xfrm>
            <a:off x="1625202" y="2434728"/>
            <a:ext cx="434952" cy="4627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8F2F06AF-6721-9BB3-A4E7-CF83A6369734}"/>
              </a:ext>
            </a:extLst>
          </p:cNvPr>
          <p:cNvSpPr txBox="1"/>
          <p:nvPr/>
        </p:nvSpPr>
        <p:spPr>
          <a:xfrm>
            <a:off x="1842678" y="6252181"/>
            <a:ext cx="37126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>
                <a:solidFill>
                  <a:schemeClr val="tx2">
                    <a:lumMod val="50000"/>
                  </a:schemeClr>
                </a:solidFill>
              </a:rPr>
              <a:t>Kuva: Potilastietojärjestelmä Acute</a:t>
            </a:r>
          </a:p>
        </p:txBody>
      </p:sp>
    </p:spTree>
    <p:extLst>
      <p:ext uri="{BB962C8B-B14F-4D97-AF65-F5344CB8AC3E}">
        <p14:creationId xmlns:p14="http://schemas.microsoft.com/office/powerpoint/2010/main" val="33756690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EE37B87E-DE8E-13CC-83FC-BDFD1C831021}"/>
              </a:ext>
            </a:extLst>
          </p:cNvPr>
          <p:cNvSpPr txBox="1"/>
          <p:nvPr/>
        </p:nvSpPr>
        <p:spPr>
          <a:xfrm>
            <a:off x="1527386" y="6333932"/>
            <a:ext cx="37126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>
                <a:solidFill>
                  <a:schemeClr val="tx2">
                    <a:lumMod val="50000"/>
                  </a:schemeClr>
                </a:solidFill>
              </a:rPr>
              <a:t>Kuva: Potilastietojärjestelmä Acute</a:t>
            </a:r>
          </a:p>
        </p:txBody>
      </p:sp>
      <p:pic>
        <p:nvPicPr>
          <p:cNvPr id="5" name="Kuva 4" descr="Kuva, joka sisältää kohteen teksti, kuvakaappaus, kuitti&#10;&#10;Kuvaus luotu automaattisesti">
            <a:extLst>
              <a:ext uri="{FF2B5EF4-FFF2-40B4-BE49-F238E27FC236}">
                <a16:creationId xmlns:a16="http://schemas.microsoft.com/office/drawing/2014/main" id="{2BAEC60E-F807-9983-EA82-112EBD007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386" y="242371"/>
            <a:ext cx="10577311" cy="5671732"/>
          </a:xfrm>
          <a:prstGeom prst="rect">
            <a:avLst/>
          </a:prstGeom>
        </p:spPr>
      </p:pic>
      <p:cxnSp>
        <p:nvCxnSpPr>
          <p:cNvPr id="4" name="Suora nuoliyhdysviiva 3">
            <a:extLst>
              <a:ext uri="{FF2B5EF4-FFF2-40B4-BE49-F238E27FC236}">
                <a16:creationId xmlns:a16="http://schemas.microsoft.com/office/drawing/2014/main" id="{D632E85C-9392-479B-DE84-7226A6EEC55A}"/>
              </a:ext>
            </a:extLst>
          </p:cNvPr>
          <p:cNvCxnSpPr/>
          <p:nvPr/>
        </p:nvCxnSpPr>
        <p:spPr>
          <a:xfrm>
            <a:off x="2300748" y="4218039"/>
            <a:ext cx="78166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uora nuoliyhdysviiva 8">
            <a:extLst>
              <a:ext uri="{FF2B5EF4-FFF2-40B4-BE49-F238E27FC236}">
                <a16:creationId xmlns:a16="http://schemas.microsoft.com/office/drawing/2014/main" id="{3D72DCB8-C0C0-B368-7836-C19F02B46EA7}"/>
              </a:ext>
            </a:extLst>
          </p:cNvPr>
          <p:cNvCxnSpPr/>
          <p:nvPr/>
        </p:nvCxnSpPr>
        <p:spPr>
          <a:xfrm flipV="1">
            <a:off x="1976284" y="5117690"/>
            <a:ext cx="0" cy="5604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uora nuoliyhdysviiva 10">
            <a:extLst>
              <a:ext uri="{FF2B5EF4-FFF2-40B4-BE49-F238E27FC236}">
                <a16:creationId xmlns:a16="http://schemas.microsoft.com/office/drawing/2014/main" id="{E95E748C-D181-1D9B-C55C-A483331FCD03}"/>
              </a:ext>
            </a:extLst>
          </p:cNvPr>
          <p:cNvCxnSpPr/>
          <p:nvPr/>
        </p:nvCxnSpPr>
        <p:spPr>
          <a:xfrm>
            <a:off x="5530645" y="5707626"/>
            <a:ext cx="79641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3081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teksti, ohjelmisto, kuvakaappaus, numero&#10;&#10;Kuvaus luotu automaattisesti">
            <a:extLst>
              <a:ext uri="{FF2B5EF4-FFF2-40B4-BE49-F238E27FC236}">
                <a16:creationId xmlns:a16="http://schemas.microsoft.com/office/drawing/2014/main" id="{78EEA640-CDA2-3123-76FD-C317A675A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613" y="1924717"/>
            <a:ext cx="5430605" cy="2945810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F8607BDF-1E6A-CE11-8A5F-BECF040547C5}"/>
              </a:ext>
            </a:extLst>
          </p:cNvPr>
          <p:cNvSpPr txBox="1"/>
          <p:nvPr/>
        </p:nvSpPr>
        <p:spPr>
          <a:xfrm>
            <a:off x="1663547" y="286439"/>
            <a:ext cx="10102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200">
                <a:solidFill>
                  <a:schemeClr val="tx2">
                    <a:lumMod val="50000"/>
                  </a:schemeClr>
                </a:solidFill>
              </a:rPr>
              <a:t>HyMy-kylässä maksu onnistuu vaan pankkikortilla. Valitse ”Tee lasku” jolloin lasku aukeaa. Hyväksy lasku.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3F639B1E-6B68-732E-4E31-C1CD37B930C7}"/>
              </a:ext>
            </a:extLst>
          </p:cNvPr>
          <p:cNvSpPr txBox="1"/>
          <p:nvPr/>
        </p:nvSpPr>
        <p:spPr>
          <a:xfrm>
            <a:off x="1707614" y="6263784"/>
            <a:ext cx="37126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>
                <a:solidFill>
                  <a:schemeClr val="tx2">
                    <a:lumMod val="50000"/>
                  </a:schemeClr>
                </a:solidFill>
              </a:rPr>
              <a:t>Kuva: Potilastietojärjestelmä Acute</a:t>
            </a:r>
          </a:p>
        </p:txBody>
      </p:sp>
      <p:sp>
        <p:nvSpPr>
          <p:cNvPr id="2" name="Ellipsi 1">
            <a:extLst>
              <a:ext uri="{FF2B5EF4-FFF2-40B4-BE49-F238E27FC236}">
                <a16:creationId xmlns:a16="http://schemas.microsoft.com/office/drawing/2014/main" id="{BE6D44DE-3CCA-B106-B42F-C325C2456A4A}"/>
              </a:ext>
            </a:extLst>
          </p:cNvPr>
          <p:cNvSpPr/>
          <p:nvPr/>
        </p:nvSpPr>
        <p:spPr>
          <a:xfrm>
            <a:off x="4911213" y="4188542"/>
            <a:ext cx="612057" cy="4719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824132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>
            <a:extLst>
              <a:ext uri="{FF2B5EF4-FFF2-40B4-BE49-F238E27FC236}">
                <a16:creationId xmlns:a16="http://schemas.microsoft.com/office/drawing/2014/main" id="{9C4EEEF0-3862-2E73-F09D-C7E0FE2D9C3E}"/>
              </a:ext>
            </a:extLst>
          </p:cNvPr>
          <p:cNvSpPr txBox="1"/>
          <p:nvPr/>
        </p:nvSpPr>
        <p:spPr>
          <a:xfrm>
            <a:off x="1792378" y="490776"/>
            <a:ext cx="834189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200">
                <a:solidFill>
                  <a:schemeClr val="tx2">
                    <a:lumMod val="50000"/>
                  </a:schemeClr>
                </a:solidFill>
              </a:rPr>
              <a:t>Lopuksi valitse suurennuslasi ja “Vapauta fokus”, jotta asiakkaan tiedot poistuvat näkymästä seuraavaa asiakasta varten.</a:t>
            </a:r>
            <a:endParaRPr lang="fi-FI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D3E966B3-6324-24F2-6D86-8B4360DAC3B3}"/>
              </a:ext>
            </a:extLst>
          </p:cNvPr>
          <p:cNvSpPr txBox="1"/>
          <p:nvPr/>
        </p:nvSpPr>
        <p:spPr>
          <a:xfrm>
            <a:off x="1792378" y="6213335"/>
            <a:ext cx="2933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>
                <a:solidFill>
                  <a:schemeClr val="tx2">
                    <a:lumMod val="50000"/>
                  </a:schemeClr>
                </a:solidFill>
              </a:rPr>
              <a:t>Kuva: Potilastietojärjestelmä Acute</a:t>
            </a:r>
          </a:p>
        </p:txBody>
      </p:sp>
      <p:pic>
        <p:nvPicPr>
          <p:cNvPr id="15" name="Kuva 14" descr="Kuva, joka sisältää kohteen teksti, ohjelmisto, Multimediaohjelmisto, kuvakaappaus&#10;&#10;Kuvaus luotu automaattisesti">
            <a:extLst>
              <a:ext uri="{FF2B5EF4-FFF2-40B4-BE49-F238E27FC236}">
                <a16:creationId xmlns:a16="http://schemas.microsoft.com/office/drawing/2014/main" id="{11853750-986E-907D-F818-5457EAB7D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378" y="1708484"/>
            <a:ext cx="8858104" cy="344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6267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>
            <a:extLst>
              <a:ext uri="{FF2B5EF4-FFF2-40B4-BE49-F238E27FC236}">
                <a16:creationId xmlns:a16="http://schemas.microsoft.com/office/drawing/2014/main" id="{9C4EEEF0-3862-2E73-F09D-C7E0FE2D9C3E}"/>
              </a:ext>
            </a:extLst>
          </p:cNvPr>
          <p:cNvSpPr txBox="1"/>
          <p:nvPr/>
        </p:nvSpPr>
        <p:spPr>
          <a:xfrm>
            <a:off x="1926103" y="524352"/>
            <a:ext cx="834189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200">
                <a:solidFill>
                  <a:schemeClr val="tx2">
                    <a:lumMod val="50000"/>
                  </a:schemeClr>
                </a:solidFill>
              </a:rPr>
              <a:t>Lähteet</a:t>
            </a:r>
            <a:endParaRPr lang="fi-FI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27DA9616-28D7-69BF-6784-E27BA6AFA7F9}"/>
              </a:ext>
            </a:extLst>
          </p:cNvPr>
          <p:cNvSpPr txBox="1"/>
          <p:nvPr/>
        </p:nvSpPr>
        <p:spPr>
          <a:xfrm>
            <a:off x="1926103" y="1896816"/>
            <a:ext cx="8336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chemeClr val="tx2">
                    <a:lumMod val="50000"/>
                  </a:schemeClr>
                </a:solidFill>
              </a:rPr>
              <a:t>Potilastietojärjestelmä Acute. Metropolian Ammattikorkeakoulun HyMy-kylä. &lt;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acuteportal.com/intra.aspx?LA2315-Metropolia&gt;. Viitattu 09/2024</a:t>
            </a:r>
          </a:p>
          <a:p>
            <a:endParaRPr lang="fi-FI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9120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6EBCF2E-D84A-CEFA-C57E-8B0A437C2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7653" y="2566736"/>
            <a:ext cx="7300936" cy="2582779"/>
          </a:xfrm>
        </p:spPr>
        <p:txBody>
          <a:bodyPr/>
          <a:lstStyle/>
          <a:p>
            <a:pPr algn="ctr"/>
            <a:endParaRPr lang="fi-FI"/>
          </a:p>
          <a:p>
            <a:pPr algn="ctr"/>
            <a:endParaRPr lang="fi-FI"/>
          </a:p>
          <a:p>
            <a:pPr algn="ctr"/>
            <a:endParaRPr lang="fi-FI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124EC5CA-793C-91EA-FAA7-C0450B21E167}"/>
              </a:ext>
            </a:extLst>
          </p:cNvPr>
          <p:cNvSpPr txBox="1"/>
          <p:nvPr/>
        </p:nvSpPr>
        <p:spPr>
          <a:xfrm>
            <a:off x="3562464" y="1708485"/>
            <a:ext cx="6096000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/>
              <a:t>Tekijät</a:t>
            </a:r>
            <a:endParaRPr lang="fi-FI">
              <a:solidFill>
                <a:schemeClr val="bg2"/>
              </a:solidFill>
            </a:endParaRPr>
          </a:p>
          <a:p>
            <a:pPr algn="ctr"/>
            <a:r>
              <a:rPr lang="fi-FI" sz="2200">
                <a:solidFill>
                  <a:schemeClr val="tx2">
                    <a:lumMod val="50000"/>
                  </a:schemeClr>
                </a:solidFill>
              </a:rPr>
              <a:t>Jenni Mäkinen ja Birgit Nater</a:t>
            </a:r>
          </a:p>
          <a:p>
            <a:pPr algn="ctr"/>
            <a:r>
              <a:rPr lang="fi-FI" sz="2200">
                <a:solidFill>
                  <a:schemeClr val="tx2">
                    <a:lumMod val="50000"/>
                  </a:schemeClr>
                </a:solidFill>
              </a:rPr>
              <a:t>Metropolia Ammattikorkeakoulu</a:t>
            </a:r>
          </a:p>
          <a:p>
            <a:pPr algn="ctr"/>
            <a:r>
              <a:rPr lang="fi-FI" sz="2200">
                <a:solidFill>
                  <a:schemeClr val="tx2">
                    <a:lumMod val="50000"/>
                  </a:schemeClr>
                </a:solidFill>
              </a:rPr>
              <a:t>Sosiaali- ja terveysalan ammattikorkeakoulututkinto</a:t>
            </a:r>
          </a:p>
          <a:p>
            <a:pPr algn="ctr"/>
            <a:r>
              <a:rPr lang="fi-FI" sz="2200">
                <a:solidFill>
                  <a:schemeClr val="tx2">
                    <a:lumMod val="50000"/>
                  </a:schemeClr>
                </a:solidFill>
              </a:rPr>
              <a:t>Apuvälineteknikko</a:t>
            </a:r>
          </a:p>
          <a:p>
            <a:pPr algn="ctr"/>
            <a:r>
              <a:rPr lang="fi-FI" sz="2200">
                <a:solidFill>
                  <a:schemeClr val="tx2">
                    <a:lumMod val="50000"/>
                  </a:schemeClr>
                </a:solidFill>
              </a:rPr>
              <a:t>Opinnäytetyö</a:t>
            </a:r>
          </a:p>
          <a:p>
            <a:pPr algn="ctr"/>
            <a:r>
              <a:rPr lang="fi-FI" sz="2200">
                <a:solidFill>
                  <a:schemeClr val="tx2">
                    <a:lumMod val="50000"/>
                  </a:schemeClr>
                </a:solidFill>
              </a:rPr>
              <a:t>09.11.2024</a:t>
            </a:r>
          </a:p>
        </p:txBody>
      </p:sp>
    </p:spTree>
    <p:extLst>
      <p:ext uri="{BB962C8B-B14F-4D97-AF65-F5344CB8AC3E}">
        <p14:creationId xmlns:p14="http://schemas.microsoft.com/office/powerpoint/2010/main" val="4087754196"/>
      </p:ext>
    </p:extLst>
  </p:cSld>
  <p:clrMapOvr>
    <a:masterClrMapping/>
  </p:clrMapOvr>
</p:sld>
</file>

<file path=ppt/theme/theme1.xml><?xml version="1.0" encoding="utf-8"?>
<a:theme xmlns:a="http://schemas.openxmlformats.org/drawingml/2006/main" name="1_Metropolia_webmaster">
  <a:themeElements>
    <a:clrScheme name="Metropolia_Webmaster">
      <a:dk1>
        <a:srgbClr val="FFFFFF"/>
      </a:dk1>
      <a:lt1>
        <a:srgbClr val="FFFFFF"/>
      </a:lt1>
      <a:dk2>
        <a:srgbClr val="53565A"/>
      </a:dk2>
      <a:lt2>
        <a:srgbClr val="53565A"/>
      </a:lt2>
      <a:accent1>
        <a:srgbClr val="FF5000"/>
      </a:accent1>
      <a:accent2>
        <a:srgbClr val="C2D500"/>
      </a:accent2>
      <a:accent3>
        <a:srgbClr val="00A0E1"/>
      </a:accent3>
      <a:accent4>
        <a:srgbClr val="E6007D"/>
      </a:accent4>
      <a:accent5>
        <a:srgbClr val="FFF000"/>
      </a:accent5>
      <a:accent6>
        <a:srgbClr val="FFFFFF"/>
      </a:accent6>
      <a:hlink>
        <a:srgbClr val="FF5000"/>
      </a:hlink>
      <a:folHlink>
        <a:srgbClr val="BC3A00"/>
      </a:folHlink>
    </a:clrScheme>
    <a:fontScheme name="Metropolia_web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7" id="{89DB58CA-6923-094B-9572-4B559533F267}" vid="{E9AE7502-A42F-204B-BC94-9D7711D444F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D37B96A3498A45AEEE5F53FEEE289B" ma:contentTypeVersion="10" ma:contentTypeDescription="Create a new document." ma:contentTypeScope="" ma:versionID="6edf45df36a549fd12f818b715f96e3e">
  <xsd:schema xmlns:xsd="http://www.w3.org/2001/XMLSchema" xmlns:xs="http://www.w3.org/2001/XMLSchema" xmlns:p="http://schemas.microsoft.com/office/2006/metadata/properties" xmlns:ns3="fbf4f581-47cb-48d7-ba35-a36daf14efc5" xmlns:ns4="bc536b02-3008-4ec5-99c2-d567dbc49520" targetNamespace="http://schemas.microsoft.com/office/2006/metadata/properties" ma:root="true" ma:fieldsID="16c18fef82268c88f4126be0e1b2b38d" ns3:_="" ns4:_="">
    <xsd:import namespace="fbf4f581-47cb-48d7-ba35-a36daf14efc5"/>
    <xsd:import namespace="bc536b02-3008-4ec5-99c2-d567dbc4952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f4f581-47cb-48d7-ba35-a36daf14ef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536b02-3008-4ec5-99c2-d567dbc4952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bf4f581-47cb-48d7-ba35-a36daf14efc5" xsi:nil="true"/>
  </documentManagement>
</p:properties>
</file>

<file path=customXml/itemProps1.xml><?xml version="1.0" encoding="utf-8"?>
<ds:datastoreItem xmlns:ds="http://schemas.openxmlformats.org/officeDocument/2006/customXml" ds:itemID="{47E2BB8D-3ACA-40F8-B5E4-BEE8EC6511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7AF360-2407-421A-9B60-05D167CB7B7C}">
  <ds:schemaRefs>
    <ds:schemaRef ds:uri="bc536b02-3008-4ec5-99c2-d567dbc49520"/>
    <ds:schemaRef ds:uri="fbf4f581-47cb-48d7-ba35-a36daf14efc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DBF90D8-574D-4CEA-BFA5-E1A07A9F1700}">
  <ds:schemaRefs>
    <ds:schemaRef ds:uri="fbf4f581-47cb-48d7-ba35-a36daf14efc5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bc536b02-3008-4ec5-99c2-d567dbc4952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1_Metropolia_webmaster</Template>
  <TotalTime>88</TotalTime>
  <Words>1113</Words>
  <Application>Microsoft Office PowerPoint</Application>
  <PresentationFormat>Mukautettu</PresentationFormat>
  <Paragraphs>142</Paragraphs>
  <Slides>30</Slides>
  <Notes>28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30</vt:i4>
      </vt:variant>
    </vt:vector>
  </HeadingPairs>
  <TitlesOfParts>
    <vt:vector size="35" baseType="lpstr">
      <vt:lpstr>Aptos</vt:lpstr>
      <vt:lpstr>Arial</vt:lpstr>
      <vt:lpstr>Calibri</vt:lpstr>
      <vt:lpstr>Times New Roman</vt:lpstr>
      <vt:lpstr>1_Metropolia_webmaster</vt:lpstr>
      <vt:lpstr> Ohje apuvälinetekniikan opiskelijoille potilastietojärjestelmä Acuteen kirjaamisesta Metropolian HyMy-kylässä  </vt:lpstr>
      <vt:lpstr>Sisällysluettelo</vt:lpstr>
      <vt:lpstr>1 Ohjeen esittely</vt:lpstr>
      <vt:lpstr>1.1 Huomioitavaa</vt:lpstr>
      <vt:lpstr>2 Sisäänkirjautuminen ja Acuten työpöydän valmistaminen</vt:lpstr>
      <vt:lpstr>PowerPoint-esitys</vt:lpstr>
      <vt:lpstr>PowerPoint-esitys</vt:lpstr>
      <vt:lpstr>3 Asiakkaat</vt:lpstr>
      <vt:lpstr>3.1  Vanhan asiakkaan etsiminen</vt:lpstr>
      <vt:lpstr>3.2 Uuden asiakkaan luominen  (käytä harjoitteluvaiheessa malliasiakkaan tietoja, kohdassa 4.1)</vt:lpstr>
      <vt:lpstr>PowerPoint-esitys</vt:lpstr>
      <vt:lpstr>PowerPoint-esitys</vt:lpstr>
      <vt:lpstr>4 Apuvälinetekniikan opiskelijan kirjaaminen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5 Laskutus</vt:lpstr>
      <vt:lpstr>PowerPoint-esitys</vt:lpstr>
      <vt:lpstr>PowerPoint-esitys</vt:lpstr>
      <vt:lpstr>5.1  Laskun tekeminen</vt:lpstr>
      <vt:lpstr>PowerPoint-esitys</vt:lpstr>
      <vt:lpstr>PowerPoint-esitys</vt:lpstr>
      <vt:lpstr>PowerPoint-esitys</vt:lpstr>
      <vt:lpstr>PowerPoint-esitys</vt:lpstr>
      <vt:lpstr>PowerPoint-esitys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Sakari Malmberg</dc:creator>
  <cp:keywords/>
  <dc:description/>
  <cp:lastModifiedBy>Birgit Nater</cp:lastModifiedBy>
  <cp:revision>11</cp:revision>
  <dcterms:created xsi:type="dcterms:W3CDTF">2024-05-03T06:19:22Z</dcterms:created>
  <dcterms:modified xsi:type="dcterms:W3CDTF">2024-09-27T10:17:10Z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0x01010022D37B96A3498A45AEEE5F53FEEE289B</vt:lpwstr>
  </property>
</Properties>
</file>