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35" r:id="rId5"/>
  </p:sldMasterIdLst>
  <p:notesMasterIdLst>
    <p:notesMasterId r:id="rId23"/>
  </p:notesMasterIdLst>
  <p:sldIdLst>
    <p:sldId id="324" r:id="rId6"/>
    <p:sldId id="331" r:id="rId7"/>
    <p:sldId id="257" r:id="rId8"/>
    <p:sldId id="320" r:id="rId9"/>
    <p:sldId id="332" r:id="rId10"/>
    <p:sldId id="350" r:id="rId11"/>
    <p:sldId id="355" r:id="rId12"/>
    <p:sldId id="337" r:id="rId13"/>
    <p:sldId id="339" r:id="rId14"/>
    <p:sldId id="338" r:id="rId15"/>
    <p:sldId id="348" r:id="rId16"/>
    <p:sldId id="349" r:id="rId17"/>
    <p:sldId id="342" r:id="rId18"/>
    <p:sldId id="319" r:id="rId19"/>
    <p:sldId id="356" r:id="rId20"/>
    <p:sldId id="347" r:id="rId21"/>
    <p:sldId id="346" r:id="rId2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A10F86-0B67-B9B1-222A-DF3359DD8098}" name="Salminen Jonna" initials="SJ" userId="S::Jonna.Salminen@hus.fi::0e56537d-2345-44b0-acde-a7763632be99" providerId="AD"/>
  <p188:author id="{68E4D7A7-B8D5-A0EE-34D1-A15089EFA415}" name="Valojää Ave" initials="VA" userId="S::ave.valojaa@hus.fi::aea4e611-647a-46fc-9147-f17e0832812f" providerId="AD"/>
  <p188:author id="{EF30E7CB-78AC-0C85-E3FD-D0F79DD84D68}" name="Maria Johanna Kirvesniemi" initials="MJK" userId="S::maria.kirvesniemi@hus.fi::5dcb77d2-31de-4994-a667-4e20204834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392F0-A6E4-429E-B8DB-022496D5E662}" v="37" dt="2025-02-24T11:32:17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DDCC9-95D4-455D-AA9A-D1709917C903}" type="datetimeFigureOut">
              <a:t>9.5.2025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D7848-504B-40A0-A38E-095ED398A8B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13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Miksi ollaan täällä</a:t>
            </a:r>
          </a:p>
          <a:p>
            <a:pPr marL="171450" indent="-171450">
              <a:buFontTx/>
              <a:buChar char="-"/>
            </a:pPr>
            <a:r>
              <a:rPr lang="fi-FI" dirty="0"/>
              <a:t>- mistä me tullaan- Onko kukaan kuullut </a:t>
            </a:r>
            <a:r>
              <a:rPr lang="fi-FI" dirty="0" err="1"/>
              <a:t>Metropoliann</a:t>
            </a:r>
            <a:r>
              <a:rPr lang="fi-FI" dirty="0"/>
              <a:t> </a:t>
            </a:r>
            <a:r>
              <a:rPr lang="fi-FI" dirty="0" err="1"/>
              <a:t>ammatikorkeakoulusta</a:t>
            </a:r>
            <a:r>
              <a:rPr lang="fi-FI" dirty="0"/>
              <a:t>?</a:t>
            </a:r>
          </a:p>
          <a:p>
            <a:pPr marL="171450" indent="-171450">
              <a:buFontTx/>
              <a:buChar char="-"/>
            </a:pPr>
            <a:r>
              <a:rPr lang="fi-FI" dirty="0"/>
              <a:t>Työelämäkumppani= Mielenterveystalo</a:t>
            </a:r>
          </a:p>
          <a:p>
            <a:pPr marL="171450" indent="-171450">
              <a:buFontTx/>
              <a:buChar char="-"/>
            </a:pPr>
            <a:endParaRPr lang="fi-FI" dirty="0"/>
          </a:p>
          <a:p>
            <a:pPr marL="171450" indent="-171450">
              <a:buFontTx/>
              <a:buChar char="-"/>
            </a:pPr>
            <a:r>
              <a:rPr lang="fi-FI" dirty="0"/>
              <a:t>SIIRI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407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 err="1"/>
              <a:t>Esíttely</a:t>
            </a:r>
            <a:r>
              <a:rPr lang="fi-FI" dirty="0"/>
              <a:t>: Ketä </a:t>
            </a:r>
            <a:r>
              <a:rPr lang="fi-FI" dirty="0" err="1"/>
              <a:t>ollaann</a:t>
            </a:r>
            <a:r>
              <a:rPr lang="fi-FI" dirty="0"/>
              <a:t> ja mistä tulemme</a:t>
            </a:r>
          </a:p>
          <a:p>
            <a:pPr marL="171450" indent="-171450">
              <a:buFontTx/>
              <a:buChar char="-"/>
            </a:pPr>
            <a:endParaRPr lang="fi-FI" dirty="0">
              <a:ea typeface="Calibri"/>
              <a:cs typeface="Calibri"/>
            </a:endParaRPr>
          </a:p>
          <a:p>
            <a:pPr marL="171450" indent="-171450">
              <a:buFontTx/>
              <a:buChar char="-"/>
            </a:pPr>
            <a:r>
              <a:rPr lang="fi-FI" dirty="0">
                <a:ea typeface="Calibri"/>
                <a:cs typeface="Calibri"/>
              </a:rPr>
              <a:t>SIIRI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5515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r>
              <a:rPr lang="fi-FI" dirty="0"/>
              <a:t>Keitä olemme: ollaan sosionomi opiskelijoita</a:t>
            </a:r>
            <a:endParaRPr lang="fi-FI" sz="3200" b="1" dirty="0">
              <a:latin typeface="Times New Roman" panose="02020603050405020304" pitchFamily="18" charset="0"/>
              <a:cs typeface="Times New Roman"/>
            </a:endParaRPr>
          </a:p>
          <a:p>
            <a:pPr marL="285750" indent="-285750">
              <a:buFont typeface="Calibri,Sans-Serif"/>
              <a:buChar char="-"/>
            </a:pPr>
            <a:r>
              <a:rPr lang="fi-FI" dirty="0"/>
              <a:t>Kysymys: </a:t>
            </a:r>
            <a:r>
              <a:rPr lang="fi-FI" dirty="0" err="1"/>
              <a:t>tiiätteks</a:t>
            </a:r>
            <a:r>
              <a:rPr lang="fi-FI" dirty="0"/>
              <a:t> mitä sosionomi tekee? --&gt; näytä vastaus</a:t>
            </a:r>
          </a:p>
          <a:p>
            <a:pPr marL="285750" indent="-285750">
              <a:buFont typeface="Calibri,Sans-Serif"/>
              <a:buChar char="-"/>
            </a:pPr>
            <a:endParaRPr lang="fi-FI" sz="3200" b="1" i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  <a:p>
            <a:pPr marL="285750" indent="-285750">
              <a:buFont typeface="Calibri,Sans-Serif"/>
              <a:buChar char="-"/>
            </a:pPr>
            <a:r>
              <a:rPr lang="fi-FI" sz="3200" b="1" i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/>
              </a:rPr>
              <a:t>SIIRI</a:t>
            </a:r>
          </a:p>
          <a:p>
            <a:pPr marL="285750" indent="-285750">
              <a:buFont typeface="Calibri,Sans-Serif"/>
              <a:buChar char="-"/>
            </a:pPr>
            <a:r>
              <a:rPr lang="fi-FI" dirty="0"/>
              <a:t>Miksi ollaan paikalla: teemme </a:t>
            </a:r>
            <a:r>
              <a:rPr lang="fi-FI" dirty="0" err="1"/>
              <a:t>opparia</a:t>
            </a:r>
            <a:r>
              <a:rPr lang="fi-FI" dirty="0"/>
              <a:t> nuorten jaksamisesta ja hyvinvoinnista</a:t>
            </a:r>
            <a:endParaRPr lang="fi-FI" dirty="0"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lang="fi-FI" sz="2800" dirty="0">
                <a:ea typeface="Calibri"/>
                <a:cs typeface="Calibri"/>
              </a:rPr>
              <a:t>Ovatko omahoito-ohjelmat tuttuja?</a:t>
            </a:r>
          </a:p>
          <a:p>
            <a:pPr marL="285750" indent="-285750">
              <a:buFont typeface="Calibri"/>
              <a:buChar char="-"/>
            </a:pPr>
            <a:endParaRPr lang="fi-FI" sz="1800" i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5819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</a:t>
            </a:r>
            <a:r>
              <a:rPr lang="en-US" dirty="0" err="1"/>
              <a:t>näytetään</a:t>
            </a:r>
            <a:r>
              <a:rPr lang="en-US" dirty="0"/>
              <a:t> </a:t>
            </a:r>
            <a:r>
              <a:rPr lang="en-US" dirty="0" err="1"/>
              <a:t>nopeasti</a:t>
            </a:r>
            <a:r>
              <a:rPr lang="en-US" dirty="0"/>
              <a:t> </a:t>
            </a:r>
            <a:r>
              <a:rPr lang="en-US" dirty="0" err="1"/>
              <a:t>yksi</a:t>
            </a:r>
            <a:r>
              <a:rPr lang="en-US" dirty="0"/>
              <a:t> </a:t>
            </a:r>
            <a:r>
              <a:rPr lang="en-US" dirty="0" err="1"/>
              <a:t>omahoito-ohjelma</a:t>
            </a:r>
            <a:r>
              <a:rPr lang="en-US" dirty="0"/>
              <a:t> ja </a:t>
            </a:r>
            <a:r>
              <a:rPr lang="en-US" dirty="0" err="1"/>
              <a:t>kerrotaan</a:t>
            </a:r>
            <a:r>
              <a:rPr lang="en-US" dirty="0"/>
              <a:t> </a:t>
            </a:r>
            <a:r>
              <a:rPr lang="en-US" dirty="0" err="1"/>
              <a:t>sen</a:t>
            </a:r>
            <a:r>
              <a:rPr lang="en-US" dirty="0"/>
              <a:t> </a:t>
            </a:r>
            <a:r>
              <a:rPr lang="en-US" dirty="0" err="1"/>
              <a:t>käytöstä</a:t>
            </a:r>
            <a:r>
              <a:rPr lang="en-US" dirty="0"/>
              <a:t>:  1 </a:t>
            </a:r>
            <a:r>
              <a:rPr lang="en-US" dirty="0" err="1"/>
              <a:t>tietoa</a:t>
            </a:r>
            <a:r>
              <a:rPr lang="en-US" dirty="0"/>
              <a:t>, 2 </a:t>
            </a:r>
            <a:r>
              <a:rPr lang="en-US" dirty="0" err="1"/>
              <a:t>työkaluja</a:t>
            </a:r>
            <a:r>
              <a:rPr lang="en-US" dirty="0"/>
              <a:t> &amp; </a:t>
            </a:r>
            <a:r>
              <a:rPr lang="en-US" dirty="0" err="1"/>
              <a:t>hrjoituksia</a:t>
            </a:r>
            <a:r>
              <a:rPr lang="en-US" dirty="0"/>
              <a:t> 3 </a:t>
            </a:r>
            <a:r>
              <a:rPr lang="en-US" dirty="0" err="1"/>
              <a:t>suunta</a:t>
            </a:r>
            <a:r>
              <a:rPr lang="en-US" dirty="0"/>
              <a:t> </a:t>
            </a:r>
            <a:r>
              <a:rPr lang="en-US" dirty="0" err="1"/>
              <a:t>eteenpäin</a:t>
            </a:r>
            <a:r>
              <a:rPr lang="en-US"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YHESSÄ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9361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- Mainintaa miksi aihe on meistä tärkeä:</a:t>
            </a:r>
          </a:p>
          <a:p>
            <a:r>
              <a:rPr lang="fi-FI" dirty="0"/>
              <a:t>-Miksi mielenhyvinvointi on tärkeää </a:t>
            </a:r>
            <a:r>
              <a:rPr lang="fi-FI" dirty="0">
                <a:sym typeface="Wingdings" panose="05000000000000000000" pitchFamily="2" charset="2"/>
              </a:rPr>
              <a:t> säästää aikaa ja rahaa  helpompi hoitaa asioita ennen kuin niistä tulee liian isoja ja vaikeita käsitellä</a:t>
            </a:r>
          </a:p>
          <a:p>
            <a:pPr marL="171450" indent="-171450">
              <a:buFontTx/>
              <a:buChar char="-"/>
            </a:pPr>
            <a:r>
              <a:rPr lang="fi-FI" dirty="0">
                <a:sym typeface="Wingdings" panose="05000000000000000000" pitchFamily="2" charset="2"/>
              </a:rPr>
              <a:t>Hallituksen leikkaukset mielenterveyspalveluhin ja nuoriin  huoli siitä, että tulevaisuudessa epätasa-arvo ja pahoinvointi kasvaa</a:t>
            </a:r>
          </a:p>
          <a:p>
            <a:pPr marL="171450" indent="-171450">
              <a:buFontTx/>
              <a:buChar char="-"/>
            </a:pPr>
            <a:r>
              <a:rPr lang="fi-FI" dirty="0">
                <a:sym typeface="Wingdings" panose="05000000000000000000" pitchFamily="2" charset="2"/>
              </a:rPr>
              <a:t>Asioiden ei tarvitse olla niin kuin sitaatissa sanotaan</a:t>
            </a:r>
          </a:p>
          <a:p>
            <a:pPr marL="171450" indent="-171450">
              <a:buFontTx/>
              <a:buChar char="-"/>
            </a:pPr>
            <a:endParaRPr lang="fi-FI" dirty="0"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r>
              <a:rPr lang="fi-FI" dirty="0">
                <a:sym typeface="Wingdings" panose="05000000000000000000" pitchFamily="2" charset="2"/>
              </a:rPr>
              <a:t>SIIRI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371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Mielenterveyden käsi kertoo arjen rytmistä. Se sisältää muun muassa ihmisen arvot ja päivittäiset valinnat</a:t>
            </a:r>
          </a:p>
          <a:p>
            <a:pPr marL="171450" indent="-171450">
              <a:buFontTx/>
              <a:buChar char="-"/>
            </a:pPr>
            <a:r>
              <a:rPr lang="fi-FI" dirty="0"/>
              <a:t>Uni ja lepo</a:t>
            </a:r>
          </a:p>
          <a:p>
            <a:pPr marL="171450" indent="-171450">
              <a:buFontTx/>
              <a:buChar char="-"/>
            </a:pPr>
            <a:r>
              <a:rPr lang="fi-FI" dirty="0"/>
              <a:t>Ravinto ja ruokailu</a:t>
            </a:r>
          </a:p>
          <a:p>
            <a:pPr marL="171450" indent="-171450">
              <a:buFontTx/>
              <a:buChar char="-"/>
            </a:pPr>
            <a:r>
              <a:rPr lang="fi-FI" dirty="0"/>
              <a:t>Ihmissuhteet ja tunteet</a:t>
            </a:r>
          </a:p>
          <a:p>
            <a:pPr marL="171450" indent="-171450">
              <a:buFontTx/>
              <a:buChar char="-"/>
            </a:pPr>
            <a:r>
              <a:rPr lang="fi-FI" dirty="0"/>
              <a:t>Liikkuminen ja kehon kuuntelu</a:t>
            </a:r>
          </a:p>
          <a:p>
            <a:pPr marL="171450" indent="-171450">
              <a:buFontTx/>
              <a:buChar char="-"/>
            </a:pPr>
            <a:r>
              <a:rPr lang="fi-FI" dirty="0"/>
              <a:t>Vapaa-aika ja luovuus</a:t>
            </a:r>
          </a:p>
          <a:p>
            <a:endParaRPr lang="fi-FI" dirty="0"/>
          </a:p>
          <a:p>
            <a:r>
              <a:rPr lang="fi-FI" dirty="0"/>
              <a:t>SIIRI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0763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-mielensairaus on kuin mikä tahansa muukin sairaus</a:t>
            </a:r>
          </a:p>
          <a:p>
            <a:r>
              <a:rPr lang="fi-FI" dirty="0"/>
              <a:t>- Ei kannata säikähtää sanaa mielenterveys </a:t>
            </a:r>
            <a:r>
              <a:rPr lang="fi-FI" dirty="0">
                <a:sym typeface="Wingdings" panose="05000000000000000000" pitchFamily="2" charset="2"/>
              </a:rPr>
              <a:t> puhutaan enemmin mielenhyvinvoinnista</a:t>
            </a:r>
            <a:endParaRPr lang="fi-FI" dirty="0"/>
          </a:p>
          <a:p>
            <a:endParaRPr lang="fi-FI" dirty="0"/>
          </a:p>
          <a:p>
            <a:r>
              <a:rPr lang="fi-FI" dirty="0"/>
              <a:t>TOMI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1278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Kannustamme ennaltaehkäisevään matalan kynnyksen mielenterveystyöhön.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7417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sz="1200" b="0" dirty="0">
                <a:solidFill>
                  <a:srgbClr val="000000"/>
                </a:solidFill>
              </a:rPr>
              <a:t>Seuraavaksi tehdään harjoitteita </a:t>
            </a:r>
            <a:r>
              <a:rPr lang="fi-FI" sz="1200" b="0" dirty="0">
                <a:solidFill>
                  <a:srgbClr val="000000"/>
                </a:solidFill>
                <a:sym typeface="Wingdings" panose="05000000000000000000" pitchFamily="2" charset="2"/>
              </a:rPr>
              <a:t> pohditaan sitä kuka minä olen, millainen minä olen ja mikä on minulle tärkeää</a:t>
            </a:r>
          </a:p>
          <a:p>
            <a:pPr marL="171450" indent="-171450">
              <a:buFontTx/>
              <a:buChar char="-"/>
            </a:pPr>
            <a:r>
              <a:rPr lang="fi-FI" sz="1200" b="0" dirty="0">
                <a:solidFill>
                  <a:srgbClr val="000000"/>
                </a:solidFill>
                <a:sym typeface="Wingdings" panose="05000000000000000000" pitchFamily="2" charset="2"/>
              </a:rPr>
              <a:t>Jokainen saa osallistua haluamallaan tavalla harjoitteisiin ja jakaa asioitaan sen verran kuin kokee itse hyväksi ja turvalliseksi</a:t>
            </a:r>
          </a:p>
          <a:p>
            <a:pPr marL="171450" indent="-171450">
              <a:buFontTx/>
              <a:buChar char="-"/>
            </a:pPr>
            <a:endParaRPr lang="fi-FI" sz="1200" b="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r>
              <a:rPr lang="fi-FI" sz="1200" b="0" dirty="0">
                <a:solidFill>
                  <a:srgbClr val="000000"/>
                </a:solidFill>
                <a:sym typeface="Wingdings" panose="05000000000000000000" pitchFamily="2" charset="2"/>
              </a:rPr>
              <a:t>TOMI</a:t>
            </a:r>
          </a:p>
          <a:p>
            <a:pPr marL="171450" indent="-171450">
              <a:buFontTx/>
              <a:buChar char="-"/>
            </a:pPr>
            <a:r>
              <a:rPr lang="fi-FI" sz="1200" b="0" dirty="0">
                <a:solidFill>
                  <a:srgbClr val="000000"/>
                </a:solidFill>
                <a:sym typeface="Wingdings" panose="05000000000000000000" pitchFamily="2" charset="2"/>
              </a:rPr>
              <a:t>Annetaan jokaiselle oma rauha tehdä ja osallistua </a:t>
            </a:r>
            <a:endParaRPr lang="fi-FI" sz="1200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i-FI" sz="1200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i-FI" sz="1200" b="0" dirty="0">
                <a:solidFill>
                  <a:srgbClr val="000000"/>
                </a:solidFill>
              </a:rPr>
              <a:t>Poliittiset leikkaukset vaikuttavat nuoriin</a:t>
            </a:r>
            <a:endParaRPr lang="en-US" sz="1200" b="0" dirty="0"/>
          </a:p>
          <a:p>
            <a:pPr marL="0" indent="0">
              <a:buNone/>
            </a:pPr>
            <a:endParaRPr lang="en-US" sz="1200" b="1" dirty="0">
              <a:cs typeface="Calibri"/>
            </a:endParaRPr>
          </a:p>
          <a:p>
            <a:r>
              <a:rPr lang="fi-FI" sz="1200" b="1" dirty="0"/>
              <a:t>s</a:t>
            </a:r>
            <a:r>
              <a:rPr lang="fi-FI" sz="1200" b="1" i="0" dirty="0">
                <a:effectLst/>
              </a:rPr>
              <a:t>isältöyhteistyössä: </a:t>
            </a:r>
          </a:p>
          <a:p>
            <a:pPr lvl="1"/>
            <a:r>
              <a:rPr lang="fi-FI" sz="1200" b="0" i="0" dirty="0">
                <a:effectLst/>
              </a:rPr>
              <a:t>kaikki Suomen hyvinvointialueet</a:t>
            </a:r>
          </a:p>
          <a:p>
            <a:pPr lvl="1"/>
            <a:r>
              <a:rPr lang="fi-FI" sz="1200" b="0" i="0" dirty="0">
                <a:effectLst/>
              </a:rPr>
              <a:t>kolmas sektori </a:t>
            </a:r>
          </a:p>
          <a:p>
            <a:pPr lvl="1"/>
            <a:r>
              <a:rPr lang="fi-FI" sz="1200" b="0" i="0" dirty="0">
                <a:effectLst/>
              </a:rPr>
              <a:t>kokemusasiantuntijat</a:t>
            </a:r>
          </a:p>
          <a:p>
            <a:r>
              <a:rPr lang="fi-FI" sz="1200" b="1" dirty="0"/>
              <a:t>kehittämisyhteistyössä: </a:t>
            </a:r>
          </a:p>
          <a:p>
            <a:pPr lvl="1"/>
            <a:r>
              <a:rPr lang="fi-FI" sz="1200" b="0" i="0" dirty="0">
                <a:effectLst/>
              </a:rPr>
              <a:t>TE-hanke</a:t>
            </a:r>
          </a:p>
          <a:p>
            <a:pPr lvl="1"/>
            <a:r>
              <a:rPr lang="fi-FI" sz="1200" b="0" i="0" dirty="0">
                <a:effectLst/>
              </a:rPr>
              <a:t>kaikki Suomen hyvinvointialueet</a:t>
            </a:r>
          </a:p>
          <a:p>
            <a:pPr lvl="1"/>
            <a:r>
              <a:rPr lang="fi-FI" sz="1200" b="0" i="0" dirty="0">
                <a:effectLst/>
              </a:rPr>
              <a:t>kokemusasiantuntijat</a:t>
            </a:r>
          </a:p>
          <a:p>
            <a:pPr lvl="1"/>
            <a:r>
              <a:rPr lang="fi-FI" sz="1200" b="0" i="0" dirty="0">
                <a:effectLst/>
              </a:rPr>
              <a:t>kansalaisten palautteet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7808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sz="1200" i="1" dirty="0">
                <a:solidFill>
                  <a:schemeClr val="accent2"/>
                </a:solidFill>
                <a:ea typeface="+mn-lt"/>
                <a:cs typeface="+mn-lt"/>
              </a:rPr>
              <a:t>Miltä tuntui olla kolme minuuttia tekemättä mitään? Oliko se pitkä vai lyhyt aika? Oliko stressaavaa vai rauhoittavaa?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sz="1200" i="1" dirty="0">
                <a:solidFill>
                  <a:schemeClr val="accent2"/>
                </a:solidFill>
                <a:ea typeface="+mn-lt"/>
                <a:cs typeface="+mn-lt"/>
              </a:rPr>
              <a:t>Oliko hankalaa olla kolme minuuttia tekemättä mitään? Poltteliko esimerkiksi puhelin taskussa tai oliko hankalaa olla hiljaa?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i-FI" sz="1200" i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sz="1200" i="1" dirty="0">
                <a:solidFill>
                  <a:schemeClr val="accent2"/>
                </a:solidFill>
                <a:ea typeface="+mn-lt"/>
                <a:cs typeface="+mn-lt"/>
              </a:rPr>
              <a:t>TOMI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i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i-FI" sz="1200" i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sz="1200" i="1" dirty="0">
                <a:solidFill>
                  <a:schemeClr val="accent2"/>
                </a:solidFill>
                <a:ea typeface="+mn-lt"/>
                <a:cs typeface="+mn-lt"/>
              </a:rPr>
              <a:t>Lopuksi tarkastellaan yhdessä pääsikö kukaan lähelle oikeaa aikaa.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i-FI" sz="1200" dirty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endParaRPr lang="fi-FI" sz="1200" b="1" dirty="0">
              <a:solidFill>
                <a:schemeClr val="accent2"/>
              </a:solidFill>
              <a:ea typeface="Calibri"/>
              <a:cs typeface="Calibri"/>
            </a:endParaRPr>
          </a:p>
          <a:p>
            <a:pPr>
              <a:buFontTx/>
              <a:buChar char="-"/>
            </a:pPr>
            <a:endParaRPr lang="fi-FI" sz="1200" b="1" dirty="0">
              <a:solidFill>
                <a:schemeClr val="accent2"/>
              </a:solidFill>
              <a:ea typeface="Calibri"/>
              <a:cs typeface="Calibri"/>
            </a:endParaRPr>
          </a:p>
          <a:p>
            <a:pPr>
              <a:buFontTx/>
              <a:buChar char="-"/>
            </a:pPr>
            <a:r>
              <a:rPr lang="fi-FI" sz="1200" b="1" dirty="0">
                <a:solidFill>
                  <a:schemeClr val="accent2"/>
                </a:solidFill>
                <a:ea typeface="Calibri"/>
                <a:cs typeface="Calibri"/>
              </a:rPr>
              <a:t>Ennaltaehkäisy</a:t>
            </a:r>
          </a:p>
          <a:p>
            <a:pPr>
              <a:buFontTx/>
              <a:buChar char="-"/>
            </a:pPr>
            <a:r>
              <a:rPr lang="fi-FI" sz="1200" b="1" dirty="0">
                <a:solidFill>
                  <a:schemeClr val="accent2"/>
                </a:solidFill>
                <a:ea typeface="Calibri"/>
                <a:cs typeface="Calibri"/>
              </a:rPr>
              <a:t>Matala kynnys</a:t>
            </a:r>
          </a:p>
          <a:p>
            <a:pPr>
              <a:buFontTx/>
              <a:buChar char="-"/>
            </a:pPr>
            <a:r>
              <a:rPr lang="fi-FI" sz="1200" b="1" dirty="0">
                <a:solidFill>
                  <a:schemeClr val="accent2"/>
                </a:solidFill>
                <a:ea typeface="Calibri"/>
                <a:cs typeface="Calibri"/>
              </a:rPr>
              <a:t>Keskustelu ja kuuleminen (nuorten näkökulma)</a:t>
            </a:r>
            <a:endParaRPr lang="fi-FI" sz="12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fi-FI" sz="1200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i-FI" sz="1200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i-FI" sz="1200" b="0" dirty="0">
                <a:solidFill>
                  <a:srgbClr val="000000"/>
                </a:solidFill>
              </a:rPr>
              <a:t>Poliittiset leikkaukset vaikuttavat nuoriin</a:t>
            </a:r>
            <a:endParaRPr lang="en-US" sz="1200" b="0" dirty="0"/>
          </a:p>
          <a:p>
            <a:pPr marL="0" indent="0">
              <a:buNone/>
            </a:pPr>
            <a:endParaRPr lang="en-US" sz="1200" b="1" dirty="0">
              <a:cs typeface="Calibri"/>
            </a:endParaRPr>
          </a:p>
          <a:p>
            <a:r>
              <a:rPr lang="fi-FI" sz="1200" b="1" dirty="0"/>
              <a:t>s</a:t>
            </a:r>
            <a:r>
              <a:rPr lang="fi-FI" sz="1200" b="1" i="0" dirty="0">
                <a:effectLst/>
              </a:rPr>
              <a:t>isältöyhteistyössä: </a:t>
            </a:r>
          </a:p>
          <a:p>
            <a:pPr lvl="1"/>
            <a:r>
              <a:rPr lang="fi-FI" sz="1200" b="0" i="0" dirty="0">
                <a:effectLst/>
              </a:rPr>
              <a:t>kaikki Suomen hyvinvointialueet</a:t>
            </a:r>
          </a:p>
          <a:p>
            <a:pPr lvl="1"/>
            <a:r>
              <a:rPr lang="fi-FI" sz="1200" b="0" i="0" dirty="0">
                <a:effectLst/>
              </a:rPr>
              <a:t>kolmas sektori </a:t>
            </a:r>
          </a:p>
          <a:p>
            <a:pPr lvl="1"/>
            <a:r>
              <a:rPr lang="fi-FI" sz="1200" b="0" i="0" dirty="0">
                <a:effectLst/>
              </a:rPr>
              <a:t>kokemusasiantuntijat</a:t>
            </a:r>
          </a:p>
          <a:p>
            <a:r>
              <a:rPr lang="fi-FI" sz="1200" b="1" dirty="0"/>
              <a:t>kehittämisyhteistyössä: </a:t>
            </a:r>
          </a:p>
          <a:p>
            <a:pPr lvl="1"/>
            <a:r>
              <a:rPr lang="fi-FI" sz="1200" b="0" i="0" dirty="0">
                <a:effectLst/>
              </a:rPr>
              <a:t>TE-hanke</a:t>
            </a:r>
          </a:p>
          <a:p>
            <a:pPr lvl="1"/>
            <a:r>
              <a:rPr lang="fi-FI" sz="1200" b="0" i="0" dirty="0">
                <a:effectLst/>
              </a:rPr>
              <a:t>kaikki Suomen hyvinvointialueet</a:t>
            </a:r>
          </a:p>
          <a:p>
            <a:pPr lvl="1"/>
            <a:r>
              <a:rPr lang="fi-FI" sz="1200" b="0" i="0" dirty="0">
                <a:effectLst/>
              </a:rPr>
              <a:t>kokemusasiantuntijat</a:t>
            </a:r>
          </a:p>
          <a:p>
            <a:pPr lvl="1"/>
            <a:r>
              <a:rPr lang="fi-FI" sz="1200" b="0" i="0" dirty="0">
                <a:effectLst/>
              </a:rPr>
              <a:t>kansalaisten palautteet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9611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Jaetaan jokaiselle paperi </a:t>
            </a:r>
            <a:r>
              <a:rPr lang="fi-FI" dirty="0">
                <a:sym typeface="Wingdings" panose="05000000000000000000" pitchFamily="2" charset="2"/>
              </a:rPr>
              <a:t> annetaan hetki aikaa täyttää paperi</a:t>
            </a:r>
          </a:p>
          <a:p>
            <a:pPr marL="171450" indent="-171450">
              <a:buFontTx/>
              <a:buChar char="-"/>
            </a:pPr>
            <a:r>
              <a:rPr lang="fi-FI" dirty="0">
                <a:sym typeface="Wingdings" panose="05000000000000000000" pitchFamily="2" charset="2"/>
              </a:rPr>
              <a:t>Purku  kysy mitä ajatuksia heräsi  miten ja missä keskityt parhaiten  mikä vaikuttaa keskittymiseesi</a:t>
            </a:r>
          </a:p>
          <a:p>
            <a:pPr marL="171450" indent="-171450">
              <a:buFontTx/>
              <a:buChar char="-"/>
            </a:pPr>
            <a:endParaRPr lang="fi-FI" dirty="0"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r>
              <a:rPr lang="fi-FI" dirty="0">
                <a:sym typeface="Wingdings" panose="05000000000000000000" pitchFamily="2" charset="2"/>
              </a:rPr>
              <a:t>TOMI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3294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Laitetaan luokan eri nurkkiin laput: </a:t>
            </a:r>
          </a:p>
          <a:p>
            <a:pPr marL="171450" indent="-171450">
              <a:buFontTx/>
              <a:buChar char="-"/>
            </a:pPr>
            <a:r>
              <a:rPr lang="fi-FI" dirty="0"/>
              <a:t>Kysytään kysymys </a:t>
            </a:r>
            <a:r>
              <a:rPr lang="fi-FI" dirty="0">
                <a:sym typeface="Wingdings" panose="05000000000000000000" pitchFamily="2" charset="2"/>
              </a:rPr>
              <a:t> katsotaan kun väki menee eri lapuille  kysellään osallistuilta miksi valitsi sen kulman</a:t>
            </a:r>
          </a:p>
          <a:p>
            <a:pPr marL="171450" indent="-171450">
              <a:buFontTx/>
              <a:buChar char="-"/>
            </a:pPr>
            <a:endParaRPr lang="fi-FI" dirty="0"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r>
              <a:rPr lang="fi-FI" dirty="0">
                <a:sym typeface="Wingdings" panose="05000000000000000000" pitchFamily="2" charset="2"/>
              </a:rPr>
              <a:t>SIIRI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981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Jaetaan osallistujille paperi ja annetaan ohjeet</a:t>
            </a:r>
          </a:p>
          <a:p>
            <a:pPr marL="171450" indent="-171450">
              <a:buFontTx/>
              <a:buChar char="-"/>
            </a:pPr>
            <a:r>
              <a:rPr lang="fi-FI" dirty="0"/>
              <a:t>Harjoitusta voi jatkaa miettimällä paljonko käyttää aikaa näihin itselle tärkeisiin asioihin</a:t>
            </a:r>
          </a:p>
          <a:p>
            <a:pPr marL="171450" indent="-171450">
              <a:buFontTx/>
              <a:buChar char="-"/>
            </a:pPr>
            <a:r>
              <a:rPr lang="fi-FI" dirty="0"/>
              <a:t>’</a:t>
            </a:r>
          </a:p>
          <a:p>
            <a:pPr marL="171450" indent="-171450">
              <a:buFontTx/>
              <a:buChar char="-"/>
            </a:pPr>
            <a:r>
              <a:rPr lang="fi-FI" dirty="0"/>
              <a:t>Paperi jää jokaiselle henkilökohtaiseen käyttöön, muistuttaa sinua siitä mitkä asiat ovat sinulle tärkeitä ja miten paljon niihin käytät aikaa</a:t>
            </a:r>
          </a:p>
          <a:p>
            <a:pPr marL="171450" indent="-171450">
              <a:buFontTx/>
              <a:buChar char="-"/>
            </a:pPr>
            <a:r>
              <a:rPr lang="fi-FI" dirty="0"/>
              <a:t>Kysytään haluaako joko jakaa omasta paperistaan jotain</a:t>
            </a:r>
          </a:p>
          <a:p>
            <a:pPr marL="171450" indent="-171450">
              <a:buFontTx/>
              <a:buChar char="-"/>
            </a:pPr>
            <a:endParaRPr lang="fi-FI" dirty="0"/>
          </a:p>
          <a:p>
            <a:pPr marL="171450" indent="-171450">
              <a:buFontTx/>
              <a:buChar char="-"/>
            </a:pPr>
            <a:r>
              <a:rPr lang="fi-FI" dirty="0"/>
              <a:t>TOMI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309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r>
              <a:rPr lang="fi-FI" dirty="0"/>
              <a:t>Esitellään </a:t>
            </a:r>
            <a:r>
              <a:rPr lang="fi-FI" dirty="0" err="1"/>
              <a:t>opparin</a:t>
            </a:r>
            <a:r>
              <a:rPr lang="fi-FI" dirty="0"/>
              <a:t> yhteisteistyö taho mielenterveystalo</a:t>
            </a:r>
          </a:p>
          <a:p>
            <a:pPr marL="628650" lvl="1" indent="-171450">
              <a:buFontTx/>
              <a:buChar char="-"/>
            </a:pPr>
            <a:r>
              <a:rPr lang="fi-FI" dirty="0"/>
              <a:t>Kerrotaan lyhyesti mitä palveluita heiltä löytyy</a:t>
            </a:r>
          </a:p>
          <a:p>
            <a:pPr marL="628650" lvl="1" indent="-171450">
              <a:buFontTx/>
              <a:buChar char="-"/>
            </a:pPr>
            <a:r>
              <a:rPr lang="fi-FI" dirty="0"/>
              <a:t>Sivustolla on ammattilaisten kehittämiä menetelmiä</a:t>
            </a:r>
          </a:p>
          <a:p>
            <a:pPr marL="628650" lvl="1" indent="-171450">
              <a:buFontTx/>
              <a:buChar char="-"/>
            </a:pPr>
            <a:endParaRPr lang="fi-FI" dirty="0"/>
          </a:p>
          <a:p>
            <a:pPr marL="628650" lvl="1" indent="-171450">
              <a:buFontTx/>
              <a:buChar char="-"/>
            </a:pPr>
            <a:r>
              <a:rPr lang="fi-FI" dirty="0"/>
              <a:t>SIIRI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2104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-saa antaa palautteetta</a:t>
            </a:r>
          </a:p>
          <a:p>
            <a:r>
              <a:rPr lang="fi-FI" dirty="0"/>
              <a:t>-palautetta hyödynnetään </a:t>
            </a:r>
            <a:r>
              <a:rPr lang="fi-FI" dirty="0" err="1"/>
              <a:t>opparissa</a:t>
            </a:r>
            <a:r>
              <a:rPr lang="fi-FI" dirty="0"/>
              <a:t> ja mahdollisesti tuokioiden jatkokehittämisessä</a:t>
            </a:r>
          </a:p>
          <a:p>
            <a:endParaRPr lang="fi-FI" dirty="0"/>
          </a:p>
          <a:p>
            <a:r>
              <a:rPr lang="fi-FI" dirty="0"/>
              <a:t>YHESSÄ</a:t>
            </a:r>
          </a:p>
          <a:p>
            <a:r>
              <a:rPr lang="fi-FI" dirty="0"/>
              <a:t>-palaute on anonyymiä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7848-504B-40A0-A38E-095ED398A8B7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716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Kuva, joka sisältää kohteen ruoho, ulko&#10;&#10;Kuvaus luotu automaattisesti">
            <a:extLst>
              <a:ext uri="{FF2B5EF4-FFF2-40B4-BE49-F238E27FC236}">
                <a16:creationId xmlns:a16="http://schemas.microsoft.com/office/drawing/2014/main" id="{2BF9D45B-6B77-A0A7-8723-589776A408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0" r="14993" b="39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28C8F5D-2582-45EA-AB7A-53BF0EBC5B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0" y="231169"/>
            <a:ext cx="3679520" cy="7170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00B9057-8F7B-4C0B-9648-5F123DE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6330"/>
            <a:ext cx="12191999" cy="1525339"/>
          </a:xfrm>
          <a:prstGeom prst="rect">
            <a:avLst/>
          </a:prstGeom>
          <a:solidFill>
            <a:schemeClr val="accent2"/>
          </a:solidFill>
          <a:effectLst/>
        </p:spPr>
        <p:txBody>
          <a:bodyPr anchor="ctr">
            <a:no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Georgia Pro" panose="020B0604020202020204" pitchFamily="18" charset="0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6C06E3B-DB00-4DB3-B4A7-6700807EE3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6195" y="5830375"/>
            <a:ext cx="7477102" cy="7964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br>
              <a:rPr lang="fi-FI"/>
            </a:b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9484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-turko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83CCF96B-4C3C-66A2-9F75-71DC69F937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607F9CDD-F65C-BDD1-5AB0-6FDDDB963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74284"/>
            <a:ext cx="12191999" cy="1509431"/>
          </a:xfrm>
          <a:prstGeom prst="rect">
            <a:avLst/>
          </a:prstGeom>
          <a:effectLst/>
        </p:spPr>
        <p:txBody>
          <a:bodyPr anchor="ctr"/>
          <a:lstStyle>
            <a:lvl1pPr algn="ct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" name="Kuva 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0B5F4188-3A29-D371-9482-3F79A37A79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71" y="6179842"/>
            <a:ext cx="2476943" cy="48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8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-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6">
            <a:extLst>
              <a:ext uri="{FF2B5EF4-FFF2-40B4-BE49-F238E27FC236}">
                <a16:creationId xmlns:a16="http://schemas.microsoft.com/office/drawing/2014/main" id="{2BD39BD8-4520-4572-248A-AC193BC2B18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effectLst/>
        </p:spPr>
        <p:txBody>
          <a:bodyPr/>
          <a:lstStyle>
            <a:lvl1pPr marL="49212" indent="0">
              <a:lnSpc>
                <a:spcPct val="100000"/>
              </a:lnSpc>
              <a:buNone/>
              <a:defRPr sz="1200"/>
            </a:lvl1pPr>
          </a:lstStyle>
          <a:p>
            <a:r>
              <a:rPr lang="fi-FI"/>
              <a:t>Lisää kuva</a:t>
            </a:r>
            <a:br>
              <a:rPr lang="fi-FI"/>
            </a:br>
            <a:r>
              <a:rPr lang="fi-FI"/>
              <a:t>1. Tiedostoista: Lisää &gt; Kuvat &gt; Kuva tiedostosta</a:t>
            </a:r>
            <a:br>
              <a:rPr lang="fi-FI"/>
            </a:br>
            <a:r>
              <a:rPr lang="fi-FI"/>
              <a:t>2. PowerPointin kuvapankista: Lisää &gt; Kuvat &gt; Kuvapankkikuvat</a:t>
            </a:r>
            <a:br>
              <a:rPr lang="fi-FI"/>
            </a:br>
            <a:br>
              <a:rPr lang="fi-FI"/>
            </a:br>
            <a:r>
              <a:rPr lang="fi-FI"/>
              <a:t>Tämän jälkeen voit rajata kuvaa:</a:t>
            </a:r>
            <a:br>
              <a:rPr lang="fi-FI"/>
            </a:br>
            <a:r>
              <a:rPr lang="fi-FI"/>
              <a:t>Aktivoi kuvapaikka napsauttamalla reunasta &gt; Rajaa &gt; siirrä kuvaa klikkaamalla hiirellä ja vetämällä samalla haluamaasi suuntaan</a:t>
            </a:r>
            <a:br>
              <a:rPr lang="fi-FI"/>
            </a:br>
            <a:br>
              <a:rPr lang="fi-FI"/>
            </a:br>
            <a:r>
              <a:rPr lang="fi-FI"/>
              <a:t>Voit myös zoomata:</a:t>
            </a:r>
            <a:br>
              <a:rPr lang="fi-FI"/>
            </a:br>
            <a:r>
              <a:rPr lang="fi-FI"/>
              <a:t>Aktivoi kuvapaikka napsauttamalla reunasta &gt; Rajaa &gt; vedän kuvan reunasta </a:t>
            </a:r>
            <a:br>
              <a:rPr lang="fi-FI"/>
            </a:br>
            <a:r>
              <a:rPr lang="fi-FI"/>
              <a:t>(EI kuvapaikan reunasta) </a:t>
            </a:r>
            <a:r>
              <a:rPr lang="fi-FI" err="1"/>
              <a:t>shift</a:t>
            </a:r>
            <a:r>
              <a:rPr lang="fi-FI"/>
              <a:t>-näppäin pohjassa</a:t>
            </a:r>
          </a:p>
          <a:p>
            <a:endParaRPr lang="fi-FI"/>
          </a:p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BEBCD0D-A460-8B75-39CE-4CFF74477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6330"/>
            <a:ext cx="12191999" cy="1525339"/>
          </a:xfrm>
          <a:prstGeom prst="rect">
            <a:avLst/>
          </a:prstGeom>
          <a:solidFill>
            <a:schemeClr val="accent2"/>
          </a:solidFill>
          <a:effectLst/>
        </p:spPr>
        <p:txBody>
          <a:bodyPr anchor="ctr">
            <a:no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Georgia Pro" panose="020B0604020202020204" pitchFamily="18" charset="0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32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Kuva, joka sisältää kohteen ruoho, ulko&#10;&#10;Kuvaus luotu automaattisesti">
            <a:extLst>
              <a:ext uri="{FF2B5EF4-FFF2-40B4-BE49-F238E27FC236}">
                <a16:creationId xmlns:a16="http://schemas.microsoft.com/office/drawing/2014/main" id="{2BF9D45B-6B77-A0A7-8723-589776A408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0" r="14993" b="39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28C8F5D-2582-45EA-AB7A-53BF0EBC5B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0" y="231169"/>
            <a:ext cx="3679520" cy="7170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00B9057-8F7B-4C0B-9648-5F123DE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6330"/>
            <a:ext cx="12191999" cy="1525339"/>
          </a:xfrm>
          <a:prstGeom prst="rect">
            <a:avLst/>
          </a:prstGeom>
          <a:solidFill>
            <a:schemeClr val="accent2"/>
          </a:solidFill>
          <a:effectLst/>
        </p:spPr>
        <p:txBody>
          <a:bodyPr anchor="ctr">
            <a:no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Georgia Pro" panose="020B0604020202020204" pitchFamily="18" charset="0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6C06E3B-DB00-4DB3-B4A7-6700807EE3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6195" y="5830375"/>
            <a:ext cx="7477102" cy="7964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br>
              <a:rPr lang="fi-FI"/>
            </a:b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000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-turkoosi-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83CCF96B-4C3C-66A2-9F75-71DC69F937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607F9CDD-F65C-BDD1-5AB0-6FDDDB963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6463"/>
            <a:ext cx="12192000" cy="2045074"/>
          </a:xfrm>
          <a:prstGeom prst="rect">
            <a:avLst/>
          </a:prstGeom>
          <a:effectLst/>
        </p:spPr>
        <p:txBody>
          <a:bodyPr anchor="ctr"/>
          <a:lstStyle>
            <a:lvl1pPr algn="ct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268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-valokuva-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6">
            <a:extLst>
              <a:ext uri="{FF2B5EF4-FFF2-40B4-BE49-F238E27FC236}">
                <a16:creationId xmlns:a16="http://schemas.microsoft.com/office/drawing/2014/main" id="{2BD39BD8-4520-4572-248A-AC193BC2B18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effectLst/>
        </p:spPr>
        <p:txBody>
          <a:bodyPr/>
          <a:lstStyle>
            <a:lvl1pPr marL="49212" indent="0">
              <a:lnSpc>
                <a:spcPct val="100000"/>
              </a:lnSpc>
              <a:buNone/>
              <a:defRPr sz="1200"/>
            </a:lvl1pPr>
          </a:lstStyle>
          <a:p>
            <a:r>
              <a:rPr lang="fi-FI"/>
              <a:t>Lisää kuva</a:t>
            </a:r>
            <a:br>
              <a:rPr lang="fi-FI"/>
            </a:br>
            <a:r>
              <a:rPr lang="fi-FI"/>
              <a:t>1. Tiedostoista: Lisää &gt; Kuvat &gt; Kuva tiedostosta</a:t>
            </a:r>
            <a:br>
              <a:rPr lang="fi-FI"/>
            </a:br>
            <a:r>
              <a:rPr lang="fi-FI"/>
              <a:t>2. PowerPointin kuvapankista: Lisää &gt; Kuvat &gt; Kuvapankkikuvat</a:t>
            </a:r>
            <a:br>
              <a:rPr lang="fi-FI"/>
            </a:br>
            <a:br>
              <a:rPr lang="fi-FI"/>
            </a:br>
            <a:r>
              <a:rPr lang="fi-FI"/>
              <a:t>Tämän jälkeen voit rajata kuvaa:</a:t>
            </a:r>
            <a:br>
              <a:rPr lang="fi-FI"/>
            </a:br>
            <a:r>
              <a:rPr lang="fi-FI"/>
              <a:t>Aktivoi kuvapaikka napsauttamalla reunasta &gt; Rajaa &gt; siirrä kuvaa klikkaamalla hiirellä ja vetämällä samalla haluamaasi suuntaan</a:t>
            </a:r>
            <a:br>
              <a:rPr lang="fi-FI"/>
            </a:br>
            <a:br>
              <a:rPr lang="fi-FI"/>
            </a:br>
            <a:r>
              <a:rPr lang="fi-FI"/>
              <a:t>Voit myös zoomata:</a:t>
            </a:r>
            <a:br>
              <a:rPr lang="fi-FI"/>
            </a:br>
            <a:r>
              <a:rPr lang="fi-FI"/>
              <a:t>Aktivoi kuvapaikka napsauttamalla reunasta &gt; Rajaa &gt; vedän kuvan reunasta </a:t>
            </a:r>
            <a:br>
              <a:rPr lang="fi-FI"/>
            </a:br>
            <a:r>
              <a:rPr lang="fi-FI"/>
              <a:t>(EI kuvapaikan reunasta) </a:t>
            </a:r>
            <a:r>
              <a:rPr lang="fi-FI" err="1"/>
              <a:t>shift</a:t>
            </a:r>
            <a:r>
              <a:rPr lang="fi-FI"/>
              <a:t>-näppäin pohjassa</a:t>
            </a:r>
          </a:p>
          <a:p>
            <a:endParaRPr lang="fi-FI"/>
          </a:p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BEBCD0D-A460-8B75-39CE-4CFF74477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6330"/>
            <a:ext cx="12191999" cy="1525339"/>
          </a:xfrm>
          <a:prstGeom prst="rect">
            <a:avLst/>
          </a:prstGeom>
          <a:solidFill>
            <a:schemeClr val="accent2"/>
          </a:solidFill>
          <a:effectLst/>
        </p:spPr>
        <p:txBody>
          <a:bodyPr anchor="ctr">
            <a:no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Georgia Pro" panose="020B0604020202020204" pitchFamily="18" charset="0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096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-oikealla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6">
            <a:extLst>
              <a:ext uri="{FF2B5EF4-FFF2-40B4-BE49-F238E27FC236}">
                <a16:creationId xmlns:a16="http://schemas.microsoft.com/office/drawing/2014/main" id="{4068907F-D876-F463-DD18-73B59FE0E8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08966" y="0"/>
            <a:ext cx="4283034" cy="6858000"/>
          </a:xfrm>
          <a:prstGeom prst="rect">
            <a:avLst/>
          </a:prstGeom>
        </p:spPr>
        <p:txBody>
          <a:bodyPr/>
          <a:lstStyle>
            <a:lvl1pPr marL="49212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fi-FI"/>
              <a:t>TÄSSÄ KUVA OIKEALLA</a:t>
            </a:r>
            <a:br>
              <a:rPr lang="fi-FI"/>
            </a:br>
            <a:r>
              <a:rPr lang="fi-FI"/>
              <a:t>1. Tiedostoista: Lisää &gt; Kuvat &gt; Kuva tiedostosta</a:t>
            </a:r>
            <a:br>
              <a:rPr lang="fi-FI"/>
            </a:br>
            <a:r>
              <a:rPr lang="fi-FI"/>
              <a:t>2. PowerPointin kuvapankista: Lisää &gt; Kuvat &gt; Kuvapankkikuvat</a:t>
            </a:r>
            <a:br>
              <a:rPr lang="fi-FI"/>
            </a:br>
            <a:br>
              <a:rPr lang="fi-FI"/>
            </a:br>
            <a:r>
              <a:rPr lang="fi-FI"/>
              <a:t>Tämän jälkeen voit rajata kuvaa:</a:t>
            </a:r>
            <a:br>
              <a:rPr lang="fi-FI"/>
            </a:br>
            <a:r>
              <a:rPr lang="fi-FI"/>
              <a:t>Aktivoi kuvapaikka napsauttamalla reunasta &gt; Rajaa &gt; siirrä kuvaa klikkaamalla hiirellä ja vetämällä samalla haluamaasi suuntaan</a:t>
            </a:r>
            <a:br>
              <a:rPr lang="fi-FI"/>
            </a:br>
            <a:br>
              <a:rPr lang="fi-FI"/>
            </a:br>
            <a:r>
              <a:rPr lang="fi-FI"/>
              <a:t>Voit myös zoomata:</a:t>
            </a:r>
            <a:br>
              <a:rPr lang="fi-FI"/>
            </a:br>
            <a:r>
              <a:rPr lang="fi-FI"/>
              <a:t>Aktivoi kuvapaikka napsauttamalla reunasta &gt; Rajaa &gt; vedän kuvan reunasta </a:t>
            </a:r>
            <a:br>
              <a:rPr lang="fi-FI"/>
            </a:br>
            <a:r>
              <a:rPr lang="fi-FI"/>
              <a:t>(EI kuvapaikan reunasta) </a:t>
            </a:r>
            <a:r>
              <a:rPr lang="fi-FI" err="1"/>
              <a:t>shift</a:t>
            </a:r>
            <a:r>
              <a:rPr lang="fi-FI"/>
              <a:t>-näppäin pohjassa</a:t>
            </a:r>
          </a:p>
          <a:p>
            <a:endParaRPr lang="fi-FI"/>
          </a:p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BD9F897-556E-8E89-9AD8-358D85CC1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91E47072-6E91-38EE-3A3F-E1363257E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69787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o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15C7FE79-4B38-5CA3-A607-39784A3D3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32588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1">
                <a:solidFill>
                  <a:schemeClr val="tx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”Kirjoita tähän sitaatti.”</a:t>
            </a:r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E775AC89-BDB6-1C9F-DA14-D50CD51108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0114" y="5873535"/>
            <a:ext cx="3911547" cy="427037"/>
          </a:xfrm>
          <a:prstGeom prst="rect">
            <a:avLst/>
          </a:prstGeom>
        </p:spPr>
        <p:txBody>
          <a:bodyPr>
            <a:normAutofit/>
          </a:bodyPr>
          <a:lstStyle>
            <a:lvl1pPr marL="49212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– Etunimi Sukunimi. Siirrä ylöspäin jos sitaatti on lyhyt.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054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ttiter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15C7FE79-4B38-5CA3-A607-39784A3D3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32588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1">
                <a:solidFill>
                  <a:schemeClr val="bg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”Kirjoita tähän sitaatti.”</a:t>
            </a:r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E775AC89-BDB6-1C9F-DA14-D50CD51108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0114" y="5873535"/>
            <a:ext cx="3911547" cy="427037"/>
          </a:xfrm>
          <a:prstGeom prst="rect">
            <a:avLst/>
          </a:prstGeom>
        </p:spPr>
        <p:txBody>
          <a:bodyPr>
            <a:normAutofit/>
          </a:bodyPr>
          <a:lstStyle>
            <a:lvl1pPr marL="49212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– Etunimi Sukunimi. Siirrä ylöspäin jos sitaatti on lyhyt.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290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15C7FE79-4B38-5CA3-A607-39784A3D3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32588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1">
                <a:solidFill>
                  <a:schemeClr val="tx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”Kirjoita tähän sitaatti.”</a:t>
            </a:r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E775AC89-BDB6-1C9F-DA14-D50CD51108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0114" y="5873535"/>
            <a:ext cx="3911547" cy="427037"/>
          </a:xfrm>
          <a:prstGeom prst="rect">
            <a:avLst/>
          </a:prstGeom>
        </p:spPr>
        <p:txBody>
          <a:bodyPr>
            <a:normAutofit/>
          </a:bodyPr>
          <a:lstStyle>
            <a:lvl1pPr marL="49212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– Etunimi Sukunimi. Siirrä ylöspäin jos sitaatti on lyhyt.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917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ysely+nuoret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15C7FE79-4B38-5CA3-A607-39784A3D3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32588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1">
                <a:solidFill>
                  <a:schemeClr val="tx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”Kirjoita tähän sitaatti.”</a:t>
            </a:r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E775AC89-BDB6-1C9F-DA14-D50CD51108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0114" y="5873535"/>
            <a:ext cx="3911547" cy="427037"/>
          </a:xfrm>
          <a:prstGeom prst="rect">
            <a:avLst/>
          </a:prstGeom>
        </p:spPr>
        <p:txBody>
          <a:bodyPr>
            <a:normAutofit/>
          </a:bodyPr>
          <a:lstStyle>
            <a:lvl1pPr marL="49212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– Etunimi Sukunimi. Siirrä ylöspäin jos sitaatti on lyhyt.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1703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palv+lapset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15C7FE79-4B38-5CA3-A607-39784A3D3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32588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1">
                <a:solidFill>
                  <a:schemeClr val="tx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”Kirjoita tähän sitaatti.”</a:t>
            </a:r>
          </a:p>
        </p:txBody>
      </p:sp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E775AC89-BDB6-1C9F-DA14-D50CD51108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0114" y="5873535"/>
            <a:ext cx="3911547" cy="427037"/>
          </a:xfrm>
          <a:prstGeom prst="rect">
            <a:avLst/>
          </a:prstGeom>
        </p:spPr>
        <p:txBody>
          <a:bodyPr>
            <a:normAutofit/>
          </a:bodyPr>
          <a:lstStyle>
            <a:lvl1pPr marL="49212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– Etunimi Sukunimi. Siirrä ylöspäin jos sitaatti on lyhyt.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9153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-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15C7FE79-4B38-5CA3-A607-39784A3D3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6822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0">
                <a:solidFill>
                  <a:schemeClr val="bg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6990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o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10">
            <a:extLst>
              <a:ext uri="{FF2B5EF4-FFF2-40B4-BE49-F238E27FC236}">
                <a16:creationId xmlns:a16="http://schemas.microsoft.com/office/drawing/2014/main" id="{8CA6FEF9-E766-F46F-55F0-ED4864BC9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6822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0">
                <a:solidFill>
                  <a:schemeClr val="tx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tekstiä</a:t>
            </a:r>
          </a:p>
        </p:txBody>
      </p:sp>
    </p:spTree>
    <p:extLst>
      <p:ext uri="{BB962C8B-B14F-4D97-AF65-F5344CB8AC3E}">
        <p14:creationId xmlns:p14="http://schemas.microsoft.com/office/powerpoint/2010/main" val="710543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ttiter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10">
            <a:extLst>
              <a:ext uri="{FF2B5EF4-FFF2-40B4-BE49-F238E27FC236}">
                <a16:creationId xmlns:a16="http://schemas.microsoft.com/office/drawing/2014/main" id="{39DF8C45-3B8B-7A55-D6BF-BAD9C368E5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6822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0">
                <a:solidFill>
                  <a:schemeClr val="bg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tekstiä</a:t>
            </a:r>
          </a:p>
        </p:txBody>
      </p:sp>
    </p:spTree>
    <p:extLst>
      <p:ext uri="{BB962C8B-B14F-4D97-AF65-F5344CB8AC3E}">
        <p14:creationId xmlns:p14="http://schemas.microsoft.com/office/powerpoint/2010/main" val="1812908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10">
            <a:extLst>
              <a:ext uri="{FF2B5EF4-FFF2-40B4-BE49-F238E27FC236}">
                <a16:creationId xmlns:a16="http://schemas.microsoft.com/office/drawing/2014/main" id="{868E0977-237B-8919-3B7C-C127A6B7B6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6822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0">
                <a:solidFill>
                  <a:schemeClr val="tx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tekstiä</a:t>
            </a:r>
          </a:p>
        </p:txBody>
      </p:sp>
    </p:spTree>
    <p:extLst>
      <p:ext uri="{BB962C8B-B14F-4D97-AF65-F5344CB8AC3E}">
        <p14:creationId xmlns:p14="http://schemas.microsoft.com/office/powerpoint/2010/main" val="3799172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ysely+nuoret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10">
            <a:extLst>
              <a:ext uri="{FF2B5EF4-FFF2-40B4-BE49-F238E27FC236}">
                <a16:creationId xmlns:a16="http://schemas.microsoft.com/office/drawing/2014/main" id="{BDE908C6-F52F-0021-56BD-D8631110A5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6822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0">
                <a:solidFill>
                  <a:schemeClr val="tx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tekstiä</a:t>
            </a:r>
          </a:p>
        </p:txBody>
      </p:sp>
    </p:spTree>
    <p:extLst>
      <p:ext uri="{BB962C8B-B14F-4D97-AF65-F5344CB8AC3E}">
        <p14:creationId xmlns:p14="http://schemas.microsoft.com/office/powerpoint/2010/main" val="3161703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palv+lapset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2635C4D-2969-B800-2BA3-54807BC05249}"/>
              </a:ext>
            </a:extLst>
          </p:cNvPr>
          <p:cNvSpPr/>
          <p:nvPr userDrawn="1"/>
        </p:nvSpPr>
        <p:spPr>
          <a:xfrm>
            <a:off x="7908966" y="0"/>
            <a:ext cx="42830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0483" y="365125"/>
            <a:ext cx="3600000" cy="3600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E54F13-C2B9-8B98-103D-35AC9542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10">
            <a:extLst>
              <a:ext uri="{FF2B5EF4-FFF2-40B4-BE49-F238E27FC236}">
                <a16:creationId xmlns:a16="http://schemas.microsoft.com/office/drawing/2014/main" id="{1E83D38A-D04B-CE08-2B53-4E0BED10A1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0114" y="4333563"/>
            <a:ext cx="3911547" cy="16822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9212" indent="0" algn="ctr">
              <a:buNone/>
              <a:defRPr sz="2400" b="0" i="0">
                <a:solidFill>
                  <a:schemeClr val="tx1"/>
                </a:solidFill>
                <a:latin typeface="+mn-lt"/>
                <a:cs typeface="Archivo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tekstiä</a:t>
            </a:r>
          </a:p>
        </p:txBody>
      </p:sp>
    </p:spTree>
    <p:extLst>
      <p:ext uri="{BB962C8B-B14F-4D97-AF65-F5344CB8AC3E}">
        <p14:creationId xmlns:p14="http://schemas.microsoft.com/office/powerpoint/2010/main" val="4209153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-pyöreä-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E575256B-9C68-1275-5A5A-E4BF70DB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1B885D77-1E8D-0B03-552B-C882CDB429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792899" y="1341000"/>
            <a:ext cx="4176000" cy="4176000"/>
          </a:xfrm>
          <a:prstGeom prst="ellipse">
            <a:avLst/>
          </a:prstGeom>
        </p:spPr>
        <p:txBody>
          <a:bodyPr/>
          <a:lstStyle>
            <a:lvl1pPr marL="49212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49212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</a:t>
            </a:r>
            <a:br>
              <a:rPr lang="fi-FI"/>
            </a:b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64CE060-A1FC-6522-BF82-E29AEA879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4303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-läpinäkyvässä-ruudu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6">
            <a:extLst>
              <a:ext uri="{FF2B5EF4-FFF2-40B4-BE49-F238E27FC236}">
                <a16:creationId xmlns:a16="http://schemas.microsoft.com/office/drawing/2014/main" id="{2BD39BD8-4520-4572-248A-AC193BC2B18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49212" indent="0" algn="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200" b="0">
                <a:solidFill>
                  <a:srgbClr val="FF0000"/>
                </a:solidFill>
              </a:defRPr>
            </a:lvl1pPr>
          </a:lstStyle>
          <a:p>
            <a:r>
              <a:rPr lang="fi-FI"/>
              <a:t>TÄSSÄ KUVA ON NÄYTÖN KOKOINEN JA TEKSTI VAALEALLA TAUSTALLA PÄÄLLÄ. </a:t>
            </a:r>
            <a:br>
              <a:rPr lang="fi-FI"/>
            </a:br>
            <a:br>
              <a:rPr lang="fi-FI"/>
            </a:br>
            <a:r>
              <a:rPr lang="fi-FI"/>
              <a:t>Lisää kuva</a:t>
            </a:r>
            <a:br>
              <a:rPr lang="fi-FI"/>
            </a:br>
            <a:r>
              <a:rPr lang="fi-FI"/>
              <a:t>1. Tiedostoista: Lisää &gt; Kuvat &gt; Kuva tiedostosta</a:t>
            </a:r>
            <a:br>
              <a:rPr lang="fi-FI"/>
            </a:br>
            <a:r>
              <a:rPr lang="fi-FI"/>
              <a:t>2. PowerPointin kuvapankista: Lisää &gt; Kuvat &gt; Kuvapankkikuvat</a:t>
            </a:r>
            <a:br>
              <a:rPr lang="fi-FI"/>
            </a:br>
            <a:br>
              <a:rPr lang="fi-FI"/>
            </a:br>
            <a:endParaRPr lang="fi-FI"/>
          </a:p>
          <a:p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1D7B67C1-1FCE-64A8-6335-0C968F19CE8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effectLst/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18FF2C-BB91-5700-6D45-013614850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553214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5E5615-077E-EA09-56FF-6AE5D22A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553214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562049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-läpinäkyvässä-ruudu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6">
            <a:extLst>
              <a:ext uri="{FF2B5EF4-FFF2-40B4-BE49-F238E27FC236}">
                <a16:creationId xmlns:a16="http://schemas.microsoft.com/office/drawing/2014/main" id="{2BD39BD8-4520-4572-248A-AC193BC2B18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49212" indent="0" algn="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200" b="0">
                <a:solidFill>
                  <a:srgbClr val="FF0000"/>
                </a:solidFill>
              </a:defRPr>
            </a:lvl1pPr>
          </a:lstStyle>
          <a:p>
            <a:r>
              <a:rPr lang="fi-FI"/>
              <a:t>TÄSSÄ KUVA ON NÄYTÖN KOKOINEN JA TEKSTI VAALEALLA TAUSTALLA PÄÄLLÄ. </a:t>
            </a:r>
            <a:br>
              <a:rPr lang="fi-FI"/>
            </a:br>
            <a:br>
              <a:rPr lang="fi-FI"/>
            </a:br>
            <a:r>
              <a:rPr lang="fi-FI"/>
              <a:t>Lisää kuva</a:t>
            </a:r>
            <a:br>
              <a:rPr lang="fi-FI"/>
            </a:br>
            <a:r>
              <a:rPr lang="fi-FI"/>
              <a:t>1. Tiedostoista: Lisää &gt; Kuvat &gt; Kuva tiedostosta</a:t>
            </a:r>
            <a:br>
              <a:rPr lang="fi-FI"/>
            </a:br>
            <a:r>
              <a:rPr lang="fi-FI"/>
              <a:t>2. PowerPointin kuvapankista: Lisää &gt; Kuvat &gt; Kuvapankkikuvat</a:t>
            </a:r>
            <a:br>
              <a:rPr lang="fi-FI"/>
            </a:br>
            <a:br>
              <a:rPr lang="fi-FI"/>
            </a:br>
            <a:endParaRPr lang="fi-FI"/>
          </a:p>
          <a:p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1D7B67C1-1FCE-64A8-6335-0C968F19CE8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0" y="0"/>
            <a:ext cx="7908966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effectLst/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endParaRPr lang="fi-FI"/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2A42D7DF-9465-CBD3-8E5E-73C0FE09B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2E4C7158-3D4A-C41B-5026-24D83AE8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20495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0AB1DF69-840B-CE34-4ED4-820C60083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8" y="1959429"/>
            <a:ext cx="11035884" cy="3938452"/>
          </a:xfrm>
          <a:prstGeom prst="rect">
            <a:avLst/>
          </a:prstGeom>
          <a:noFill/>
          <a:effectLst/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948E676-9E71-1097-6EE4-5C99D851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11035884" cy="132556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5385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9795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Loppudia-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Kuva, joka sisältää kohteen ruoho, ulko&#10;&#10;Kuvaus luotu automaattisesti">
            <a:extLst>
              <a:ext uri="{FF2B5EF4-FFF2-40B4-BE49-F238E27FC236}">
                <a16:creationId xmlns:a16="http://schemas.microsoft.com/office/drawing/2014/main" id="{2BF9D45B-6B77-A0A7-8723-589776A408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0" r="14993" b="39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DCDDE812-9A89-B5EF-6EDF-1CD1606B2B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" y="6263005"/>
            <a:ext cx="2058049" cy="40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61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-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Kuva, joka sisältää kohteen ruoho, ulko&#10;&#10;Kuvaus luotu automaattisesti">
            <a:extLst>
              <a:ext uri="{FF2B5EF4-FFF2-40B4-BE49-F238E27FC236}">
                <a16:creationId xmlns:a16="http://schemas.microsoft.com/office/drawing/2014/main" id="{2BF9D45B-6B77-A0A7-8723-589776A408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0" r="14993" b="39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DCDDE812-9A89-B5EF-6EDF-1CD1606B2B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" y="6263005"/>
            <a:ext cx="2058049" cy="40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36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2824419-13F3-4B57-AEFF-F6C594AC9236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4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11" name="Freeform 7"/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12" name="Freeform 8"/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2708900"/>
            <a:ext cx="9791700" cy="2592308"/>
          </a:xfrm>
        </p:spPr>
        <p:txBody>
          <a:bodyPr anchor="t" anchorCtr="0"/>
          <a:lstStyle>
            <a:lvl1pPr algn="l">
              <a:defRPr sz="64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13282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napsauttamalla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5445224"/>
            <a:ext cx="9791700" cy="431700"/>
          </a:xfrm>
        </p:spPr>
        <p:txBody>
          <a:bodyPr anchor="t" anchorCtr="0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Päiväys / Nimi / Titteli </a:t>
            </a:r>
          </a:p>
        </p:txBody>
      </p:sp>
    </p:spTree>
    <p:extLst>
      <p:ext uri="{BB962C8B-B14F-4D97-AF65-F5344CB8AC3E}">
        <p14:creationId xmlns:p14="http://schemas.microsoft.com/office/powerpoint/2010/main" val="245697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13282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6788CEA-BEB8-414B-AEA5-355658E8E5AF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6" name="Group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grpSp>
          <p:nvGrpSpPr>
            <p:cNvPr id="18" name="Group 17"/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19" name="Freeform 7"/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0" name="Freeform 8"/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2708900"/>
            <a:ext cx="9791700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5445224"/>
            <a:ext cx="9791700" cy="431700"/>
          </a:xfrm>
        </p:spPr>
        <p:txBody>
          <a:bodyPr anchor="t" anchorCtr="0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Päiväys / Nimi / Titteli </a:t>
            </a:r>
          </a:p>
        </p:txBody>
      </p:sp>
    </p:spTree>
    <p:extLst>
      <p:ext uri="{BB962C8B-B14F-4D97-AF65-F5344CB8AC3E}">
        <p14:creationId xmlns:p14="http://schemas.microsoft.com/office/powerpoint/2010/main" val="96464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13282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A182922-13D2-49E5-A624-D1FDF4016B41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6" name="Group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grpSp>
          <p:nvGrpSpPr>
            <p:cNvPr id="18" name="Group 17"/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19" name="Freeform 7"/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0" name="Freeform 8"/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2708900"/>
            <a:ext cx="9791700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5445224"/>
            <a:ext cx="9791700" cy="431700"/>
          </a:xfrm>
        </p:spPr>
        <p:txBody>
          <a:bodyPr anchor="t" anchorCtr="0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Päiväys / Nimi / Titteli </a:t>
            </a:r>
          </a:p>
        </p:txBody>
      </p:sp>
    </p:spTree>
    <p:extLst>
      <p:ext uri="{BB962C8B-B14F-4D97-AF65-F5344CB8AC3E}">
        <p14:creationId xmlns:p14="http://schemas.microsoft.com/office/powerpoint/2010/main" val="61963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7902386" y="0"/>
                </a:lnTo>
                <a:lnTo>
                  <a:pt x="7974023" y="38108"/>
                </a:lnTo>
                <a:lnTo>
                  <a:pt x="8049174" y="78863"/>
                </a:lnTo>
                <a:lnTo>
                  <a:pt x="8125383" y="122264"/>
                </a:lnTo>
                <a:lnTo>
                  <a:pt x="8201593" y="167782"/>
                </a:lnTo>
                <a:lnTo>
                  <a:pt x="8278331" y="214889"/>
                </a:lnTo>
                <a:lnTo>
                  <a:pt x="8355070" y="264112"/>
                </a:lnTo>
                <a:lnTo>
                  <a:pt x="8433396" y="315982"/>
                </a:lnTo>
                <a:lnTo>
                  <a:pt x="8511193" y="369968"/>
                </a:lnTo>
                <a:lnTo>
                  <a:pt x="8588990" y="425543"/>
                </a:lnTo>
                <a:lnTo>
                  <a:pt x="8667316" y="483764"/>
                </a:lnTo>
                <a:lnTo>
                  <a:pt x="8746172" y="544102"/>
                </a:lnTo>
                <a:lnTo>
                  <a:pt x="8825027" y="607087"/>
                </a:lnTo>
                <a:lnTo>
                  <a:pt x="8903883" y="672189"/>
                </a:lnTo>
                <a:lnTo>
                  <a:pt x="8982738" y="739937"/>
                </a:lnTo>
                <a:lnTo>
                  <a:pt x="9022960" y="774340"/>
                </a:lnTo>
                <a:lnTo>
                  <a:pt x="9062652" y="809802"/>
                </a:lnTo>
                <a:lnTo>
                  <a:pt x="9141508" y="882314"/>
                </a:lnTo>
                <a:lnTo>
                  <a:pt x="9220364" y="956943"/>
                </a:lnTo>
                <a:lnTo>
                  <a:pt x="9300278" y="1035276"/>
                </a:lnTo>
                <a:lnTo>
                  <a:pt x="9379133" y="1115727"/>
                </a:lnTo>
                <a:lnTo>
                  <a:pt x="9457989" y="1198295"/>
                </a:lnTo>
                <a:lnTo>
                  <a:pt x="9536315" y="1284568"/>
                </a:lnTo>
                <a:lnTo>
                  <a:pt x="9615700" y="1372959"/>
                </a:lnTo>
                <a:lnTo>
                  <a:pt x="9693497" y="1464525"/>
                </a:lnTo>
                <a:lnTo>
                  <a:pt x="9771823" y="1558208"/>
                </a:lnTo>
                <a:lnTo>
                  <a:pt x="9810986" y="1606901"/>
                </a:lnTo>
                <a:lnTo>
                  <a:pt x="9849091" y="1655596"/>
                </a:lnTo>
                <a:lnTo>
                  <a:pt x="9926888" y="1755630"/>
                </a:lnTo>
                <a:lnTo>
                  <a:pt x="10004156" y="1858840"/>
                </a:lnTo>
                <a:lnTo>
                  <a:pt x="10080365" y="1965226"/>
                </a:lnTo>
                <a:lnTo>
                  <a:pt x="10156575" y="2074258"/>
                </a:lnTo>
                <a:lnTo>
                  <a:pt x="10194679" y="2129833"/>
                </a:lnTo>
                <a:lnTo>
                  <a:pt x="10232255" y="2186466"/>
                </a:lnTo>
                <a:lnTo>
                  <a:pt x="10307406" y="2302379"/>
                </a:lnTo>
                <a:lnTo>
                  <a:pt x="10381498" y="2420938"/>
                </a:lnTo>
                <a:lnTo>
                  <a:pt x="10608010" y="2222457"/>
                </a:lnTo>
                <a:lnTo>
                  <a:pt x="10833992" y="2024505"/>
                </a:lnTo>
                <a:lnTo>
                  <a:pt x="11060502" y="1825495"/>
                </a:lnTo>
                <a:lnTo>
                  <a:pt x="11286484" y="1627544"/>
                </a:lnTo>
                <a:lnTo>
                  <a:pt x="11512996" y="1429063"/>
                </a:lnTo>
                <a:lnTo>
                  <a:pt x="11739507" y="1231111"/>
                </a:lnTo>
                <a:lnTo>
                  <a:pt x="11965489" y="1032630"/>
                </a:lnTo>
                <a:lnTo>
                  <a:pt x="12192000" y="834149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 baseline="0"/>
            </a:lvl1pPr>
          </a:lstStyle>
          <a:p>
            <a:r>
              <a:rPr lang="fi-FI" noProof="0"/>
              <a:t>Valitse objekti ja lisää kuva valikosta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D5B722B-2A24-45CE-8D5B-F50A5B68729E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13282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napsauttamalla</a:t>
            </a:r>
          </a:p>
        </p:txBody>
      </p:sp>
      <p:grpSp>
        <p:nvGrpSpPr>
          <p:cNvPr id="20" name="Group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039814" y="477538"/>
            <a:ext cx="1416840" cy="648000"/>
            <a:chOff x="4471987" y="468313"/>
            <a:chExt cx="1489075" cy="681037"/>
          </a:xfrm>
        </p:grpSpPr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2708900"/>
            <a:ext cx="9791700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5445224"/>
            <a:ext cx="9791700" cy="431700"/>
          </a:xfrm>
        </p:spPr>
        <p:txBody>
          <a:bodyPr anchor="t" anchorCtr="0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Päiväys / Nimi / Titteli </a:t>
            </a:r>
          </a:p>
        </p:txBody>
      </p:sp>
    </p:spTree>
    <p:extLst>
      <p:ext uri="{BB962C8B-B14F-4D97-AF65-F5344CB8AC3E}">
        <p14:creationId xmlns:p14="http://schemas.microsoft.com/office/powerpoint/2010/main" val="120574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617227C-2AD2-439E-BA27-AD4107EC8D47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13282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2708900"/>
            <a:ext cx="9791700" cy="2592308"/>
          </a:xfrm>
        </p:spPr>
        <p:txBody>
          <a:bodyPr anchor="t" anchorCtr="0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 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5445224"/>
            <a:ext cx="9791700" cy="431700"/>
          </a:xfrm>
        </p:spPr>
        <p:txBody>
          <a:bodyPr anchor="t" anchorCtr="0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Päiväys / Nimi / Titteli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8B8CE3B-C112-4853-B7B0-125D38912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039814" y="477538"/>
            <a:ext cx="1416840" cy="648000"/>
            <a:chOff x="4471987" y="468313"/>
            <a:chExt cx="1489075" cy="681037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F63933C-D0D9-477B-861E-865EE8A369B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CC7C54F6-150E-438E-9512-01D4FFE9FE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8943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7007CC0-FA38-4C1C-8A76-1C48A667C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D4358-A9E2-4EF8-813A-B8A7F6D1DE85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E818868-A5C3-49CD-B2AA-3712A7DE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2E169AA-CBBA-4C5D-B3B5-55590424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FF9479-1D56-4FF7-B3D4-BD4CC9904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77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66B2-2319-4A95-86F0-97DF57937B74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872964D-31E0-4EFB-9E0E-F88220D0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6796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F466CAE-ED29-4928-A009-DC1B66DD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607E-663F-4705-983D-6666B83FF10D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3BC3F5F-6788-4A90-8F6E-621922D55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40EC430-1CA2-4728-9F95-573046480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B6B470-3281-4790-8200-2B3387B06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53062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103BBCB-3E32-4CD6-B14B-41B209263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5FC0-BB4D-4CFE-A224-4E78FA9EBACE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6CBBA1D-A821-41F7-8239-CAEE83E50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0932B4-8FC3-4A7F-9A80-593CFCAA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A2EC67-8B88-4809-BB02-B775BE35D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9198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00150" y="1988840"/>
            <a:ext cx="9791700" cy="388808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04DE-9C01-43AE-B363-756615796129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50F855-FD7F-49FD-8C44-CD83C41700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910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66700" indent="-266700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1" baseline="0">
                <a:solidFill>
                  <a:schemeClr val="accent2"/>
                </a:solidFill>
                <a:latin typeface="+mn-lt"/>
              </a:defRPr>
            </a:lvl1pPr>
            <a:lvl2pPr marL="539750" indent="-266700">
              <a:spcBef>
                <a:spcPts val="800"/>
              </a:spcBef>
              <a:buClr>
                <a:schemeClr val="accent1"/>
              </a:buClr>
              <a:defRPr sz="2000" b="1">
                <a:solidFill>
                  <a:schemeClr val="accent2"/>
                </a:solidFill>
                <a:latin typeface="+mn-lt"/>
              </a:defRPr>
            </a:lvl2pPr>
            <a:lvl3pPr marL="806450" indent="-273050">
              <a:spcBef>
                <a:spcPts val="800"/>
              </a:spcBef>
              <a:buClr>
                <a:schemeClr val="accent1"/>
              </a:buClr>
              <a:defRPr b="1">
                <a:solidFill>
                  <a:schemeClr val="accent2"/>
                </a:solidFill>
                <a:latin typeface="+mn-lt"/>
              </a:defRPr>
            </a:lvl3pPr>
            <a:lvl4pPr marL="1071563" indent="-266700">
              <a:spcBef>
                <a:spcPts val="800"/>
              </a:spcBef>
              <a:buClr>
                <a:schemeClr val="accent1"/>
              </a:buClr>
              <a:defRPr b="1">
                <a:solidFill>
                  <a:schemeClr val="accent2"/>
                </a:solidFill>
                <a:latin typeface="+mn-lt"/>
              </a:defRPr>
            </a:lvl4pPr>
            <a:lvl5pPr marL="1346200" indent="-265113">
              <a:spcBef>
                <a:spcPts val="800"/>
              </a:spcBef>
              <a:buClr>
                <a:schemeClr val="accent1"/>
              </a:buClr>
              <a:defRPr b="1">
                <a:solidFill>
                  <a:schemeClr val="accent2"/>
                </a:solidFill>
                <a:latin typeface="+mn-lt"/>
              </a:defRPr>
            </a:lvl5pPr>
            <a:lvl6pPr marL="1612900" indent="-274638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6pPr>
            <a:lvl7pPr marL="1878013" indent="-266700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7pPr>
            <a:lvl8pPr marL="2152650" indent="-265113">
              <a:spcBef>
                <a:spcPts val="400"/>
              </a:spcBef>
              <a:tabLst/>
              <a:defRPr b="1">
                <a:solidFill>
                  <a:schemeClr val="accent1"/>
                </a:solidFill>
                <a:latin typeface="+mn-lt"/>
              </a:defRPr>
            </a:lvl8pPr>
            <a:lvl9pPr marL="2419350" indent="-274638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listaus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47186C-CF24-4878-945B-66CA22AB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88A1-0327-44FF-BF20-EBF4EA181923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6FA890A-7496-4DBE-BD8E-F64CBC7E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AC1E89D-CDE5-4A51-9577-5B40ED30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48431F-06A1-4541-B8E1-9A08B3FD8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0381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66700" indent="-266700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1" baseline="0">
                <a:solidFill>
                  <a:schemeClr val="accent2"/>
                </a:solidFill>
                <a:latin typeface="+mn-lt"/>
              </a:defRPr>
            </a:lvl1pPr>
            <a:lvl2pPr marL="539750" indent="-266700">
              <a:spcBef>
                <a:spcPts val="800"/>
              </a:spcBef>
              <a:buClr>
                <a:schemeClr val="accent1"/>
              </a:buClr>
              <a:defRPr sz="2000" b="1">
                <a:solidFill>
                  <a:schemeClr val="accent2"/>
                </a:solidFill>
                <a:latin typeface="+mn-lt"/>
              </a:defRPr>
            </a:lvl2pPr>
            <a:lvl3pPr marL="806450" indent="-273050">
              <a:spcBef>
                <a:spcPts val="800"/>
              </a:spcBef>
              <a:buClr>
                <a:schemeClr val="accent1"/>
              </a:buClr>
              <a:defRPr b="1">
                <a:solidFill>
                  <a:schemeClr val="accent2"/>
                </a:solidFill>
                <a:latin typeface="+mn-lt"/>
              </a:defRPr>
            </a:lvl3pPr>
            <a:lvl4pPr marL="1071563" indent="-266700">
              <a:spcBef>
                <a:spcPts val="800"/>
              </a:spcBef>
              <a:buClr>
                <a:schemeClr val="accent1"/>
              </a:buClr>
              <a:defRPr b="1">
                <a:solidFill>
                  <a:schemeClr val="accent2"/>
                </a:solidFill>
                <a:latin typeface="+mn-lt"/>
              </a:defRPr>
            </a:lvl4pPr>
            <a:lvl5pPr marL="1346200" indent="-265113">
              <a:spcBef>
                <a:spcPts val="800"/>
              </a:spcBef>
              <a:buClr>
                <a:schemeClr val="accent1"/>
              </a:buClr>
              <a:defRPr b="1">
                <a:solidFill>
                  <a:schemeClr val="accent2"/>
                </a:solidFill>
                <a:latin typeface="+mn-lt"/>
              </a:defRPr>
            </a:lvl5pPr>
            <a:lvl6pPr marL="1612900" indent="-274638">
              <a:spcBef>
                <a:spcPts val="400"/>
              </a:spcBef>
              <a:defRPr b="1">
                <a:solidFill>
                  <a:schemeClr val="accent2"/>
                </a:solidFill>
                <a:latin typeface="+mn-lt"/>
              </a:defRPr>
            </a:lvl6pPr>
            <a:lvl7pPr marL="1878013" indent="-266700">
              <a:spcBef>
                <a:spcPts val="400"/>
              </a:spcBef>
              <a:defRPr b="1">
                <a:solidFill>
                  <a:schemeClr val="accent2"/>
                </a:solidFill>
                <a:latin typeface="+mn-lt"/>
              </a:defRPr>
            </a:lvl7pPr>
            <a:lvl8pPr marL="2152650" indent="-265113">
              <a:spcBef>
                <a:spcPts val="400"/>
              </a:spcBef>
              <a:tabLst/>
              <a:defRPr b="1">
                <a:solidFill>
                  <a:schemeClr val="accent2"/>
                </a:solidFill>
                <a:latin typeface="+mn-lt"/>
              </a:defRPr>
            </a:lvl8pPr>
            <a:lvl9pPr marL="2419350" indent="-274638">
              <a:spcBef>
                <a:spcPts val="400"/>
              </a:spcBef>
              <a:defRPr b="1">
                <a:solidFill>
                  <a:schemeClr val="accent2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listaus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5"/>
            <a:endParaRPr lang="fi-FI" noProof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C7008D5-8CF7-4118-BEB1-B8397AB85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BA39C-F49F-4EF4-8DDB-6F2C5BDC0463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502C8B-6567-42E7-903F-C6820993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70B175D-129D-48AE-8693-4A4E2D009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1F76F8-214F-42CC-9A8E-E610E9BCCB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0458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E5AA1A-3CAC-4172-A548-E96FF555BCD9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1125538"/>
            <a:ext cx="9791700" cy="503212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2276840"/>
            <a:ext cx="7416200" cy="115216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1628750"/>
            <a:ext cx="9791700" cy="50407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157240"/>
            <a:ext cx="9791700" cy="71968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</a:t>
            </a:r>
          </a:p>
        </p:txBody>
      </p:sp>
      <p:grpSp>
        <p:nvGrpSpPr>
          <p:cNvPr id="24" name="Group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200150" y="3717041"/>
            <a:ext cx="7416200" cy="1296180"/>
          </a:xfrm>
        </p:spPr>
        <p:txBody>
          <a:bodyPr/>
          <a:lstStyle>
            <a:lvl1pPr marL="266700" indent="-266700">
              <a:spcBef>
                <a:spcPts val="4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1">
                <a:solidFill>
                  <a:schemeClr val="accent2"/>
                </a:solidFill>
                <a:latin typeface="+mn-lt"/>
              </a:defRPr>
            </a:lvl1pPr>
            <a:lvl2pPr marL="539750" indent="-266700">
              <a:spcBef>
                <a:spcPts val="400"/>
              </a:spcBef>
              <a:buClr>
                <a:schemeClr val="accent2"/>
              </a:buClr>
              <a:defRPr sz="2000" b="1">
                <a:solidFill>
                  <a:schemeClr val="accent2"/>
                </a:solidFill>
                <a:latin typeface="+mn-lt"/>
              </a:defRPr>
            </a:lvl2pPr>
            <a:lvl3pPr marL="806450" indent="-273050">
              <a:spcBef>
                <a:spcPts val="400"/>
              </a:spcBef>
              <a:buClr>
                <a:schemeClr val="accent2"/>
              </a:buClr>
              <a:defRPr b="1">
                <a:solidFill>
                  <a:schemeClr val="accent2"/>
                </a:solidFill>
                <a:latin typeface="+mn-lt"/>
              </a:defRPr>
            </a:lvl3pPr>
            <a:lvl4pPr marL="1071563" indent="-266700">
              <a:spcBef>
                <a:spcPts val="400"/>
              </a:spcBef>
              <a:buClr>
                <a:schemeClr val="accent2"/>
              </a:buClr>
              <a:defRPr b="1">
                <a:solidFill>
                  <a:schemeClr val="accent2"/>
                </a:solidFill>
                <a:latin typeface="+mn-lt"/>
              </a:defRPr>
            </a:lvl4pPr>
            <a:lvl5pPr marL="1346200" indent="-265113">
              <a:spcBef>
                <a:spcPts val="400"/>
              </a:spcBef>
              <a:buClr>
                <a:schemeClr val="accent2"/>
              </a:buClr>
              <a:defRPr b="1">
                <a:solidFill>
                  <a:schemeClr val="accent2"/>
                </a:solidFill>
                <a:latin typeface="+mn-lt"/>
              </a:defRPr>
            </a:lvl5pPr>
            <a:lvl6pPr marL="1612900" indent="-274638">
              <a:spcBef>
                <a:spcPts val="400"/>
              </a:spcBef>
              <a:buClr>
                <a:schemeClr val="accent2"/>
              </a:buClr>
              <a:defRPr b="1">
                <a:solidFill>
                  <a:schemeClr val="accent2"/>
                </a:solidFill>
                <a:latin typeface="+mn-lt"/>
              </a:defRPr>
            </a:lvl6pPr>
            <a:lvl7pPr marL="1878013" indent="-266700">
              <a:spcBef>
                <a:spcPts val="400"/>
              </a:spcBef>
              <a:buClr>
                <a:schemeClr val="accent2"/>
              </a:buClr>
              <a:defRPr b="1">
                <a:solidFill>
                  <a:schemeClr val="accent2"/>
                </a:solidFill>
                <a:latin typeface="+mn-lt"/>
              </a:defRPr>
            </a:lvl7pPr>
            <a:lvl8pPr marL="2152650" indent="-265113">
              <a:spcBef>
                <a:spcPts val="400"/>
              </a:spcBef>
              <a:buClr>
                <a:schemeClr val="accent2"/>
              </a:buClr>
              <a:tabLst/>
              <a:defRPr b="1">
                <a:solidFill>
                  <a:schemeClr val="accent2"/>
                </a:solidFill>
                <a:latin typeface="+mn-lt"/>
              </a:defRPr>
            </a:lvl8pPr>
            <a:lvl9pPr marL="2419350" indent="-274638">
              <a:spcBef>
                <a:spcPts val="400"/>
              </a:spcBef>
              <a:buClr>
                <a:schemeClr val="accent2"/>
              </a:buClr>
              <a:defRPr b="1">
                <a:solidFill>
                  <a:schemeClr val="accent2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 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60369" y="2276475"/>
            <a:ext cx="2233069" cy="2520715"/>
          </a:xfrm>
          <a:solidFill>
            <a:schemeClr val="tx1"/>
          </a:solidFill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kuva napsauttamalla kuvaketta </a:t>
            </a:r>
          </a:p>
        </p:txBody>
      </p:sp>
    </p:spTree>
    <p:extLst>
      <p:ext uri="{BB962C8B-B14F-4D97-AF65-F5344CB8AC3E}">
        <p14:creationId xmlns:p14="http://schemas.microsoft.com/office/powerpoint/2010/main" val="147624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 Inf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F43B245-B61D-486D-8344-21C1B3696ACE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1125538"/>
            <a:ext cx="9791700" cy="503212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2276840"/>
            <a:ext cx="7416200" cy="115216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1628750"/>
            <a:ext cx="9791700" cy="50407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157240"/>
            <a:ext cx="9791700" cy="71968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</a:t>
            </a:r>
          </a:p>
        </p:txBody>
      </p:sp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200150" y="3717041"/>
            <a:ext cx="7416200" cy="1296180"/>
          </a:xfrm>
        </p:spPr>
        <p:txBody>
          <a:bodyPr/>
          <a:lstStyle>
            <a:lvl1pPr marL="266700" indent="-266700"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1pPr>
            <a:lvl2pPr marL="539750" indent="-266700">
              <a:spcBef>
                <a:spcPts val="400"/>
              </a:spcBef>
              <a:buClr>
                <a:schemeClr val="bg1"/>
              </a:buClr>
              <a:defRPr sz="2000" b="1">
                <a:solidFill>
                  <a:schemeClr val="bg1"/>
                </a:solidFill>
                <a:latin typeface="+mn-lt"/>
              </a:defRPr>
            </a:lvl2pPr>
            <a:lvl3pPr marL="806450" indent="-27305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3pPr>
            <a:lvl4pPr marL="1071563" indent="-26670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4pPr>
            <a:lvl5pPr marL="1346200" indent="-265113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5pPr>
            <a:lvl6pPr marL="1612900" indent="-274638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6pPr>
            <a:lvl7pPr marL="1878013" indent="-26670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7pPr>
            <a:lvl8pPr marL="2152650" indent="-265113">
              <a:spcBef>
                <a:spcPts val="400"/>
              </a:spcBef>
              <a:buClr>
                <a:schemeClr val="bg1"/>
              </a:buClr>
              <a:tabLst/>
              <a:defRPr b="1">
                <a:solidFill>
                  <a:schemeClr val="bg1"/>
                </a:solidFill>
                <a:latin typeface="+mn-lt"/>
              </a:defRPr>
            </a:lvl8pPr>
            <a:lvl9pPr marL="2419350" indent="-274638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 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20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60369" y="2276475"/>
            <a:ext cx="2233069" cy="2520715"/>
          </a:xfrm>
          <a:solidFill>
            <a:schemeClr val="tx1"/>
          </a:solidFill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kuva napsauttamalla kuvaketta </a:t>
            </a:r>
          </a:p>
        </p:txBody>
      </p:sp>
    </p:spTree>
    <p:extLst>
      <p:ext uri="{BB962C8B-B14F-4D97-AF65-F5344CB8AC3E}">
        <p14:creationId xmlns:p14="http://schemas.microsoft.com/office/powerpoint/2010/main" val="273090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 Inf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85D7E1B-487B-4300-A15C-9F23EFD1B148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1125538"/>
            <a:ext cx="9791700" cy="503212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2276840"/>
            <a:ext cx="7416200" cy="115216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1628750"/>
            <a:ext cx="9791700" cy="50407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157240"/>
            <a:ext cx="9791700" cy="71968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</a:t>
            </a:r>
          </a:p>
        </p:txBody>
      </p:sp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200150" y="3717041"/>
            <a:ext cx="7416200" cy="1296180"/>
          </a:xfrm>
        </p:spPr>
        <p:txBody>
          <a:bodyPr/>
          <a:lstStyle>
            <a:lvl1pPr marL="266700" indent="-266700"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1pPr>
            <a:lvl2pPr marL="539750" indent="-266700">
              <a:spcBef>
                <a:spcPts val="400"/>
              </a:spcBef>
              <a:buClr>
                <a:schemeClr val="bg1"/>
              </a:buClr>
              <a:defRPr sz="2000" b="1">
                <a:solidFill>
                  <a:schemeClr val="bg1"/>
                </a:solidFill>
                <a:latin typeface="+mn-lt"/>
              </a:defRPr>
            </a:lvl2pPr>
            <a:lvl3pPr marL="806450" indent="-27305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3pPr>
            <a:lvl4pPr marL="1071563" indent="-26670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4pPr>
            <a:lvl5pPr marL="1346200" indent="-265113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5pPr>
            <a:lvl6pPr marL="1612900" indent="-274638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6pPr>
            <a:lvl7pPr marL="1878013" indent="-26670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7pPr>
            <a:lvl8pPr marL="2152650" indent="-265113">
              <a:spcBef>
                <a:spcPts val="400"/>
              </a:spcBef>
              <a:buClr>
                <a:schemeClr val="bg1"/>
              </a:buClr>
              <a:tabLst/>
              <a:defRPr b="1">
                <a:solidFill>
                  <a:schemeClr val="bg1"/>
                </a:solidFill>
                <a:latin typeface="+mn-lt"/>
              </a:defRPr>
            </a:lvl8pPr>
            <a:lvl9pPr marL="2419350" indent="-274638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 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8760369" y="2276475"/>
            <a:ext cx="2233069" cy="2520715"/>
          </a:xfrm>
          <a:solidFill>
            <a:schemeClr val="tx1"/>
          </a:solidFill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kuva napsauttamalla kuvaketta </a:t>
            </a:r>
          </a:p>
        </p:txBody>
      </p:sp>
    </p:spTree>
    <p:extLst>
      <p:ext uri="{BB962C8B-B14F-4D97-AF65-F5344CB8AC3E}">
        <p14:creationId xmlns:p14="http://schemas.microsoft.com/office/powerpoint/2010/main" val="31269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 Inf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BC29524-BD5E-42DD-9C96-FEE3FF25305F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1125538"/>
            <a:ext cx="9791700" cy="503212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2276840"/>
            <a:ext cx="7416200" cy="115216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1628750"/>
            <a:ext cx="9791700" cy="50407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157240"/>
            <a:ext cx="9791700" cy="71968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</a:t>
            </a:r>
          </a:p>
        </p:txBody>
      </p:sp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200150" y="3717041"/>
            <a:ext cx="7416200" cy="1296180"/>
          </a:xfrm>
        </p:spPr>
        <p:txBody>
          <a:bodyPr/>
          <a:lstStyle>
            <a:lvl1pPr marL="266700" indent="-266700"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1pPr>
            <a:lvl2pPr marL="539750" indent="-266700">
              <a:spcBef>
                <a:spcPts val="400"/>
              </a:spcBef>
              <a:buClr>
                <a:schemeClr val="bg1"/>
              </a:buClr>
              <a:defRPr sz="2000" b="1">
                <a:solidFill>
                  <a:schemeClr val="bg1"/>
                </a:solidFill>
                <a:latin typeface="+mn-lt"/>
              </a:defRPr>
            </a:lvl2pPr>
            <a:lvl3pPr marL="806450" indent="-27305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3pPr>
            <a:lvl4pPr marL="1071563" indent="-26670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4pPr>
            <a:lvl5pPr marL="1346200" indent="-265113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5pPr>
            <a:lvl6pPr marL="1612900" indent="-274638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6pPr>
            <a:lvl7pPr marL="1878013" indent="-266700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7pPr>
            <a:lvl8pPr marL="2152650" indent="-265113">
              <a:spcBef>
                <a:spcPts val="400"/>
              </a:spcBef>
              <a:buClr>
                <a:schemeClr val="bg1"/>
              </a:buClr>
              <a:tabLst/>
              <a:defRPr b="1">
                <a:solidFill>
                  <a:schemeClr val="bg1"/>
                </a:solidFill>
                <a:latin typeface="+mn-lt"/>
              </a:defRPr>
            </a:lvl8pPr>
            <a:lvl9pPr marL="2419350" indent="-274638">
              <a:spcBef>
                <a:spcPts val="400"/>
              </a:spcBef>
              <a:buClr>
                <a:schemeClr val="bg1"/>
              </a:buClr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 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60369" y="2276475"/>
            <a:ext cx="2233069" cy="2520715"/>
          </a:xfrm>
          <a:solidFill>
            <a:schemeClr val="tx1"/>
          </a:solidFill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kuva napsauttamalla kuvaketta </a:t>
            </a:r>
          </a:p>
        </p:txBody>
      </p:sp>
    </p:spTree>
    <p:extLst>
      <p:ext uri="{BB962C8B-B14F-4D97-AF65-F5344CB8AC3E}">
        <p14:creationId xmlns:p14="http://schemas.microsoft.com/office/powerpoint/2010/main" val="93757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3ADAFEB-A108-4CC0-AB0B-C12EED8F69E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2123" y="1"/>
            <a:ext cx="4079877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kuva napsauttamalla kuvaketta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00150" y="2204864"/>
            <a:ext cx="6336050" cy="36720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7729A-471C-493A-8CE4-8AB55BF43634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904FD7-DA29-47B5-87BA-B53DFE0726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908720"/>
            <a:ext cx="6336704" cy="936104"/>
          </a:xfrm>
        </p:spPr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26026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Bigg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1779E7D2-30A0-4919-84CB-8E2685B202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71864" y="1"/>
            <a:ext cx="7320136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kuva napsauttamalla kuvaketta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00150" y="1125537"/>
            <a:ext cx="3455690" cy="935037"/>
          </a:xfrm>
        </p:spPr>
        <p:txBody>
          <a:bodyPr/>
          <a:lstStyle>
            <a:lvl1pPr>
              <a:defRPr/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00150" y="2205038"/>
            <a:ext cx="3455690" cy="3671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1454-9C3B-45AD-B98E-2E12856CBE71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19513" y="6381410"/>
            <a:ext cx="1152351" cy="143215"/>
          </a:xfrm>
        </p:spPr>
        <p:txBody>
          <a:bodyPr/>
          <a:lstStyle/>
          <a:p>
            <a:r>
              <a:rPr lang="fi-FI" noProof="0"/>
              <a:t>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5328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00150" y="2204864"/>
            <a:ext cx="6336050" cy="36720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B0D-009C-4C53-B9AC-0AD9E8019784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F7068-C316-4EB2-90D0-1307B0F6EB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908720"/>
            <a:ext cx="6336704" cy="936104"/>
          </a:xfrm>
        </p:spPr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36654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00150" y="2205038"/>
            <a:ext cx="6336050" cy="3671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C9DD1-C1A2-49D1-B88F-A3269D5E1A81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B6240-1CDB-48CA-B477-183CD07575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908720"/>
            <a:ext cx="6336704" cy="936104"/>
          </a:xfrm>
        </p:spPr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4182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00150" y="2205038"/>
            <a:ext cx="6336050" cy="3671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E685-7356-4E08-9D14-403E6DC18F27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8D355F-F222-4487-9A10-526DF5BA6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908720"/>
            <a:ext cx="6336704" cy="936104"/>
          </a:xfrm>
        </p:spPr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6453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43E6D-5478-4315-8A5A-7B6FA6C0D92D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2637394"/>
            <a:ext cx="6335713" cy="136767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00149" y="2204815"/>
            <a:ext cx="6335713" cy="43205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193599" y="4077060"/>
            <a:ext cx="6342264" cy="43206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1200150" y="4509120"/>
            <a:ext cx="6335713" cy="1367700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r>
              <a:rPr lang="fi-FI" noProof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FD094-FBF4-4DB9-8DCF-E2889F3DF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908720"/>
            <a:ext cx="6336704" cy="936104"/>
          </a:xfrm>
        </p:spPr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2143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2269-6C7E-4F4B-B84A-D4F746173F64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2637394"/>
            <a:ext cx="6335713" cy="136767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00149" y="2204815"/>
            <a:ext cx="6335713" cy="43205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193599" y="4077060"/>
            <a:ext cx="6342264" cy="43206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1200150" y="4509120"/>
            <a:ext cx="6335713" cy="1367700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r>
              <a:rPr lang="fi-FI" noProof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C0AF9-D27E-4396-B05E-EF804C4B6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908720"/>
            <a:ext cx="6336704" cy="936104"/>
          </a:xfrm>
        </p:spPr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6262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Highl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D9082-8022-435C-86DB-15F1E4870690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2637394"/>
            <a:ext cx="6335713" cy="136767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00149" y="2204815"/>
            <a:ext cx="6335713" cy="43205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193599" y="4077060"/>
            <a:ext cx="6342264" cy="43206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1200150" y="4509120"/>
            <a:ext cx="6335713" cy="1367700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r>
              <a:rPr lang="fi-FI" noProof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19A38C-95F0-4554-951B-18071ADC68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908720"/>
            <a:ext cx="6336704" cy="936104"/>
          </a:xfrm>
        </p:spPr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4422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811212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kuva napsauttamalla kuvaketta </a:t>
            </a:r>
          </a:p>
        </p:txBody>
      </p:sp>
      <p:sp>
        <p:nvSpPr>
          <p:cNvPr id="10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BCE84AF-5ECA-4EC1-90AC-E20605777608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996952"/>
            <a:ext cx="2303490" cy="287997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41A3DE-F857-49F7-868A-70746FA00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8288" y="2204864"/>
            <a:ext cx="2303562" cy="648072"/>
          </a:xfrm>
        </p:spPr>
        <p:txBody>
          <a:bodyPr/>
          <a:lstStyle>
            <a:lvl1pPr>
              <a:lnSpc>
                <a:spcPct val="100000"/>
              </a:lnSpc>
              <a:defRPr sz="2000" b="1" cap="none" spc="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 </a:t>
            </a:r>
          </a:p>
        </p:txBody>
      </p:sp>
    </p:spTree>
    <p:extLst>
      <p:ext uri="{BB962C8B-B14F-4D97-AF65-F5344CB8AC3E}">
        <p14:creationId xmlns:p14="http://schemas.microsoft.com/office/powerpoint/2010/main" val="2893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811212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kuva napsauttamalla kuvaketta </a:t>
            </a:r>
          </a:p>
        </p:txBody>
      </p:sp>
      <p:sp>
        <p:nvSpPr>
          <p:cNvPr id="10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8183CD1-151B-4DD3-9A4C-9004D38DCE3A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996952"/>
            <a:ext cx="2303490" cy="287997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6C80044-DA82-4C3E-93F3-CA6B25C107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8288" y="2204864"/>
            <a:ext cx="2303562" cy="648072"/>
          </a:xfrm>
        </p:spPr>
        <p:txBody>
          <a:bodyPr/>
          <a:lstStyle>
            <a:lvl1pPr>
              <a:lnSpc>
                <a:spcPct val="100000"/>
              </a:lnSpc>
              <a:defRPr sz="2000" b="1" cap="none" spc="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 </a:t>
            </a:r>
          </a:p>
        </p:txBody>
      </p:sp>
    </p:spTree>
    <p:extLst>
      <p:ext uri="{BB962C8B-B14F-4D97-AF65-F5344CB8AC3E}">
        <p14:creationId xmlns:p14="http://schemas.microsoft.com/office/powerpoint/2010/main" val="197250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Highl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811212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kuva napsauttamalla kuvaketta </a:t>
            </a:r>
          </a:p>
        </p:txBody>
      </p:sp>
      <p:sp>
        <p:nvSpPr>
          <p:cNvPr id="10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BB0CCEC-A923-4704-A4D0-AA0C7F16E963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996952"/>
            <a:ext cx="2303490" cy="287997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1F01E1A-7769-4449-951F-E0864A244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8288" y="2204864"/>
            <a:ext cx="2303562" cy="648072"/>
          </a:xfrm>
        </p:spPr>
        <p:txBody>
          <a:bodyPr/>
          <a:lstStyle>
            <a:lvl1pPr>
              <a:lnSpc>
                <a:spcPct val="100000"/>
              </a:lnSpc>
              <a:defRPr sz="2000" b="1" cap="none" spc="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 </a:t>
            </a:r>
          </a:p>
        </p:txBody>
      </p:sp>
    </p:spTree>
    <p:extLst>
      <p:ext uri="{BB962C8B-B14F-4D97-AF65-F5344CB8AC3E}">
        <p14:creationId xmlns:p14="http://schemas.microsoft.com/office/powerpoint/2010/main" val="23564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E2C3-C327-4772-A61A-51A9D1A8905C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1200150" y="1124744"/>
            <a:ext cx="9791700" cy="47521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BFF692-64D0-4175-B549-5E0DDFF0EA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764704"/>
            <a:ext cx="9073008" cy="2769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i-FI" sz="2000" b="1" cap="none" spc="0" baseline="0" dirty="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7125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BB40-0AFE-40F8-B734-53040204E1B4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2348847"/>
            <a:ext cx="9791700" cy="936130"/>
          </a:xfrm>
        </p:spPr>
        <p:txBody>
          <a:bodyPr/>
          <a:lstStyle>
            <a:lvl1pPr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 sz="1800"/>
            </a:lvl2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01737" y="2060807"/>
            <a:ext cx="9791701" cy="28800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193598" y="3356986"/>
            <a:ext cx="9799839" cy="28800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1200150" y="3645027"/>
            <a:ext cx="9793288" cy="936130"/>
          </a:xfrm>
        </p:spPr>
        <p:txBody>
          <a:bodyPr/>
          <a:lstStyle>
            <a:lvl1pPr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 sz="1800"/>
            </a:lvl2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1193598" y="4653166"/>
            <a:ext cx="9799839" cy="28800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1200150" y="4941208"/>
            <a:ext cx="9793288" cy="936064"/>
          </a:xfrm>
        </p:spPr>
        <p:txBody>
          <a:bodyPr/>
          <a:lstStyle>
            <a:lvl1pPr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 sz="1800"/>
            </a:lvl2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66489F-BDB9-4202-A571-D776AA74D3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68829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5633-9253-44A3-880D-B9664296529D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5876925"/>
            <a:ext cx="6336050" cy="276999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 hasCustomPrompt="1"/>
          </p:nvPr>
        </p:nvSpPr>
        <p:spPr>
          <a:xfrm>
            <a:off x="1200150" y="1124744"/>
            <a:ext cx="6335713" cy="4752181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95D1F2D-26B2-47EC-83F6-4D6B69CD8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764704"/>
            <a:ext cx="6336704" cy="2769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i-FI" sz="2000" b="1" cap="none" spc="0" baseline="0" dirty="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4996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BBA8-5534-44D2-96F5-0B63743330E8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5876925"/>
            <a:ext cx="6336050" cy="276999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 hasCustomPrompt="1"/>
          </p:nvPr>
        </p:nvSpPr>
        <p:spPr>
          <a:xfrm>
            <a:off x="1200150" y="1124744"/>
            <a:ext cx="6335713" cy="4752181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64F313F-07ED-426D-9AF9-E0EE27E1A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764704"/>
            <a:ext cx="6336704" cy="2769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i-FI" sz="2000" b="1" cap="none" spc="0" baseline="0" dirty="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8520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Highl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0917-88A9-42CB-B140-D94B4C511508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8112125" y="0"/>
            <a:ext cx="4079875" cy="6858000"/>
          </a:xfrm>
          <a:custGeom>
            <a:avLst/>
            <a:gdLst/>
            <a:ahLst/>
            <a:cxnLst/>
            <a:rect l="l" t="t" r="r" b="b"/>
            <a:pathLst>
              <a:path w="4079875" h="6858000">
                <a:moveTo>
                  <a:pt x="0" y="0"/>
                </a:moveTo>
                <a:lnTo>
                  <a:pt x="1271875" y="0"/>
                </a:lnTo>
                <a:lnTo>
                  <a:pt x="1320689" y="25967"/>
                </a:lnTo>
                <a:lnTo>
                  <a:pt x="1369849" y="52627"/>
                </a:lnTo>
                <a:lnTo>
                  <a:pt x="1419701" y="81018"/>
                </a:lnTo>
                <a:lnTo>
                  <a:pt x="1469553" y="110794"/>
                </a:lnTo>
                <a:lnTo>
                  <a:pt x="1519752" y="141608"/>
                </a:lnTo>
                <a:lnTo>
                  <a:pt x="1569950" y="173807"/>
                </a:lnTo>
                <a:lnTo>
                  <a:pt x="1621187" y="207738"/>
                </a:lnTo>
                <a:lnTo>
                  <a:pt x="1672078" y="243053"/>
                </a:lnTo>
                <a:lnTo>
                  <a:pt x="1722969" y="279407"/>
                </a:lnTo>
                <a:lnTo>
                  <a:pt x="1774206" y="317493"/>
                </a:lnTo>
                <a:lnTo>
                  <a:pt x="1825789" y="356963"/>
                </a:lnTo>
                <a:lnTo>
                  <a:pt x="1877373" y="398164"/>
                </a:lnTo>
                <a:lnTo>
                  <a:pt x="1928956" y="440751"/>
                </a:lnTo>
                <a:lnTo>
                  <a:pt x="1980539" y="485068"/>
                </a:lnTo>
                <a:lnTo>
                  <a:pt x="2006850" y="507573"/>
                </a:lnTo>
                <a:lnTo>
                  <a:pt x="2032815" y="530770"/>
                </a:lnTo>
                <a:lnTo>
                  <a:pt x="2084398" y="578204"/>
                </a:lnTo>
                <a:lnTo>
                  <a:pt x="2135982" y="627022"/>
                </a:lnTo>
                <a:lnTo>
                  <a:pt x="2188257" y="678264"/>
                </a:lnTo>
                <a:lnTo>
                  <a:pt x="2239841" y="730891"/>
                </a:lnTo>
                <a:lnTo>
                  <a:pt x="2291424" y="784903"/>
                </a:lnTo>
                <a:lnTo>
                  <a:pt x="2342661" y="841339"/>
                </a:lnTo>
                <a:lnTo>
                  <a:pt x="2394590" y="899159"/>
                </a:lnTo>
                <a:lnTo>
                  <a:pt x="2445481" y="959057"/>
                </a:lnTo>
                <a:lnTo>
                  <a:pt x="2496718" y="1020339"/>
                </a:lnTo>
                <a:lnTo>
                  <a:pt x="2522337" y="1052193"/>
                </a:lnTo>
                <a:lnTo>
                  <a:pt x="2547263" y="1084046"/>
                </a:lnTo>
                <a:lnTo>
                  <a:pt x="2598154" y="1149483"/>
                </a:lnTo>
                <a:lnTo>
                  <a:pt x="2648699" y="1216998"/>
                </a:lnTo>
                <a:lnTo>
                  <a:pt x="2698551" y="1286590"/>
                </a:lnTo>
                <a:lnTo>
                  <a:pt x="2748403" y="1357914"/>
                </a:lnTo>
                <a:lnTo>
                  <a:pt x="2773329" y="1394268"/>
                </a:lnTo>
                <a:lnTo>
                  <a:pt x="2797909" y="1431314"/>
                </a:lnTo>
                <a:lnTo>
                  <a:pt x="2847069" y="1507139"/>
                </a:lnTo>
                <a:lnTo>
                  <a:pt x="2895537" y="1584694"/>
                </a:lnTo>
                <a:lnTo>
                  <a:pt x="3043709" y="1454858"/>
                </a:lnTo>
                <a:lnTo>
                  <a:pt x="3191535" y="1325368"/>
                </a:lnTo>
                <a:lnTo>
                  <a:pt x="3339707" y="1195186"/>
                </a:lnTo>
                <a:lnTo>
                  <a:pt x="3487533" y="1065696"/>
                </a:lnTo>
                <a:lnTo>
                  <a:pt x="3635705" y="935859"/>
                </a:lnTo>
                <a:lnTo>
                  <a:pt x="3783877" y="806369"/>
                </a:lnTo>
                <a:lnTo>
                  <a:pt x="3931703" y="676533"/>
                </a:lnTo>
                <a:lnTo>
                  <a:pt x="4079875" y="546697"/>
                </a:lnTo>
                <a:lnTo>
                  <a:pt x="40798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88360" y="2205038"/>
            <a:ext cx="2303490" cy="36718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Tx/>
              <a:defRPr b="1">
                <a:solidFill>
                  <a:schemeClr val="bg1"/>
                </a:solidFill>
                <a:latin typeface="+mn-lt"/>
              </a:defRPr>
            </a:lvl2pPr>
            <a:lvl3pPr>
              <a:buClrTx/>
              <a:defRPr b="1">
                <a:solidFill>
                  <a:schemeClr val="bg1"/>
                </a:solidFill>
                <a:latin typeface="+mn-lt"/>
              </a:defRPr>
            </a:lvl3pPr>
            <a:lvl4pPr>
              <a:buClrTx/>
              <a:defRPr b="1">
                <a:solidFill>
                  <a:schemeClr val="bg1"/>
                </a:solidFill>
                <a:latin typeface="+mn-lt"/>
              </a:defRPr>
            </a:lvl4pPr>
            <a:lvl5pPr>
              <a:buClrTx/>
              <a:defRPr b="1">
                <a:solidFill>
                  <a:schemeClr val="bg1"/>
                </a:solidFill>
                <a:latin typeface="+mn-lt"/>
              </a:defRPr>
            </a:lvl5pPr>
            <a:lvl6pPr marL="1357312" indent="-28575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6pPr>
            <a:lvl7pPr marL="1612900" indent="-266700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7pPr>
            <a:lvl8pPr marL="1878013" indent="-265113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8pPr>
            <a:lvl9pPr marL="2152650" indent="-274638">
              <a:buClrTx/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5876925"/>
            <a:ext cx="6336050" cy="276999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 hasCustomPrompt="1"/>
          </p:nvPr>
        </p:nvSpPr>
        <p:spPr>
          <a:xfrm>
            <a:off x="1200150" y="1124744"/>
            <a:ext cx="6335713" cy="4752181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D4F251-1EE3-4C8F-A67B-6E93A10254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764704"/>
            <a:ext cx="6336704" cy="2769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i-FI" sz="2000" b="1" cap="none" spc="0" baseline="0" dirty="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7496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ge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>
            <a:extLst>
              <a:ext uri="{FF2B5EF4-FFF2-40B4-BE49-F238E27FC236}">
                <a16:creationId xmlns:a16="http://schemas.microsoft.com/office/drawing/2014/main" id="{EE4A7E90-5471-473C-A644-EDBBACB2A86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1200150" y="980729"/>
            <a:ext cx="9791700" cy="4896196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00150" y="476672"/>
            <a:ext cx="9791700" cy="276999"/>
          </a:xfrm>
        </p:spPr>
        <p:txBody>
          <a:bodyPr anchor="b" anchorCtr="0">
            <a:spAutoFit/>
          </a:bodyPr>
          <a:lstStyle>
            <a:lvl1pPr>
              <a:lnSpc>
                <a:spcPct val="90000"/>
              </a:lnSpc>
              <a:defRPr sz="2000" b="1" cap="none" spc="0" baseline="0">
                <a:solidFill>
                  <a:schemeClr val="accent2"/>
                </a:solidFill>
              </a:defRPr>
            </a:lvl1pPr>
          </a:lstStyle>
          <a:p>
            <a:r>
              <a:rPr lang="fi-FI" noProof="0"/>
              <a:t>Lisää otsikko napsauttamalla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3EC1C-FB94-4153-B6E3-27DAEDDDDE8C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67220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5CEDE-D2D2-42C1-BF4B-3BC770435CFA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 hasCustomPrompt="1"/>
          </p:nvPr>
        </p:nvSpPr>
        <p:spPr>
          <a:xfrm>
            <a:off x="1200150" y="1124744"/>
            <a:ext cx="9791700" cy="4752181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520C6A0-0EEB-4463-8682-811AF101B5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764704"/>
            <a:ext cx="9073008" cy="2769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i-FI" sz="2000" b="1" cap="none" spc="0" baseline="0" dirty="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6466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1E2A-601B-42E9-B27F-359EB485E2BB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 hasCustomPrompt="1"/>
          </p:nvPr>
        </p:nvSpPr>
        <p:spPr>
          <a:xfrm>
            <a:off x="1200150" y="1124772"/>
            <a:ext cx="4823840" cy="4752153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9" name="Chart Placeholder 11"/>
          <p:cNvSpPr>
            <a:spLocks noGrp="1"/>
          </p:cNvSpPr>
          <p:nvPr>
            <p:ph type="chart" sz="quarter" idx="15" hasCustomPrompt="1"/>
          </p:nvPr>
        </p:nvSpPr>
        <p:spPr>
          <a:xfrm>
            <a:off x="6168010" y="1124744"/>
            <a:ext cx="4825428" cy="4752181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61973D1-A65F-40CC-B4D5-FE912ABFCB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764704"/>
            <a:ext cx="9073008" cy="2769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i-FI" sz="2000" b="1" cap="none" spc="0" baseline="0" dirty="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67994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BF39-C45E-49DF-803C-0F88E56C09E0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4" hasCustomPrompt="1"/>
          </p:nvPr>
        </p:nvSpPr>
        <p:spPr>
          <a:xfrm>
            <a:off x="1200150" y="1124744"/>
            <a:ext cx="3167610" cy="4752181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9" name="Chart Placeholder 11"/>
          <p:cNvSpPr>
            <a:spLocks noGrp="1"/>
          </p:cNvSpPr>
          <p:nvPr>
            <p:ph type="chart" sz="quarter" idx="15" hasCustomPrompt="1"/>
          </p:nvPr>
        </p:nvSpPr>
        <p:spPr>
          <a:xfrm>
            <a:off x="7824240" y="1124744"/>
            <a:ext cx="3169198" cy="4752181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15" name="Chart Placeholder 11"/>
          <p:cNvSpPr>
            <a:spLocks noGrp="1"/>
          </p:cNvSpPr>
          <p:nvPr>
            <p:ph type="chart" sz="quarter" idx="16" hasCustomPrompt="1"/>
          </p:nvPr>
        </p:nvSpPr>
        <p:spPr>
          <a:xfrm>
            <a:off x="4511780" y="1124772"/>
            <a:ext cx="3168440" cy="4752153"/>
          </a:xfrm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kaavio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C930A4-99D6-49AC-8B31-13B61F5813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764704"/>
            <a:ext cx="9073008" cy="2769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i-FI" sz="2000" b="1" cap="none" spc="0" baseline="0" dirty="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7707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00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00150" y="1773656"/>
            <a:ext cx="9793288" cy="3599614"/>
          </a:xfrm>
        </p:spPr>
        <p:txBody>
          <a:bodyPr anchor="ctr" anchorCtr="0"/>
          <a:lstStyle>
            <a:lvl1pPr>
              <a:lnSpc>
                <a:spcPct val="90000"/>
              </a:lnSpc>
              <a:defRPr sz="64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D1C2555-B7DE-4280-9006-0ECA75A27BC9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0" name="Group 9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32043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00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00150" y="1773656"/>
            <a:ext cx="9793288" cy="3599614"/>
          </a:xfrm>
        </p:spPr>
        <p:txBody>
          <a:bodyPr anchor="ctr" anchorCtr="0"/>
          <a:lstStyle>
            <a:lvl1pPr>
              <a:lnSpc>
                <a:spcPct val="90000"/>
              </a:lnSpc>
              <a:defRPr sz="64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62DAC0C-FAD7-475E-BD8B-60498D06321F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0" name="Group 9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62336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00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00150" y="1773656"/>
            <a:ext cx="9793288" cy="3599614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6400" b="0" cap="all" spc="-1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437F1F-1B7F-4B40-A9AE-1E98ED69F3F1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0" name="Group 9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90423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9384002" y="0"/>
                </a:lnTo>
                <a:lnTo>
                  <a:pt x="9432814" y="25966"/>
                </a:lnTo>
                <a:lnTo>
                  <a:pt x="9481974" y="52626"/>
                </a:lnTo>
                <a:lnTo>
                  <a:pt x="9531826" y="81017"/>
                </a:lnTo>
                <a:lnTo>
                  <a:pt x="9581678" y="110793"/>
                </a:lnTo>
                <a:lnTo>
                  <a:pt x="9631877" y="141607"/>
                </a:lnTo>
                <a:lnTo>
                  <a:pt x="9682075" y="173806"/>
                </a:lnTo>
                <a:lnTo>
                  <a:pt x="9733312" y="207737"/>
                </a:lnTo>
                <a:lnTo>
                  <a:pt x="9784203" y="243052"/>
                </a:lnTo>
                <a:lnTo>
                  <a:pt x="9835094" y="279407"/>
                </a:lnTo>
                <a:lnTo>
                  <a:pt x="9886331" y="317492"/>
                </a:lnTo>
                <a:lnTo>
                  <a:pt x="9937914" y="356962"/>
                </a:lnTo>
                <a:lnTo>
                  <a:pt x="9989498" y="398163"/>
                </a:lnTo>
                <a:lnTo>
                  <a:pt x="10041081" y="440750"/>
                </a:lnTo>
                <a:lnTo>
                  <a:pt x="10092664" y="485067"/>
                </a:lnTo>
                <a:lnTo>
                  <a:pt x="10118975" y="507572"/>
                </a:lnTo>
                <a:lnTo>
                  <a:pt x="10144940" y="530769"/>
                </a:lnTo>
                <a:lnTo>
                  <a:pt x="10196523" y="578203"/>
                </a:lnTo>
                <a:lnTo>
                  <a:pt x="10248107" y="627021"/>
                </a:lnTo>
                <a:lnTo>
                  <a:pt x="10300382" y="678263"/>
                </a:lnTo>
                <a:lnTo>
                  <a:pt x="10351966" y="730890"/>
                </a:lnTo>
                <a:lnTo>
                  <a:pt x="10403549" y="784902"/>
                </a:lnTo>
                <a:lnTo>
                  <a:pt x="10454786" y="841338"/>
                </a:lnTo>
                <a:lnTo>
                  <a:pt x="10506715" y="899158"/>
                </a:lnTo>
                <a:lnTo>
                  <a:pt x="10557606" y="959056"/>
                </a:lnTo>
                <a:lnTo>
                  <a:pt x="10608843" y="1020338"/>
                </a:lnTo>
                <a:lnTo>
                  <a:pt x="10634462" y="1052192"/>
                </a:lnTo>
                <a:lnTo>
                  <a:pt x="10659388" y="1084045"/>
                </a:lnTo>
                <a:lnTo>
                  <a:pt x="10710279" y="1149482"/>
                </a:lnTo>
                <a:lnTo>
                  <a:pt x="10760824" y="1216997"/>
                </a:lnTo>
                <a:lnTo>
                  <a:pt x="10810676" y="1286589"/>
                </a:lnTo>
                <a:lnTo>
                  <a:pt x="10860528" y="1357912"/>
                </a:lnTo>
                <a:lnTo>
                  <a:pt x="10885454" y="1394267"/>
                </a:lnTo>
                <a:lnTo>
                  <a:pt x="10910034" y="1431313"/>
                </a:lnTo>
                <a:lnTo>
                  <a:pt x="10959194" y="1507138"/>
                </a:lnTo>
                <a:lnTo>
                  <a:pt x="11007662" y="1584693"/>
                </a:lnTo>
                <a:lnTo>
                  <a:pt x="11155834" y="1454857"/>
                </a:lnTo>
                <a:lnTo>
                  <a:pt x="11303660" y="1325367"/>
                </a:lnTo>
                <a:lnTo>
                  <a:pt x="11451832" y="1195185"/>
                </a:lnTo>
                <a:lnTo>
                  <a:pt x="11599658" y="1065695"/>
                </a:lnTo>
                <a:lnTo>
                  <a:pt x="11747830" y="935858"/>
                </a:lnTo>
                <a:lnTo>
                  <a:pt x="11896002" y="806368"/>
                </a:lnTo>
                <a:lnTo>
                  <a:pt x="12043828" y="676532"/>
                </a:lnTo>
                <a:lnTo>
                  <a:pt x="12192000" y="54669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Valitse objekti ja lisää kuva valikosta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00150" y="1773656"/>
            <a:ext cx="9793288" cy="3599614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6400" b="0" cap="all" spc="-1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1C732C5-7486-4B84-9A8B-36A008B3F31F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9461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8650A0F-7911-43AB-B41C-EF9D496D4EF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 noProof="0"/>
              <a:t>Lisää kuva napsauttamalla kuvaketta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00150" y="1773656"/>
            <a:ext cx="9793288" cy="3599614"/>
          </a:xfrm>
        </p:spPr>
        <p:txBody>
          <a:bodyPr anchor="ctr" anchorCtr="0"/>
          <a:lstStyle>
            <a:lvl1pPr>
              <a:lnSpc>
                <a:spcPct val="9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 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90E39F8-C080-41E1-8370-2DB28FA3551B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06440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00150" y="1773656"/>
            <a:ext cx="9793288" cy="3599614"/>
          </a:xfrm>
        </p:spPr>
        <p:txBody>
          <a:bodyPr anchor="ctr" anchorCtr="0"/>
          <a:lstStyle>
            <a:lvl1pPr>
              <a:lnSpc>
                <a:spcPct val="9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 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90E39F8-C080-41E1-8370-2DB28FA3551B}" type="datetime1">
              <a:rPr lang="fi-FI" smtClean="0"/>
              <a:pPr/>
              <a:t>9.5.2025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155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 flipV="1">
            <a:off x="9384000" y="5273306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0A56F4-5EC7-4EC6-B744-40FEE395D1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887F58-4D35-41A3-A79A-C421D1EA1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469FD-AFBA-4E32-A6EF-4D53061A8BA3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6AD52A-ECC3-4CE2-A30E-F5D55CC4C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530124-0A4F-49F5-9E2B-2D4FEBE0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6776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027C95-2684-49AC-BF24-B8033DEB9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B8FD50-3D3E-47AA-92F6-C252FDF74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5469FD-AFBA-4E32-A6EF-4D53061A8BA3}" type="datetime1">
              <a:rPr lang="fi-FI" smtClean="0"/>
              <a:pPr/>
              <a:t>9.5.2025</a:t>
            </a:fld>
            <a:endParaRPr lang="fi-FI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938BD57-040C-441F-B0CE-45FC2622F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58B2E62-A5BE-4306-9D89-D1EF89839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662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29A4EE2B-BE82-4F33-BCD3-12BABAD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B4036A-03DF-4E01-B5C6-92569D223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5469FD-AFBA-4E32-A6EF-4D53061A8BA3}" type="datetime1">
              <a:rPr lang="fi-FI" smtClean="0"/>
              <a:pPr/>
              <a:t>9.5.2025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228E2-1C3F-4EBF-B500-69C92638B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49679CD-056A-4E59-BD09-BD67968B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291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E28D5B-8B98-4F55-BFD8-BDCDD4B8BA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BA6C74-A004-4332-831A-BD96E14B9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5469FD-AFBA-4E32-A6EF-4D53061A8BA3}" type="datetime1">
              <a:rPr lang="fi-FI" smtClean="0"/>
              <a:pPr/>
              <a:t>9.5.2025</a:t>
            </a:fld>
            <a:endParaRPr lang="fi-FI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E43E80D-820B-4B56-8AEE-7604EF382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9B32305-DC68-4751-A0D2-28F16D1D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618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00150" y="1988840"/>
            <a:ext cx="4823840" cy="38880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68010" y="1988840"/>
            <a:ext cx="4823840" cy="38880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3EA97-0D38-419E-91AF-232C803C7B35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CC888B6-88B9-4516-B252-F5F830001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6953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00150" y="1988840"/>
            <a:ext cx="4823840" cy="57606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00150" y="2564904"/>
            <a:ext cx="4823840" cy="331202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68010" y="1988840"/>
            <a:ext cx="4825428" cy="57606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napsauttamalla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68010" y="2564904"/>
            <a:ext cx="4823840" cy="331202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CC62-74B5-4D04-8D41-9C5EEC677B80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2F99F-8321-4D78-B1AC-9483A9BA2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0389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00150" y="1988840"/>
            <a:ext cx="6480026" cy="38880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869A-1E09-4947-A489-E9DDAB744CDE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68209" y="1988840"/>
            <a:ext cx="3023642" cy="388808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noProof="0"/>
              <a:t>Lisää kuva napsauttamalla kuvaketta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E88C47-BFCA-4F9F-A327-F3E8DAD06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500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F5BE7-2870-48DF-A9BE-D9D0C2896BA8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8046302-C571-4B88-82C9-C41A8D1FCF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7167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968E9-6706-4CDA-AE5E-3238B4CCD911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Esittäjä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62491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4B866C-C7B1-4E1B-802C-0E1A6F00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839B4E-1A83-4D98-96D2-0EE05807B741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22B80AD-7BB9-4644-B9C9-1EBCB47D3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DD37D2-9A27-466D-AE6D-F458E61D5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4419353-FA65-47EC-AC89-69E9CA01A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99456" y="1988840"/>
            <a:ext cx="9792395" cy="3888086"/>
          </a:xfrm>
          <a:noFill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noProof="0"/>
              <a:t>Lisää kuva napsauttamalla kuvaketta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A8164B1-609B-4991-8331-8018748CE1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B15A336-28D3-40D7-A52E-631BCA64AEE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</p:spTree>
    <p:extLst>
      <p:ext uri="{BB962C8B-B14F-4D97-AF65-F5344CB8AC3E}">
        <p14:creationId xmlns:p14="http://schemas.microsoft.com/office/powerpoint/2010/main" val="237276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4B866C-C7B1-4E1B-802C-0E1A6F00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D229BF-1462-46AB-A4B7-4429F0F0682B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22B80AD-7BB9-4644-B9C9-1EBCB47D3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DD37D2-9A27-466D-AE6D-F458E61D5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4419353-FA65-47EC-AC89-69E9CA01A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99457" y="1988840"/>
            <a:ext cx="4824536" cy="3888086"/>
          </a:xfrm>
          <a:noFill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noProof="0"/>
              <a:t>Lisää kuva napsauttamalla kuvaketta 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8AB0E28C-C400-48EC-B2F4-1D2A66849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68008" y="1988840"/>
            <a:ext cx="4824536" cy="3888086"/>
          </a:xfrm>
          <a:noFill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noProof="0"/>
              <a:t>Lisää kuva napsauttamalla kuvaketta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5F754E-A0B3-491A-A9E4-C4335F206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 napsauttamalla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704BFE3-07BC-4028-BBB9-90C817CF7B3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200149" y="5876925"/>
            <a:ext cx="7991475" cy="276999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8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lähde </a:t>
            </a:r>
          </a:p>
        </p:txBody>
      </p:sp>
    </p:spTree>
    <p:extLst>
      <p:ext uri="{BB962C8B-B14F-4D97-AF65-F5344CB8AC3E}">
        <p14:creationId xmlns:p14="http://schemas.microsoft.com/office/powerpoint/2010/main" val="364998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/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1D71B98-485F-4024-8B66-A99B9DB3BD6A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125538"/>
            <a:ext cx="9791700" cy="1008062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kiitosteksti. 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34885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3645031"/>
            <a:ext cx="9791700" cy="129618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2848481"/>
            <a:ext cx="9791700" cy="508509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013220"/>
            <a:ext cx="9791700" cy="86370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 </a:t>
            </a:r>
          </a:p>
        </p:txBody>
      </p:sp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1448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/ Contac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808F4B9-EF6A-44A1-A41B-367AD1902F4E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125538"/>
            <a:ext cx="9791700" cy="1008062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kiitosteksti. 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34885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3645031"/>
            <a:ext cx="9791700" cy="129618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2848481"/>
            <a:ext cx="9791700" cy="508509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013220"/>
            <a:ext cx="9791700" cy="86370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 </a:t>
            </a:r>
          </a:p>
        </p:txBody>
      </p:sp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83961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/ Contac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1CF80BF-2872-4A71-AF75-3070CA08D64A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125538"/>
            <a:ext cx="9791700" cy="1008062"/>
          </a:xfrm>
        </p:spPr>
        <p:txBody>
          <a:bodyPr anchor="t" anchorCtr="0"/>
          <a:lstStyle>
            <a:lvl1pPr algn="l">
              <a:defRPr sz="64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kiitosteksti. 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34885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3645031"/>
            <a:ext cx="9791700" cy="129618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2848481"/>
            <a:ext cx="9791700" cy="508509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013220"/>
            <a:ext cx="9791700" cy="86370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 </a:t>
            </a:r>
          </a:p>
        </p:txBody>
      </p:sp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11869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A58CDD8-FB51-4219-B12D-72AFBA91AAC4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125538"/>
            <a:ext cx="6912074" cy="1008062"/>
          </a:xfrm>
        </p:spPr>
        <p:txBody>
          <a:bodyPr anchor="t" anchorCtr="0"/>
          <a:lstStyle>
            <a:lvl1pPr algn="l">
              <a:defRPr sz="6400" b="0" cap="all" spc="-100" baseline="0">
                <a:solidFill>
                  <a:schemeClr val="accent2"/>
                </a:solidFill>
              </a:defRPr>
            </a:lvl1pPr>
          </a:lstStyle>
          <a:p>
            <a:r>
              <a:rPr lang="fi-FI" noProof="0"/>
              <a:t>Lisää kiitosteksti. 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348850"/>
            <a:ext cx="6912074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3645031"/>
            <a:ext cx="6912074" cy="129618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2848481"/>
            <a:ext cx="6912074" cy="508509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013220"/>
            <a:ext cx="6912074" cy="86370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76E21-7C22-40EE-9DF2-48CEA7DDB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0" y="1008000"/>
            <a:ext cx="3448739" cy="48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0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E4BE8F7-E224-4EE8-AA2A-0C2B16A22F87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125538"/>
            <a:ext cx="6912074" cy="1008062"/>
          </a:xfrm>
        </p:spPr>
        <p:txBody>
          <a:bodyPr anchor="t" anchorCtr="0"/>
          <a:lstStyle>
            <a:lvl1pPr algn="l">
              <a:defRPr sz="6400" b="0" cap="all" spc="-100" baseline="0">
                <a:solidFill>
                  <a:schemeClr val="accent2"/>
                </a:solidFill>
              </a:defRPr>
            </a:lvl1pPr>
          </a:lstStyle>
          <a:p>
            <a:r>
              <a:rPr lang="fi-FI" noProof="0"/>
              <a:t>Lisää kiitosteksti. 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348850"/>
            <a:ext cx="6912074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3645031"/>
            <a:ext cx="6912074" cy="129618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2848481"/>
            <a:ext cx="6912074" cy="508509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013220"/>
            <a:ext cx="6912074" cy="86370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76E21-7C22-40EE-9DF2-48CEA7DDB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3319" y="1008000"/>
            <a:ext cx="3125289" cy="48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4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41E52EE-8211-495F-8FBE-5413E21ABEC0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125538"/>
            <a:ext cx="6912074" cy="1008062"/>
          </a:xfrm>
        </p:spPr>
        <p:txBody>
          <a:bodyPr anchor="t" anchorCtr="0"/>
          <a:lstStyle>
            <a:lvl1pPr algn="l">
              <a:defRPr sz="6400" b="0" cap="all" spc="-100" baseline="0">
                <a:solidFill>
                  <a:schemeClr val="accent2"/>
                </a:solidFill>
              </a:defRPr>
            </a:lvl1pPr>
          </a:lstStyle>
          <a:p>
            <a:r>
              <a:rPr lang="fi-FI" noProof="0"/>
              <a:t>Lisää kiitosteksti. 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348850"/>
            <a:ext cx="6912074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3645031"/>
            <a:ext cx="6912074" cy="129618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2848481"/>
            <a:ext cx="6912074" cy="508509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013220"/>
            <a:ext cx="6912074" cy="86370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Lisää #tapahtumannimi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76E21-7C22-40EE-9DF2-48CEA7DDB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4796" y="1008000"/>
            <a:ext cx="3267828" cy="48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slideLayout" Target="../slideLayouts/slideLayout51.xml"/><Relationship Id="rId39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59.xml"/><Relationship Id="rId42" Type="http://schemas.openxmlformats.org/officeDocument/2006/relationships/slideLayout" Target="../slideLayouts/slideLayout67.xml"/><Relationship Id="rId47" Type="http://schemas.openxmlformats.org/officeDocument/2006/relationships/slideLayout" Target="../slideLayouts/slideLayout72.xml"/><Relationship Id="rId50" Type="http://schemas.openxmlformats.org/officeDocument/2006/relationships/slideLayout" Target="../slideLayouts/slideLayout75.xml"/><Relationship Id="rId55" Type="http://schemas.openxmlformats.org/officeDocument/2006/relationships/slideLayout" Target="../slideLayouts/slideLayout80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9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32" Type="http://schemas.openxmlformats.org/officeDocument/2006/relationships/slideLayout" Target="../slideLayouts/slideLayout57.xml"/><Relationship Id="rId37" Type="http://schemas.openxmlformats.org/officeDocument/2006/relationships/slideLayout" Target="../slideLayouts/slideLayout62.xml"/><Relationship Id="rId40" Type="http://schemas.openxmlformats.org/officeDocument/2006/relationships/slideLayout" Target="../slideLayouts/slideLayout65.xml"/><Relationship Id="rId45" Type="http://schemas.openxmlformats.org/officeDocument/2006/relationships/slideLayout" Target="../slideLayouts/slideLayout70.xml"/><Relationship Id="rId53" Type="http://schemas.openxmlformats.org/officeDocument/2006/relationships/slideLayout" Target="../slideLayouts/slideLayout78.xml"/><Relationship Id="rId58" Type="http://schemas.openxmlformats.org/officeDocument/2006/relationships/slideLayout" Target="../slideLayouts/slideLayout83.xml"/><Relationship Id="rId5" Type="http://schemas.openxmlformats.org/officeDocument/2006/relationships/slideLayout" Target="../slideLayouts/slideLayout30.xml"/><Relationship Id="rId61" Type="http://schemas.openxmlformats.org/officeDocument/2006/relationships/image" Target="../media/image6.png"/><Relationship Id="rId1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slideLayout" Target="../slideLayouts/slideLayout52.xml"/><Relationship Id="rId30" Type="http://schemas.openxmlformats.org/officeDocument/2006/relationships/slideLayout" Target="../slideLayouts/slideLayout55.xml"/><Relationship Id="rId35" Type="http://schemas.openxmlformats.org/officeDocument/2006/relationships/slideLayout" Target="../slideLayouts/slideLayout60.xml"/><Relationship Id="rId43" Type="http://schemas.openxmlformats.org/officeDocument/2006/relationships/slideLayout" Target="../slideLayouts/slideLayout68.xml"/><Relationship Id="rId48" Type="http://schemas.openxmlformats.org/officeDocument/2006/relationships/slideLayout" Target="../slideLayouts/slideLayout73.xml"/><Relationship Id="rId56" Type="http://schemas.openxmlformats.org/officeDocument/2006/relationships/slideLayout" Target="../slideLayouts/slideLayout81.xml"/><Relationship Id="rId8" Type="http://schemas.openxmlformats.org/officeDocument/2006/relationships/slideLayout" Target="../slideLayouts/slideLayout33.xml"/><Relationship Id="rId51" Type="http://schemas.openxmlformats.org/officeDocument/2006/relationships/slideLayout" Target="../slideLayouts/slideLayout76.xml"/><Relationship Id="rId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33" Type="http://schemas.openxmlformats.org/officeDocument/2006/relationships/slideLayout" Target="../slideLayouts/slideLayout58.xml"/><Relationship Id="rId38" Type="http://schemas.openxmlformats.org/officeDocument/2006/relationships/slideLayout" Target="../slideLayouts/slideLayout63.xml"/><Relationship Id="rId46" Type="http://schemas.openxmlformats.org/officeDocument/2006/relationships/slideLayout" Target="../slideLayouts/slideLayout71.xml"/><Relationship Id="rId59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45.xml"/><Relationship Id="rId41" Type="http://schemas.openxmlformats.org/officeDocument/2006/relationships/slideLayout" Target="../slideLayouts/slideLayout66.xml"/><Relationship Id="rId54" Type="http://schemas.openxmlformats.org/officeDocument/2006/relationships/slideLayout" Target="../slideLayouts/slideLayout79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slideLayout" Target="../slideLayouts/slideLayout53.xml"/><Relationship Id="rId36" Type="http://schemas.openxmlformats.org/officeDocument/2006/relationships/slideLayout" Target="../slideLayouts/slideLayout61.xml"/><Relationship Id="rId49" Type="http://schemas.openxmlformats.org/officeDocument/2006/relationships/slideLayout" Target="../slideLayouts/slideLayout74.xml"/><Relationship Id="rId57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56.xml"/><Relationship Id="rId44" Type="http://schemas.openxmlformats.org/officeDocument/2006/relationships/slideLayout" Target="../slideLayouts/slideLayout69.xml"/><Relationship Id="rId52" Type="http://schemas.openxmlformats.org/officeDocument/2006/relationships/slideLayout" Target="../slideLayouts/slideLayout77.xml"/><Relationship Id="rId60" Type="http://schemas.openxmlformats.org/officeDocument/2006/relationships/theme" Target="../theme/theme2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3D9A515-357A-435F-9577-528F1AAEE4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F6C05AD-59BF-4C26-971E-CEE2E017C7F8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" y="6263005"/>
            <a:ext cx="2058049" cy="401065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7B78633-0814-70CF-543F-C307AAAC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595" y="304800"/>
            <a:ext cx="10941204" cy="1297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E5A2688-8509-18E8-3A37-B7FA19A1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595" y="1952367"/>
            <a:ext cx="10941205" cy="4224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349483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5" r:id="rId2"/>
    <p:sldLayoutId id="2147483726" r:id="rId3"/>
    <p:sldLayoutId id="2147483727" r:id="rId4"/>
    <p:sldLayoutId id="2147483703" r:id="rId5"/>
    <p:sldLayoutId id="2147483710" r:id="rId6"/>
    <p:sldLayoutId id="2147483693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655" r:id="rId13"/>
    <p:sldLayoutId id="2147483704" r:id="rId14"/>
    <p:sldLayoutId id="2147483705" r:id="rId15"/>
    <p:sldLayoutId id="2147483708" r:id="rId16"/>
    <p:sldLayoutId id="2147483706" r:id="rId17"/>
    <p:sldLayoutId id="2147483707" r:id="rId18"/>
    <p:sldLayoutId id="2147483695" r:id="rId19"/>
    <p:sldLayoutId id="2147483733" r:id="rId20"/>
    <p:sldLayoutId id="2147483699" r:id="rId21"/>
    <p:sldLayoutId id="2147483666" r:id="rId22"/>
    <p:sldLayoutId id="2147483734" r:id="rId23"/>
    <p:sldLayoutId id="2147483724" r:id="rId24"/>
    <p:sldLayoutId id="2147483711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Georgia Pro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9456" y="908720"/>
            <a:ext cx="9073008" cy="9361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lvl="0" indent="0">
              <a:spcBef>
                <a:spcPts val="0"/>
              </a:spcBef>
              <a:buFontTx/>
            </a:pPr>
            <a:r>
              <a:rPr lang="fi-FI" noProof="0"/>
              <a:t>Lisää otsikko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9456" y="1988840"/>
            <a:ext cx="9792394" cy="38880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Lisää teksti napsauttamalla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5"/>
            <a:r>
              <a:rPr lang="fi-FI" noProof="0"/>
              <a:t>6</a:t>
            </a:r>
          </a:p>
          <a:p>
            <a:pPr lvl="6"/>
            <a:r>
              <a:rPr lang="fi-FI" noProof="0"/>
              <a:t>7</a:t>
            </a:r>
          </a:p>
          <a:p>
            <a:pPr lvl="7"/>
            <a:r>
              <a:rPr lang="fi-FI" noProof="0"/>
              <a:t>8</a:t>
            </a:r>
          </a:p>
          <a:p>
            <a:pPr lvl="8"/>
            <a:r>
              <a:rPr lang="fi-FI" noProof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47528" y="6237312"/>
            <a:ext cx="1871984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F45469FD-AFBA-4E32-A6EF-4D53061A8BA3}" type="datetime1">
              <a:rPr lang="fi-FI" noProof="0" smtClean="0"/>
              <a:t>9.5.2025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91743" y="6237312"/>
            <a:ext cx="5399881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0150" y="6237312"/>
            <a:ext cx="575370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(c)" hidden="1"/>
          <p:cNvSpPr txBox="1"/>
          <p:nvPr/>
        </p:nvSpPr>
        <p:spPr>
          <a:xfrm>
            <a:off x="11999342" y="6891795"/>
            <a:ext cx="185948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 HUS</a:t>
            </a:r>
            <a:endParaRPr lang="fi-FI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(logo)" descr="Z:\GRW (grow)\logot\copyright_grow.png" hidden="1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88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  <p:sldLayoutId id="2147483757" r:id="rId22"/>
    <p:sldLayoutId id="2147483758" r:id="rId23"/>
    <p:sldLayoutId id="2147483759" r:id="rId24"/>
    <p:sldLayoutId id="2147483760" r:id="rId25"/>
    <p:sldLayoutId id="2147483761" r:id="rId26"/>
    <p:sldLayoutId id="2147483762" r:id="rId27"/>
    <p:sldLayoutId id="2147483763" r:id="rId28"/>
    <p:sldLayoutId id="2147483764" r:id="rId29"/>
    <p:sldLayoutId id="2147483765" r:id="rId30"/>
    <p:sldLayoutId id="2147483766" r:id="rId31"/>
    <p:sldLayoutId id="2147483767" r:id="rId32"/>
    <p:sldLayoutId id="2147483768" r:id="rId33"/>
    <p:sldLayoutId id="2147483769" r:id="rId34"/>
    <p:sldLayoutId id="2147483770" r:id="rId35"/>
    <p:sldLayoutId id="2147483771" r:id="rId36"/>
    <p:sldLayoutId id="2147483772" r:id="rId37"/>
    <p:sldLayoutId id="2147483773" r:id="rId38"/>
    <p:sldLayoutId id="2147483774" r:id="rId39"/>
    <p:sldLayoutId id="2147483775" r:id="rId40"/>
    <p:sldLayoutId id="2147483776" r:id="rId41"/>
    <p:sldLayoutId id="2147483777" r:id="rId42"/>
    <p:sldLayoutId id="2147483778" r:id="rId43"/>
    <p:sldLayoutId id="2147483779" r:id="rId44"/>
    <p:sldLayoutId id="2147483780" r:id="rId45"/>
    <p:sldLayoutId id="2147483781" r:id="rId46"/>
    <p:sldLayoutId id="2147483782" r:id="rId47"/>
    <p:sldLayoutId id="2147483783" r:id="rId48"/>
    <p:sldLayoutId id="2147483784" r:id="rId49"/>
    <p:sldLayoutId id="2147483785" r:id="rId50"/>
    <p:sldLayoutId id="2147483786" r:id="rId51"/>
    <p:sldLayoutId id="2147483787" r:id="rId52"/>
    <p:sldLayoutId id="2147483788" r:id="rId53"/>
    <p:sldLayoutId id="2147483789" r:id="rId54"/>
    <p:sldLayoutId id="2147483790" r:id="rId55"/>
    <p:sldLayoutId id="2147483791" r:id="rId56"/>
    <p:sldLayoutId id="2147483792" r:id="rId57"/>
    <p:sldLayoutId id="2147483793" r:id="rId58"/>
    <p:sldLayoutId id="2147483794" r:id="rId59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kern="1200" cap="all" spc="-100" baseline="0" noProof="0">
          <a:solidFill>
            <a:schemeClr val="accent2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273050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266700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1563" indent="-265113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46200" indent="-274638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12900" indent="-266700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78013" indent="-265113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52650" indent="-274638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mielenterveystalo.fi/fi/nuorten-omahoito-ohjelmat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2.xml"/><Relationship Id="rId1" Type="http://schemas.openxmlformats.org/officeDocument/2006/relationships/video" Target="https://www.youtube.com/embed/rWK3Bg6XD0o?feature=oembed" TargetMode="Externa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elenterveystalo.fi/fi/tietoa-teemoittai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elenterveystalo.fi/sites/default/files/2023-10/Mika-auttaa-keskittymaan.pdf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ielenterveystalo.fi/fi/omahoito/itsetunto-ja-identiteettipulmien-omahoito-ohjelma/kuka-mina-olen" TargetMode="External"/><Relationship Id="rId4" Type="http://schemas.openxmlformats.org/officeDocument/2006/relationships/hyperlink" Target="https://www.mielenterveystalo.fi/sites/default/files/2022-09/Minulle-tarkeat-asiat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402D5A-24B4-77EE-1ED2-248990E3F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4000" b="1"/>
              <a:t>Nuorten j</a:t>
            </a:r>
            <a:r>
              <a:rPr lang="fi-FI"/>
              <a:t>aksaminen arjessa</a:t>
            </a:r>
            <a:br>
              <a:rPr lang="fi-FI"/>
            </a:br>
            <a:r>
              <a:rPr lang="fi-FI"/>
              <a:t>- </a:t>
            </a:r>
            <a:r>
              <a:rPr lang="fi-FI" sz="1800"/>
              <a:t>Mitä SINULLE kuuluu?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885B6FB-F2ED-3772-CD48-74E95B5E7D32}"/>
              </a:ext>
            </a:extLst>
          </p:cNvPr>
          <p:cNvSpPr txBox="1"/>
          <p:nvPr/>
        </p:nvSpPr>
        <p:spPr>
          <a:xfrm>
            <a:off x="370703" y="5189838"/>
            <a:ext cx="2940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>
              <a:solidFill>
                <a:schemeClr val="bg1"/>
              </a:solidFill>
            </a:endParaRPr>
          </a:p>
          <a:p>
            <a:r>
              <a:rPr lang="fi-FI">
                <a:solidFill>
                  <a:schemeClr val="bg1"/>
                </a:solidFill>
              </a:rPr>
              <a:t>Metropolia AMK</a:t>
            </a:r>
          </a:p>
          <a:p>
            <a:r>
              <a:rPr lang="fi-FI">
                <a:solidFill>
                  <a:schemeClr val="bg1"/>
                </a:solidFill>
              </a:rPr>
              <a:t>sosiaaliala</a:t>
            </a:r>
          </a:p>
        </p:txBody>
      </p:sp>
    </p:spTree>
    <p:extLst>
      <p:ext uri="{BB962C8B-B14F-4D97-AF65-F5344CB8AC3E}">
        <p14:creationId xmlns:p14="http://schemas.microsoft.com/office/powerpoint/2010/main" val="309865558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05A5A0E6-8498-7BC1-91E8-949AB73F9664}"/>
              </a:ext>
            </a:extLst>
          </p:cNvPr>
          <p:cNvSpPr txBox="1"/>
          <p:nvPr/>
        </p:nvSpPr>
        <p:spPr>
          <a:xfrm>
            <a:off x="657311" y="512616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Siiri Koskinen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0462130-637F-5410-74AC-87347E6F9469}"/>
              </a:ext>
            </a:extLst>
          </p:cNvPr>
          <p:cNvSpPr txBox="1"/>
          <p:nvPr/>
        </p:nvSpPr>
        <p:spPr>
          <a:xfrm>
            <a:off x="5657443" y="513874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Tomi Sirviö</a:t>
            </a:r>
          </a:p>
        </p:txBody>
      </p:sp>
      <p:pic>
        <p:nvPicPr>
          <p:cNvPr id="4" name="Kuva 3" descr="Kuva, joka sisältää kohteen Ihmisen kasvot, henkilö, vaate, hymy&#10;&#10;Tekoälyn luoma sisältö voi olla virheellistä.">
            <a:extLst>
              <a:ext uri="{FF2B5EF4-FFF2-40B4-BE49-F238E27FC236}">
                <a16:creationId xmlns:a16="http://schemas.microsoft.com/office/drawing/2014/main" id="{8A02BA0B-7C9A-6086-AEDA-D61A08DF5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426" y="1023949"/>
            <a:ext cx="2998284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1EDB0A29-6B1E-0341-EBE1-E4247D347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94" y="1136244"/>
            <a:ext cx="3175647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534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2397750F-DA2C-2250-4552-B596CA7F1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94709" y="4661809"/>
            <a:ext cx="3911547" cy="1325882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Metropolia</a:t>
            </a:r>
          </a:p>
          <a:p>
            <a:r>
              <a:rPr lang="fi-FI" dirty="0"/>
              <a:t>AMK</a:t>
            </a:r>
          </a:p>
          <a:p>
            <a:r>
              <a:rPr lang="fi-FI" dirty="0"/>
              <a:t>Sosiaalialan tutkinto-ohjelma</a:t>
            </a:r>
          </a:p>
          <a:p>
            <a:r>
              <a:rPr lang="fi-FI" dirty="0"/>
              <a:t>sosionomi</a:t>
            </a: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A550AA7D-5D02-02A7-9DF2-A6AF821EB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i-FI" sz="3200"/>
              <a:t>ESITTELY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AE7DA6C-0DB4-96C7-3E5C-8B9B1E980E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362" b="-9302"/>
          <a:stretch/>
        </p:blipFill>
        <p:spPr>
          <a:xfrm>
            <a:off x="11621730" y="85623"/>
            <a:ext cx="540774" cy="786907"/>
          </a:xfrm>
          <a:prstGeom prst="rect">
            <a:avLst/>
          </a:prstGeom>
        </p:spPr>
      </p:pic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3D2C91D-DB6D-F3F9-03C9-F4046CF6961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2050" name="Picture 2" descr="Metropolia Ammattikorkeakoulu">
            <a:extLst>
              <a:ext uri="{FF2B5EF4-FFF2-40B4-BE49-F238E27FC236}">
                <a16:creationId xmlns:a16="http://schemas.microsoft.com/office/drawing/2014/main" id="{07E43393-F854-3CEA-3F56-C55C8C71E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873" y="444738"/>
            <a:ext cx="3564765" cy="34396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FD2F4DA5-1C7C-F564-04EC-D19D818DCC3B}"/>
              </a:ext>
            </a:extLst>
          </p:cNvPr>
          <p:cNvSpPr txBox="1"/>
          <p:nvPr/>
        </p:nvSpPr>
        <p:spPr>
          <a:xfrm>
            <a:off x="190528" y="1690688"/>
            <a:ext cx="6731639" cy="44309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endParaRPr lang="fi-FI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Opiskelemme sosionomeiksi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i-FI" dirty="0"/>
              <a:t> Esim. nuorisotyö, lastensuojelu, päihdetyöntekijä, koulunkäyntiavustaja, kuraattori, etsivä nuorisotyö yms.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fi-FI" dirty="0"/>
          </a:p>
          <a:p>
            <a:pPr lvl="1"/>
            <a:endParaRPr lang="fi-FI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Teemme opinnäytetyötä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i-FI" dirty="0"/>
              <a:t>Testaamme mitä mieltä olette Mielenterveystalon omahoito-ohjelmista</a:t>
            </a:r>
          </a:p>
          <a:p>
            <a:pPr lvl="1"/>
            <a:endParaRPr lang="fi-FI" dirty="0">
              <a:ea typeface="Calibri" panose="020F0502020204030204"/>
              <a:cs typeface="Calibri" panose="020F0502020204030204"/>
            </a:endParaRPr>
          </a:p>
          <a:p>
            <a:pPr lvl="1"/>
            <a:endParaRPr lang="fi-FI" dirty="0">
              <a:ea typeface="Calibri" panose="020F0502020204030204"/>
              <a:cs typeface="Calibri" panose="020F0502020204030204"/>
            </a:endParaRPr>
          </a:p>
          <a:p>
            <a:pPr lvl="1"/>
            <a:endParaRPr lang="fi-FI" dirty="0">
              <a:ea typeface="Calibri" panose="020F0502020204030204"/>
              <a:cs typeface="Calibri" panose="020F0502020204030204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i-FI" sz="2200" b="1" dirty="0">
                <a:solidFill>
                  <a:srgbClr val="00717F"/>
                </a:solidFill>
                <a:ea typeface="Calibri"/>
                <a:cs typeface="Calibri"/>
              </a:rPr>
              <a:t>Luvassa: keskustelua, pohdintaa, jokainen jakaa ja osallistuu sen verran kuin kokee mielekkääksi.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i-FI" dirty="0">
              <a:solidFill>
                <a:srgbClr val="00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40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5">
            <a:extLst>
              <a:ext uri="{FF2B5EF4-FFF2-40B4-BE49-F238E27FC236}">
                <a16:creationId xmlns:a16="http://schemas.microsoft.com/office/drawing/2014/main" id="{8F475612-7704-5A67-641B-F6F7237D3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40" y="1138265"/>
            <a:ext cx="4651204" cy="1401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>
                <a:solidFill>
                  <a:schemeClr val="tx1"/>
                </a:solidFill>
                <a:latin typeface="+mj-lt"/>
              </a:rPr>
              <a:t>Omahoito-ohjelmat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isällön paikkamerkki 1">
            <a:extLst>
              <a:ext uri="{FF2B5EF4-FFF2-40B4-BE49-F238E27FC236}">
                <a16:creationId xmlns:a16="http://schemas.microsoft.com/office/drawing/2014/main" id="{54F02AC3-B2EC-A1D9-D30D-3681E629B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39" y="2551176"/>
            <a:ext cx="4651205" cy="3602935"/>
          </a:xfrm>
        </p:spPr>
        <p:txBody>
          <a:bodyPr vert="horz" lIns="91440" tIns="45720" rIns="91440" bIns="45720" rtlCol="0">
            <a:normAutofit/>
          </a:bodyPr>
          <a:lstStyle/>
          <a:p>
            <a:pPr marL="392112">
              <a:spcBef>
                <a:spcPts val="0"/>
              </a:spcBef>
            </a:pPr>
            <a:r>
              <a:rPr lang="en-US" b="0" i="0" dirty="0">
                <a:effectLst/>
              </a:rPr>
              <a:t>24/7</a:t>
            </a:r>
          </a:p>
          <a:p>
            <a:pPr marL="392112">
              <a:spcBef>
                <a:spcPts val="0"/>
              </a:spcBef>
            </a:pPr>
            <a:r>
              <a:rPr lang="en-US" b="0" i="0" dirty="0" err="1">
                <a:effectLst/>
              </a:rPr>
              <a:t>ilmaiseksi</a:t>
            </a:r>
            <a:endParaRPr lang="en-US" b="0" i="0" dirty="0">
              <a:effectLst/>
            </a:endParaRPr>
          </a:p>
          <a:p>
            <a:pPr marL="392112">
              <a:spcBef>
                <a:spcPts val="0"/>
              </a:spcBef>
            </a:pPr>
            <a:r>
              <a:rPr lang="en-US" b="0" i="0" dirty="0" err="1">
                <a:effectLst/>
              </a:rPr>
              <a:t>iästä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riippumatta</a:t>
            </a:r>
            <a:endParaRPr lang="en-US" b="0" i="0" dirty="0">
              <a:effectLst/>
            </a:endParaRPr>
          </a:p>
          <a:p>
            <a:pPr marL="392112">
              <a:spcBef>
                <a:spcPts val="0"/>
              </a:spcBef>
            </a:pPr>
            <a:r>
              <a:rPr lang="en-US" b="0" i="0" dirty="0" err="1">
                <a:effectLst/>
              </a:rPr>
              <a:t>täysin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nimettömästi</a:t>
            </a:r>
            <a:r>
              <a:rPr lang="en-US" b="0" i="0" dirty="0">
                <a:effectLst/>
              </a:rPr>
              <a:t> </a:t>
            </a:r>
          </a:p>
          <a:p>
            <a:pPr marL="392112">
              <a:spcBef>
                <a:spcPts val="0"/>
              </a:spcBef>
            </a:pPr>
            <a:r>
              <a:rPr lang="en-US" b="0" i="0" dirty="0" err="1">
                <a:effectLst/>
              </a:rPr>
              <a:t>muun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hoidon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ohella</a:t>
            </a:r>
            <a:r>
              <a:rPr lang="en-US" b="0" i="0" dirty="0">
                <a:effectLst/>
              </a:rPr>
              <a:t>/ </a:t>
            </a:r>
            <a:r>
              <a:rPr lang="en-US" b="0" i="0" dirty="0" err="1">
                <a:effectLst/>
              </a:rPr>
              <a:t>itsenäisesti</a:t>
            </a:r>
            <a:endParaRPr lang="en-US" b="0" i="0" dirty="0">
              <a:effectLst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Kuvan paikkamerkki 7" descr="Kuva, joka sisältää kohteen henkilö, sisä-&#10;&#10;Kuvaus luotu automaattisesti">
            <a:extLst>
              <a:ext uri="{FF2B5EF4-FFF2-40B4-BE49-F238E27FC236}">
                <a16:creationId xmlns:a16="http://schemas.microsoft.com/office/drawing/2014/main" id="{FDC0D9CC-C62E-D959-7897-5943BF4AB82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 r="25005" b="-1"/>
          <a:stretch/>
        </p:blipFill>
        <p:spPr>
          <a:xfrm>
            <a:off x="6096000" y="838013"/>
            <a:ext cx="5234538" cy="5186267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3D99B5D7-8F4E-9635-5510-C53BE5486468}"/>
              </a:ext>
            </a:extLst>
          </p:cNvPr>
          <p:cNvSpPr txBox="1"/>
          <p:nvPr/>
        </p:nvSpPr>
        <p:spPr>
          <a:xfrm>
            <a:off x="508000" y="47312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4"/>
              </a:rPr>
              <a:t>Nuorten omahoito-ohjelmat | Mielenterveystalo.fi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9950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6306A16-9618-B105-2FA4-31313BA1F592}"/>
              </a:ext>
            </a:extLst>
          </p:cNvPr>
          <p:cNvSpPr txBox="1"/>
          <p:nvPr/>
        </p:nvSpPr>
        <p:spPr>
          <a:xfrm>
            <a:off x="713117" y="1920816"/>
            <a:ext cx="675448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4000" b="1">
                <a:solidFill>
                  <a:schemeClr val="bg1"/>
                </a:solidFill>
              </a:rPr>
              <a:t>Nopean avun saamiselle on kansallisesti iso tarve. </a:t>
            </a:r>
            <a:endParaRPr lang="fi-FI" sz="4000">
              <a:solidFill>
                <a:schemeClr val="bg1"/>
              </a:solidFill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83E8C6C-536B-7C7F-B88E-5E09740B370B}"/>
              </a:ext>
            </a:extLst>
          </p:cNvPr>
          <p:cNvSpPr txBox="1"/>
          <p:nvPr/>
        </p:nvSpPr>
        <p:spPr>
          <a:xfrm>
            <a:off x="1594339" y="4165601"/>
            <a:ext cx="27744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dirty="0">
                <a:solidFill>
                  <a:schemeClr val="bg1"/>
                </a:solidFill>
              </a:rPr>
              <a:t>”Jos ei jaksa niin koittakaa vaan jaksaa!”</a:t>
            </a:r>
          </a:p>
        </p:txBody>
      </p:sp>
    </p:spTree>
    <p:extLst>
      <p:ext uri="{BB962C8B-B14F-4D97-AF65-F5344CB8AC3E}">
        <p14:creationId xmlns:p14="http://schemas.microsoft.com/office/powerpoint/2010/main" val="318933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9B3EF1B-D01D-B734-9CC4-0076A692DFFC}"/>
              </a:ext>
            </a:extLst>
          </p:cNvPr>
          <p:cNvSpPr txBox="1"/>
          <p:nvPr/>
        </p:nvSpPr>
        <p:spPr>
          <a:xfrm>
            <a:off x="-110946" y="1863629"/>
            <a:ext cx="3608433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endParaRPr lang="fi-FI" sz="1600">
              <a:solidFill>
                <a:schemeClr val="accent2"/>
              </a:solidFill>
              <a:latin typeface="Arial"/>
              <a:ea typeface="Calibri"/>
              <a:cs typeface="Arial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fi-FI" sz="1600">
              <a:solidFill>
                <a:schemeClr val="accent2"/>
              </a:solidFill>
              <a:latin typeface="Arial"/>
              <a:ea typeface="Calibri"/>
              <a:cs typeface="Arial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1600">
                <a:solidFill>
                  <a:schemeClr val="accent2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 algn="ctr">
              <a:buNone/>
            </a:pPr>
            <a:r>
              <a:rPr lang="fi-FI" sz="2400" b="1">
                <a:solidFill>
                  <a:schemeClr val="accent2"/>
                </a:solidFill>
                <a:latin typeface="Arial"/>
                <a:ea typeface="Calibri"/>
                <a:cs typeface="Arial"/>
              </a:rPr>
              <a:t>Pieni pohdinta tehtävä:</a:t>
            </a:r>
          </a:p>
          <a:p>
            <a:pPr marL="0" indent="0" algn="ctr">
              <a:buNone/>
            </a:pPr>
            <a:endParaRPr lang="fi-FI" sz="2400">
              <a:solidFill>
                <a:schemeClr val="accent2"/>
              </a:solidFill>
              <a:latin typeface="Arial"/>
              <a:ea typeface="Calibri"/>
              <a:cs typeface="Arial"/>
            </a:endParaRPr>
          </a:p>
          <a:p>
            <a:pPr marL="0" indent="0" algn="ctr">
              <a:buNone/>
            </a:pPr>
            <a:r>
              <a:rPr lang="fi-FI" sz="2400">
                <a:solidFill>
                  <a:schemeClr val="accent2"/>
                </a:solidFill>
                <a:latin typeface="Arial"/>
                <a:ea typeface="Calibri"/>
                <a:cs typeface="Arial"/>
              </a:rPr>
              <a:t>miten juuri minulla tällä hetkellä menee? </a:t>
            </a:r>
            <a:endParaRPr lang="fi-FI" sz="2400">
              <a:solidFill>
                <a:schemeClr val="accent2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2CA6CB5-21CF-A123-1C97-B1F6F00E6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487" y="0"/>
            <a:ext cx="5400226" cy="6858000"/>
          </a:xfrm>
          <a:prstGeom prst="rect">
            <a:avLst/>
          </a:prstGeom>
        </p:spPr>
      </p:pic>
      <p:sp>
        <p:nvSpPr>
          <p:cNvPr id="5" name="Nuoli: Viisikulmio 4">
            <a:extLst>
              <a:ext uri="{FF2B5EF4-FFF2-40B4-BE49-F238E27FC236}">
                <a16:creationId xmlns:a16="http://schemas.microsoft.com/office/drawing/2014/main" id="{DF8050DD-8A5E-EC75-878F-0CCCB607F893}"/>
              </a:ext>
            </a:extLst>
          </p:cNvPr>
          <p:cNvSpPr/>
          <p:nvPr/>
        </p:nvSpPr>
        <p:spPr>
          <a:xfrm>
            <a:off x="3497487" y="6314831"/>
            <a:ext cx="1301159" cy="543169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476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48564A9-52D7-2E40-D2BE-07BC849C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8" y="1912776"/>
            <a:ext cx="5551018" cy="4103013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indent="0">
              <a:buNone/>
            </a:pPr>
            <a:r>
              <a:rPr lang="fi-FI" sz="1700" dirty="0"/>
              <a:t> </a:t>
            </a:r>
          </a:p>
          <a:p>
            <a:pPr marL="0" indent="0">
              <a:buNone/>
            </a:pPr>
            <a:r>
              <a:rPr lang="fi-FI" sz="1700" dirty="0"/>
              <a:t>TERVEYS (fyysinen ja psyykkinen) ovat </a:t>
            </a:r>
            <a:r>
              <a:rPr lang="fi-FI" sz="1700" u="sng" dirty="0"/>
              <a:t>jatkuva vaihteleva tilanne elämän aikana</a:t>
            </a:r>
            <a:r>
              <a:rPr lang="fi-FI" sz="1700" dirty="0"/>
              <a:t>.</a:t>
            </a:r>
          </a:p>
          <a:p>
            <a:pPr marL="0" indent="0">
              <a:buNone/>
            </a:pPr>
            <a:r>
              <a:rPr lang="fi-FI" sz="1700" dirty="0"/>
              <a:t>- Elämäntilanteet muuttuvat (läheisen kuolema, riitatilanteet, erot </a:t>
            </a:r>
            <a:r>
              <a:rPr lang="fi-FI" sz="1700" dirty="0" err="1"/>
              <a:t>jne</a:t>
            </a:r>
            <a:r>
              <a:rPr lang="fi-FI" sz="1700" dirty="0"/>
              <a:t>…)</a:t>
            </a:r>
          </a:p>
          <a:p>
            <a:pPr marL="0" indent="0">
              <a:buNone/>
            </a:pPr>
            <a:endParaRPr lang="fi-FI" sz="1700" dirty="0"/>
          </a:p>
          <a:p>
            <a:pPr marL="0" indent="0">
              <a:buNone/>
            </a:pPr>
            <a:r>
              <a:rPr lang="fi-FI" sz="1700" b="1" dirty="0"/>
              <a:t>Fyysiset: </a:t>
            </a:r>
            <a:r>
              <a:rPr lang="fi-FI" sz="1700" dirty="0"/>
              <a:t>ihottuma, nilkan nyrjähdys, selkävaiva, hammaskipu jne. </a:t>
            </a:r>
          </a:p>
          <a:p>
            <a:pPr marL="0" indent="0">
              <a:buNone/>
            </a:pPr>
            <a:endParaRPr lang="fi-FI" sz="1700" dirty="0"/>
          </a:p>
          <a:p>
            <a:pPr marL="0" indent="0">
              <a:buNone/>
            </a:pPr>
            <a:r>
              <a:rPr lang="fi-FI" sz="1700" u="sng" dirty="0"/>
              <a:t>Sama homma pätee mielenterveyden kannalta:</a:t>
            </a:r>
          </a:p>
          <a:p>
            <a:pPr marL="0" indent="0">
              <a:buNone/>
            </a:pPr>
            <a:r>
              <a:rPr lang="fi-FI" sz="1700" b="1" dirty="0"/>
              <a:t>Psyykkiset: </a:t>
            </a:r>
            <a:r>
              <a:rPr lang="fi-FI" sz="1700" dirty="0"/>
              <a:t>ihmiset kokevat unettomuutta, ahdistavaa oloa sekä esimerkiksi keskittymisvaikeuksia</a:t>
            </a:r>
          </a:p>
          <a:p>
            <a:pPr marL="0" indent="0">
              <a:buNone/>
            </a:pPr>
            <a:endParaRPr lang="fi-FI" sz="1700" dirty="0"/>
          </a:p>
          <a:p>
            <a:pPr marL="0" indent="0" algn="ctr">
              <a:buNone/>
            </a:pPr>
            <a:r>
              <a:rPr lang="fi-FI" dirty="0"/>
              <a:t>Mielenterveys voidaan määritellä voimavaraksi. Näitä voimavaroja on jokaisella yksilöllä eri verran. Voimavarat eivät katoa elämän aikana, mutta ne saattavat muuttaa muotoaan.</a:t>
            </a:r>
          </a:p>
          <a:p>
            <a:endParaRPr lang="fi-FI" sz="1700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6B5E57C-E3EC-E319-FD34-D8DA9CCC6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Mitä mielenterveys on?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CD859FB-4390-3749-B67F-61627DD90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411" y="251928"/>
            <a:ext cx="5187987" cy="627301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5946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-media 1" title="Asiantuntija kertoo - Milloin on kyse ohimenevästä levottomuudesta?">
            <a:hlinkClick r:id="" action="ppaction://media"/>
            <a:extLst>
              <a:ext uri="{FF2B5EF4-FFF2-40B4-BE49-F238E27FC236}">
                <a16:creationId xmlns:a16="http://schemas.microsoft.com/office/drawing/2014/main" id="{81ED02C4-4BB2-A9E2-A951-A1DFF375086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68136" y="1311160"/>
            <a:ext cx="8858651" cy="4973408"/>
          </a:xfrm>
          <a:prstGeom prst="rect">
            <a:avLst/>
          </a:prstGeom>
          <a:noFill/>
          <a:effectLst/>
        </p:spPr>
      </p:pic>
      <p:sp>
        <p:nvSpPr>
          <p:cNvPr id="5" name="Otsikko 4">
            <a:extLst>
              <a:ext uri="{FF2B5EF4-FFF2-40B4-BE49-F238E27FC236}">
                <a16:creationId xmlns:a16="http://schemas.microsoft.com/office/drawing/2014/main" id="{80BFCDB9-DF2E-3832-6458-0EACE800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i-FI"/>
              <a:t>Keskittyminen ja ajan hallinta</a:t>
            </a:r>
          </a:p>
        </p:txBody>
      </p:sp>
    </p:spTree>
    <p:extLst>
      <p:ext uri="{BB962C8B-B14F-4D97-AF65-F5344CB8AC3E}">
        <p14:creationId xmlns:p14="http://schemas.microsoft.com/office/powerpoint/2010/main" val="3001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6262B63-A6A8-E9D2-D36D-441F50DA4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34968" y="4333563"/>
            <a:ext cx="3231029" cy="1682226"/>
          </a:xfrm>
        </p:spPr>
        <p:txBody>
          <a:bodyPr/>
          <a:lstStyle/>
          <a:p>
            <a:r>
              <a:rPr lang="fi-FI" sz="2400"/>
              <a:t>Aikaa ei voi hallita.</a:t>
            </a:r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80BFCDB9-DF2E-3832-6458-0EACE800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>
                <a:latin typeface="Georgia Pro"/>
              </a:rPr>
              <a:t>Ajan hallinta</a:t>
            </a:r>
            <a:endParaRPr lang="fi-FI" sz="320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3ABB672F-2268-8B79-579D-66150765E9EF}"/>
              </a:ext>
            </a:extLst>
          </p:cNvPr>
          <p:cNvSpPr txBox="1"/>
          <p:nvPr/>
        </p:nvSpPr>
        <p:spPr>
          <a:xfrm>
            <a:off x="269287" y="2127688"/>
            <a:ext cx="69754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0" i="0" dirty="0">
                <a:solidFill>
                  <a:srgbClr val="000000"/>
                </a:solidFill>
                <a:effectLst/>
                <a:latin typeface="Inter"/>
              </a:rPr>
              <a:t>Ajanhallinta voi sanana olla harhaanjohtava sillä aikaa ei voi hallita.</a:t>
            </a:r>
          </a:p>
          <a:p>
            <a:endParaRPr lang="fi-FI" sz="2400" dirty="0">
              <a:solidFill>
                <a:srgbClr val="000000"/>
              </a:solidFill>
              <a:latin typeface="Inter"/>
            </a:endParaRPr>
          </a:p>
          <a:p>
            <a:r>
              <a:rPr lang="fi-FI" sz="2400" b="0" i="0" dirty="0">
                <a:solidFill>
                  <a:srgbClr val="000000"/>
                </a:solidFill>
                <a:effectLst/>
                <a:latin typeface="Inter"/>
              </a:rPr>
              <a:t>Jokainen voi hallita ja suunnitella omaa ajankäyttöään.</a:t>
            </a:r>
          </a:p>
          <a:p>
            <a:endParaRPr lang="fi-FI" sz="2400" dirty="0">
              <a:solidFill>
                <a:srgbClr val="000000"/>
              </a:solidFill>
              <a:latin typeface="Inter"/>
            </a:endParaRPr>
          </a:p>
          <a:p>
            <a:r>
              <a:rPr lang="fi-FI" sz="2400" b="0" i="0" dirty="0">
                <a:solidFill>
                  <a:srgbClr val="000000"/>
                </a:solidFill>
                <a:effectLst/>
                <a:latin typeface="Inter"/>
              </a:rPr>
              <a:t>Mitä tarkemmin suunnittelet ajankäyttöäsi, sitä enemmän saat aikaa itsellesi ja muille mieluisille asioille!</a:t>
            </a:r>
            <a:endParaRPr lang="fi-FI" sz="2400" dirty="0"/>
          </a:p>
        </p:txBody>
      </p:sp>
      <p:pic>
        <p:nvPicPr>
          <p:cNvPr id="8" name="Kuvan paikkamerkki 7" descr="Sekuntikello valkoisella taustalla">
            <a:extLst>
              <a:ext uri="{FF2B5EF4-FFF2-40B4-BE49-F238E27FC236}">
                <a16:creationId xmlns:a16="http://schemas.microsoft.com/office/drawing/2014/main" id="{8D58148C-7FBD-8D35-166C-6BF35C9C363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1" b="8841"/>
          <a:stretch>
            <a:fillRect/>
          </a:stretch>
        </p:blipFill>
        <p:spPr>
          <a:xfrm>
            <a:off x="8352148" y="598207"/>
            <a:ext cx="3600000" cy="3600000"/>
          </a:xfrm>
        </p:spPr>
      </p:pic>
    </p:spTree>
    <p:extLst>
      <p:ext uri="{BB962C8B-B14F-4D97-AF65-F5344CB8AC3E}">
        <p14:creationId xmlns:p14="http://schemas.microsoft.com/office/powerpoint/2010/main" val="122998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D7AB5EC1-1D22-4DF2-ED83-A6BBDFFCC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i="1" dirty="0"/>
          </a:p>
          <a:p>
            <a:pPr marL="0" indent="0" algn="ctr">
              <a:buNone/>
            </a:pPr>
            <a:r>
              <a:rPr lang="en-US" sz="2400" dirty="0">
                <a:latin typeface="Inter"/>
              </a:rPr>
              <a:t>Kuinka </a:t>
            </a:r>
            <a:r>
              <a:rPr lang="en-US" sz="2400" dirty="0" err="1">
                <a:latin typeface="Inter"/>
              </a:rPr>
              <a:t>pitkä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aika</a:t>
            </a:r>
            <a:r>
              <a:rPr lang="en-US" sz="2400" dirty="0">
                <a:latin typeface="Inter"/>
              </a:rPr>
              <a:t> on </a:t>
            </a:r>
            <a:r>
              <a:rPr lang="en-US" sz="2400" dirty="0" err="1">
                <a:latin typeface="Inter"/>
              </a:rPr>
              <a:t>kaksi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minuuttia</a:t>
            </a:r>
            <a:r>
              <a:rPr lang="en-US" sz="2400" dirty="0">
                <a:latin typeface="Inter"/>
              </a:rPr>
              <a:t>? </a:t>
            </a:r>
            <a:r>
              <a:rPr lang="en-US" sz="2400" dirty="0" err="1">
                <a:latin typeface="Inter"/>
              </a:rPr>
              <a:t>Osallistujat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istuvat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silmät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kiinni</a:t>
            </a:r>
            <a:r>
              <a:rPr lang="en-US" sz="2400" dirty="0">
                <a:latin typeface="Inter"/>
              </a:rPr>
              <a:t> ja </a:t>
            </a:r>
            <a:r>
              <a:rPr lang="en-US" sz="2400" dirty="0" err="1">
                <a:latin typeface="Inter"/>
              </a:rPr>
              <a:t>yrittävät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arvata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koska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kaksi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minuuttia</a:t>
            </a:r>
            <a:r>
              <a:rPr lang="en-US" sz="2400" dirty="0">
                <a:latin typeface="Inter"/>
              </a:rPr>
              <a:t> on </a:t>
            </a:r>
            <a:r>
              <a:rPr lang="en-US" sz="2400" dirty="0" err="1">
                <a:latin typeface="Inter"/>
              </a:rPr>
              <a:t>kulunut</a:t>
            </a:r>
            <a:r>
              <a:rPr lang="en-US" sz="2400" dirty="0">
                <a:latin typeface="Inter"/>
              </a:rPr>
              <a:t>. Kun </a:t>
            </a:r>
            <a:r>
              <a:rPr lang="en-US" sz="2400" dirty="0" err="1">
                <a:latin typeface="Inter"/>
              </a:rPr>
              <a:t>heidän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mielestään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kaksi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minuuttia</a:t>
            </a:r>
            <a:r>
              <a:rPr lang="en-US" sz="2400" dirty="0">
                <a:latin typeface="Inter"/>
              </a:rPr>
              <a:t> on </a:t>
            </a:r>
            <a:r>
              <a:rPr lang="en-US" sz="2400" dirty="0" err="1">
                <a:latin typeface="Inter"/>
              </a:rPr>
              <a:t>kulunut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nostavat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käden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ylös</a:t>
            </a:r>
            <a:r>
              <a:rPr lang="en-US" i="1" dirty="0"/>
              <a:t>. </a:t>
            </a:r>
          </a:p>
          <a:p>
            <a:endParaRPr lang="en-US" i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15" name="Kuvan paikkamerkki 14" descr="Kuva, joka sisältää kohteen puu, ruoho, piha-, kansa&#10;&#10;Kuvaus luotu automaattisesti">
            <a:extLst>
              <a:ext uri="{FF2B5EF4-FFF2-40B4-BE49-F238E27FC236}">
                <a16:creationId xmlns:a16="http://schemas.microsoft.com/office/drawing/2014/main" id="{C615FE98-0AA1-877D-04A1-9BA254226B6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0" r="5468" b="-3"/>
          <a:stretch/>
        </p:blipFill>
        <p:spPr>
          <a:xfrm>
            <a:off x="7792899" y="1341000"/>
            <a:ext cx="4176000" cy="4176000"/>
          </a:xfrm>
          <a:prstGeom prst="rect">
            <a:avLst/>
          </a:prstGeom>
          <a:noFill/>
        </p:spPr>
      </p:pic>
      <p:sp>
        <p:nvSpPr>
          <p:cNvPr id="5" name="Otsikko 4">
            <a:extLst>
              <a:ext uri="{FF2B5EF4-FFF2-40B4-BE49-F238E27FC236}">
                <a16:creationId xmlns:a16="http://schemas.microsoft.com/office/drawing/2014/main" id="{80BFCDB9-DF2E-3832-6458-0EACE8009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Keskittyminen</a:t>
            </a:r>
            <a:r>
              <a:rPr lang="en-US" dirty="0"/>
              <a:t> ja </a:t>
            </a:r>
            <a:r>
              <a:rPr lang="en-US" dirty="0" err="1"/>
              <a:t>ajan</a:t>
            </a:r>
            <a:r>
              <a:rPr lang="en-US" dirty="0"/>
              <a:t> </a:t>
            </a:r>
            <a:r>
              <a:rPr lang="en-US" dirty="0" err="1"/>
              <a:t>hallinta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61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BE3170D-FAB5-3492-307D-BA0A5140E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-FI" dirty="0"/>
              <a:t>Laita rasti ruutuun siihen kohtaan joka sopii sinulle parhaiten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pPr marL="0" indent="0" algn="ctr">
              <a:buNone/>
            </a:pPr>
            <a:r>
              <a:rPr lang="fi-FI" dirty="0"/>
              <a:t>Keskustelkaa vastauksistanne pienissä ryhmissä/parin kanssa ja vertailkaa niitä.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7" name="Kuva 6" descr="Monivalintakoepaperi ja kynä">
            <a:extLst>
              <a:ext uri="{FF2B5EF4-FFF2-40B4-BE49-F238E27FC236}">
                <a16:creationId xmlns:a16="http://schemas.microsoft.com/office/drawing/2014/main" id="{ED998E92-691F-1AC7-51D1-89D6E8E99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9" r="3" b="3"/>
          <a:stretch/>
        </p:blipFill>
        <p:spPr>
          <a:xfrm>
            <a:off x="7792899" y="1341000"/>
            <a:ext cx="4176000" cy="4176000"/>
          </a:xfrm>
          <a:prstGeom prst="ellipse">
            <a:avLst/>
          </a:prstGeom>
          <a:noFill/>
        </p:spPr>
      </p:pic>
      <p:sp>
        <p:nvSpPr>
          <p:cNvPr id="5" name="Otsikko 4">
            <a:extLst>
              <a:ext uri="{FF2B5EF4-FFF2-40B4-BE49-F238E27FC236}">
                <a16:creationId xmlns:a16="http://schemas.microsoft.com/office/drawing/2014/main" id="{0FE2C649-1591-A018-7326-015734A4F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Mikä auttaa keskittymään?</a:t>
            </a:r>
          </a:p>
        </p:txBody>
      </p:sp>
    </p:spTree>
    <p:extLst>
      <p:ext uri="{BB962C8B-B14F-4D97-AF65-F5344CB8AC3E}">
        <p14:creationId xmlns:p14="http://schemas.microsoft.com/office/powerpoint/2010/main" val="221242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7215ACC-6A38-76CE-687C-E51AB267A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690688"/>
            <a:ext cx="11035884" cy="39384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600" dirty="0"/>
              <a:t>Mene siihen kulmaan jonka koet itsellesi parhaaksi.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Kuka minä olen….</a:t>
            </a:r>
          </a:p>
          <a:p>
            <a:pPr marL="0" indent="0">
              <a:buNone/>
            </a:pPr>
            <a:endParaRPr lang="fi-FI" dirty="0"/>
          </a:p>
          <a:p>
            <a:pPr>
              <a:buFontTx/>
              <a:buChar char="-"/>
            </a:pPr>
            <a:r>
              <a:rPr lang="fi-FI" dirty="0"/>
              <a:t>kun olen kaveriporukassa</a:t>
            </a:r>
          </a:p>
          <a:p>
            <a:pPr>
              <a:buFontTx/>
              <a:buChar char="-"/>
            </a:pPr>
            <a:r>
              <a:rPr lang="fi-FI" dirty="0"/>
              <a:t>kun olen itsekseni</a:t>
            </a:r>
          </a:p>
          <a:p>
            <a:pPr>
              <a:buFontTx/>
              <a:buChar char="-"/>
            </a:pPr>
            <a:r>
              <a:rPr lang="fi-FI" dirty="0"/>
              <a:t>kun olen perheen parissa</a:t>
            </a:r>
          </a:p>
          <a:p>
            <a:pPr>
              <a:buFontTx/>
              <a:buChar char="-"/>
            </a:pPr>
            <a:r>
              <a:rPr lang="fi-FI" dirty="0"/>
              <a:t>kun olen vieraiden henkilöiden parissa</a:t>
            </a:r>
          </a:p>
          <a:p>
            <a:pPr>
              <a:buFontTx/>
              <a:buChar char="-"/>
            </a:pPr>
            <a:endParaRPr lang="fi-FI" dirty="0"/>
          </a:p>
          <a:p>
            <a:pPr marL="0" indent="0">
              <a:buNone/>
            </a:pPr>
            <a:endParaRPr lang="fi-FI" dirty="0">
              <a:ea typeface="Calibri"/>
              <a:cs typeface="Calibri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FD57BDCD-87FC-6B17-F013-3E668950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Kuka minä olen?</a:t>
            </a:r>
          </a:p>
        </p:txBody>
      </p:sp>
      <p:pic>
        <p:nvPicPr>
          <p:cNvPr id="7" name="Kuva 6" descr="Kysymysmerkki tasaisella täytöllä">
            <a:extLst>
              <a:ext uri="{FF2B5EF4-FFF2-40B4-BE49-F238E27FC236}">
                <a16:creationId xmlns:a16="http://schemas.microsoft.com/office/drawing/2014/main" id="{E0F6DA30-5B8B-B4C1-5817-3860B02B2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0284" y="2379757"/>
            <a:ext cx="914400" cy="914400"/>
          </a:xfrm>
          <a:prstGeom prst="rect">
            <a:avLst/>
          </a:prstGeom>
        </p:spPr>
      </p:pic>
      <p:pic>
        <p:nvPicPr>
          <p:cNvPr id="9" name="Kuva 8" descr="Ajatus ääriviiva">
            <a:extLst>
              <a:ext uri="{FF2B5EF4-FFF2-40B4-BE49-F238E27FC236}">
                <a16:creationId xmlns:a16="http://schemas.microsoft.com/office/drawing/2014/main" id="{35731B45-2684-A535-1B6D-77C239B289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0799" y="1690688"/>
            <a:ext cx="4235824" cy="42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5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80BFCDB9-DF2E-3832-6458-0EACE8009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40" y="1138265"/>
            <a:ext cx="4651204" cy="1401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200" dirty="0"/>
              <a:t>Mikä on sinulle tärkeää?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D7AB5EC1-1D22-4DF2-ED83-A6BBDFFCC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39" y="2551176"/>
            <a:ext cx="4651205" cy="360293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fi-FI" sz="2400" b="0" i="0" dirty="0">
                <a:solidFill>
                  <a:srgbClr val="000000"/>
                </a:solidFill>
                <a:effectLst/>
                <a:latin typeface="Inter"/>
              </a:rPr>
              <a:t>Piirrä paperille ympyrä, ja kirjoita sen keskelle ”hyvä elämä”.</a:t>
            </a:r>
          </a:p>
          <a:p>
            <a:pPr marL="0" indent="0" algn="ctr">
              <a:buNone/>
            </a:pPr>
            <a:r>
              <a:rPr lang="fi-FI" sz="2400" b="0" i="0" dirty="0">
                <a:solidFill>
                  <a:srgbClr val="000000"/>
                </a:solidFill>
                <a:effectLst/>
                <a:latin typeface="Inter"/>
              </a:rPr>
              <a:t> Piirrä sitten ympyrästä lähteviä palluroita. Kirjoita palluroihin asioita, joita sinä pidät tärkeinä. Niitä voivat olla esimerkiksi perhe, ystävät ja musiikki</a:t>
            </a:r>
            <a:r>
              <a:rPr lang="fi-FI" b="0" i="0" dirty="0">
                <a:solidFill>
                  <a:srgbClr val="000000"/>
                </a:solidFill>
                <a:effectLst/>
                <a:latin typeface="Inter"/>
              </a:rPr>
              <a:t>.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6" name="Kuvan paikkamerkki 5" descr="Hyvän elämän ajatuskartta">
            <a:extLst>
              <a:ext uri="{FF2B5EF4-FFF2-40B4-BE49-F238E27FC236}">
                <a16:creationId xmlns:a16="http://schemas.microsoft.com/office/drawing/2014/main" id="{8540BD55-7850-22B7-C1A7-488CA6D6151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417" r="422" b="3"/>
          <a:stretch/>
        </p:blipFill>
        <p:spPr>
          <a:xfrm>
            <a:off x="6096000" y="838013"/>
            <a:ext cx="5234538" cy="518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95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163CFA36-824A-F103-F9AF-9A4D1A964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err="1"/>
              <a:t>Kaikille</a:t>
            </a:r>
            <a:r>
              <a:rPr lang="en-US" b="1"/>
              <a:t> </a:t>
            </a:r>
            <a:r>
              <a:rPr lang="en-US" b="1" err="1"/>
              <a:t>avoin</a:t>
            </a:r>
            <a:r>
              <a:rPr lang="en-US" b="1"/>
              <a:t> </a:t>
            </a:r>
            <a:r>
              <a:rPr lang="en-US" b="1" err="1"/>
              <a:t>puoli</a:t>
            </a:r>
            <a:endParaRPr lang="en-US" b="1"/>
          </a:p>
          <a:p>
            <a:pPr marL="0" indent="0">
              <a:buNone/>
            </a:pPr>
            <a:endParaRPr lang="en-US" b="1"/>
          </a:p>
          <a:p>
            <a:pPr lvl="1"/>
            <a:r>
              <a:rPr lang="fi-FI"/>
              <a:t>Omahoito-ohjelmia</a:t>
            </a:r>
          </a:p>
          <a:p>
            <a:pPr lvl="1"/>
            <a:r>
              <a:rPr lang="fi-FI"/>
              <a:t>Itsearviointikyselyitä</a:t>
            </a:r>
          </a:p>
          <a:p>
            <a:pPr lvl="1"/>
            <a:r>
              <a:rPr lang="fi-FI"/>
              <a:t>Tietoa koottuna teemoihin ja kohderyhmiin</a:t>
            </a:r>
          </a:p>
          <a:p>
            <a:pPr lvl="1"/>
            <a:r>
              <a:rPr lang="fi-FI"/>
              <a:t>Tietoa mielenterveyspalveluista ja nettiterapioista</a:t>
            </a:r>
          </a:p>
          <a:p>
            <a:pPr lvl="1"/>
            <a:r>
              <a:rPr lang="fi-FI"/>
              <a:t>Tietoa diagnooseista</a:t>
            </a:r>
            <a:endParaRPr lang="fi-FI" i="1"/>
          </a:p>
          <a:p>
            <a:pPr lvl="1"/>
            <a:r>
              <a:rPr lang="fi-FI"/>
              <a:t>Milli-</a:t>
            </a:r>
            <a:r>
              <a:rPr lang="fi-FI" err="1"/>
              <a:t>chatbot</a:t>
            </a:r>
            <a:endParaRPr lang="fi-FI"/>
          </a:p>
          <a:p>
            <a:pPr lvl="1"/>
            <a:r>
              <a:rPr lang="fi-FI"/>
              <a:t>Chillaa-appi</a:t>
            </a:r>
          </a:p>
          <a:p>
            <a:pPr lvl="1"/>
            <a:endParaRPr lang="fi-FI"/>
          </a:p>
          <a:p>
            <a:pPr lvl="1"/>
            <a:r>
              <a:rPr lang="fi-FI" dirty="0">
                <a:hlinkClick r:id="rId3"/>
              </a:rPr>
              <a:t>Tietoa teemoittain | Mielenterveystalo.fi</a:t>
            </a:r>
            <a:endParaRPr lang="fi-FI"/>
          </a:p>
        </p:txBody>
      </p:sp>
      <p:pic>
        <p:nvPicPr>
          <p:cNvPr id="13" name="Kuvan paikkamerkki 12" descr="Kuva, joka sisältää kohteen animaatio, hymiö&#10;&#10;Tekoälyn generoima sisältö voi olla virheellistä.">
            <a:extLst>
              <a:ext uri="{FF2B5EF4-FFF2-40B4-BE49-F238E27FC236}">
                <a16:creationId xmlns:a16="http://schemas.microsoft.com/office/drawing/2014/main" id="{099F8DD1-926E-3516-EE3A-872230D0F70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" r="7078" b="4"/>
          <a:stretch/>
        </p:blipFill>
        <p:spPr>
          <a:xfrm>
            <a:off x="8250483" y="365125"/>
            <a:ext cx="3600000" cy="3600000"/>
          </a:xfrm>
          <a:noFill/>
        </p:spPr>
      </p:pic>
      <p:sp>
        <p:nvSpPr>
          <p:cNvPr id="5" name="Otsikko 4">
            <a:extLst>
              <a:ext uri="{FF2B5EF4-FFF2-40B4-BE49-F238E27FC236}">
                <a16:creationId xmlns:a16="http://schemas.microsoft.com/office/drawing/2014/main" id="{59F05C24-5757-03B4-F758-0C4A279A9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Mitä Mielenterveystalo.fi -palvelusta löytyy?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7FC8D408-8021-7A4C-4539-F22EA37DE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94709" y="4462872"/>
            <a:ext cx="3911547" cy="1682226"/>
          </a:xfrm>
        </p:spPr>
        <p:txBody>
          <a:bodyPr anchor="ctr">
            <a:normAutofit/>
          </a:bodyPr>
          <a:lstStyle/>
          <a:p>
            <a:r>
              <a:rPr lang="fi-FI" dirty="0"/>
              <a:t>Chillaa- appi</a:t>
            </a:r>
          </a:p>
          <a:p>
            <a:endParaRPr lang="fi-FI" dirty="0"/>
          </a:p>
          <a:p>
            <a:r>
              <a:rPr lang="fi-FI" dirty="0"/>
              <a:t>Apua ja työkaluja </a:t>
            </a:r>
            <a:br>
              <a:rPr lang="fi-FI" dirty="0"/>
            </a:br>
            <a:r>
              <a:rPr lang="fi-FI" dirty="0"/>
              <a:t>maksutta ja avoimesti</a:t>
            </a:r>
          </a:p>
        </p:txBody>
      </p:sp>
      <p:sp>
        <p:nvSpPr>
          <p:cNvPr id="14" name="Nuoli: Alas 13">
            <a:extLst>
              <a:ext uri="{FF2B5EF4-FFF2-40B4-BE49-F238E27FC236}">
                <a16:creationId xmlns:a16="http://schemas.microsoft.com/office/drawing/2014/main" id="{723E516B-D7CA-B712-B41F-6E555F3334A0}"/>
              </a:ext>
            </a:extLst>
          </p:cNvPr>
          <p:cNvSpPr/>
          <p:nvPr/>
        </p:nvSpPr>
        <p:spPr>
          <a:xfrm rot="10800000">
            <a:off x="10954327" y="4208872"/>
            <a:ext cx="304800" cy="508000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131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7" descr="Kuva, joka sisältää kohteen teksti, kuvakaappaus, Fontti, muotoilu">
            <a:extLst>
              <a:ext uri="{FF2B5EF4-FFF2-40B4-BE49-F238E27FC236}">
                <a16:creationId xmlns:a16="http://schemas.microsoft.com/office/drawing/2014/main" id="{3241A8B7-A9B2-070C-40D4-57A16DDA878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7" b="5167"/>
          <a:stretch/>
        </p:blipFill>
        <p:spPr>
          <a:xfrm>
            <a:off x="7908966" y="49"/>
            <a:ext cx="4283034" cy="6857903"/>
          </a:xfrm>
          <a:noFill/>
        </p:spPr>
      </p:pic>
      <p:sp>
        <p:nvSpPr>
          <p:cNvPr id="6" name="Otsikko 5">
            <a:extLst>
              <a:ext uri="{FF2B5EF4-FFF2-40B4-BE49-F238E27FC236}">
                <a16:creationId xmlns:a16="http://schemas.microsoft.com/office/drawing/2014/main" id="{DD232F83-DAC5-5889-CC81-5FC191AEE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Chillaa-</a:t>
            </a:r>
            <a:r>
              <a:rPr lang="fi-FI" dirty="0" err="1"/>
              <a:t>app</a:t>
            </a:r>
            <a:endParaRPr lang="fi-FI" dirty="0"/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055D13D-CF76-4989-D951-1F450CE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</p:spPr>
        <p:txBody>
          <a:bodyPr>
            <a:normAutofit/>
          </a:bodyPr>
          <a:lstStyle/>
          <a:p>
            <a:r>
              <a:rPr lang="fi-FI" sz="1400" b="1" i="0">
                <a:effectLst/>
              </a:rPr>
              <a:t>Mikä appi?</a:t>
            </a:r>
          </a:p>
          <a:p>
            <a:r>
              <a:rPr lang="fi-FI" sz="1400" b="0" i="0">
                <a:effectLst/>
              </a:rPr>
              <a:t>Chillaa-appi tuo apua ahdistukseen ja jännittämiseen.</a:t>
            </a:r>
          </a:p>
          <a:p>
            <a:r>
              <a:rPr lang="fi-FI" sz="1400" b="0" i="0" err="1">
                <a:effectLst/>
              </a:rPr>
              <a:t>Chilla</a:t>
            </a:r>
            <a:r>
              <a:rPr lang="fi-FI" sz="1400" b="0" i="0">
                <a:effectLst/>
              </a:rPr>
              <a:t>-apista löydät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0" i="0">
                <a:effectLst/>
              </a:rPr>
              <a:t>rentoutus- ja </a:t>
            </a:r>
            <a:r>
              <a:rPr lang="fi-FI" sz="1400" b="0" i="0" err="1">
                <a:effectLst/>
              </a:rPr>
              <a:t>mindfulness</a:t>
            </a:r>
            <a:r>
              <a:rPr lang="fi-FI" sz="1400" b="0" i="0">
                <a:effectLst/>
              </a:rPr>
              <a:t>-harjoituksia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0" i="0">
                <a:effectLst/>
              </a:rPr>
              <a:t>vinkkejä kiperiin tilanteisiin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0" i="0">
                <a:effectLst/>
              </a:rPr>
              <a:t>tsemppiä muilta nuorilta</a:t>
            </a:r>
          </a:p>
          <a:p>
            <a:r>
              <a:rPr lang="fi-FI" sz="1400" b="0" i="0">
                <a:effectLst/>
              </a:rPr>
              <a:t>Chillaa tsemppaa sinua oman mielesi hallinnassa ja auttaa hankalien asioiden kohtaamista. Se on suunniteltu koulun, arjen ja harrastusten haasteiden helpottamiseen.</a:t>
            </a:r>
          </a:p>
          <a:p>
            <a:r>
              <a:rPr lang="fi-FI" sz="1400" b="0" i="0">
                <a:effectLst/>
              </a:rPr>
              <a:t>Sen tavoitteena on vähentää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0" i="0">
                <a:effectLst/>
              </a:rPr>
              <a:t>stressiä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0" i="0">
                <a:effectLst/>
              </a:rPr>
              <a:t>jännittämistä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0" i="0">
                <a:effectLst/>
              </a:rPr>
              <a:t>ahdistusta</a:t>
            </a:r>
          </a:p>
          <a:p>
            <a:pPr marL="0" indent="0">
              <a:buNone/>
            </a:pPr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293847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ruutu 5">
            <a:extLst>
              <a:ext uri="{FF2B5EF4-FFF2-40B4-BE49-F238E27FC236}">
                <a16:creationId xmlns:a16="http://schemas.microsoft.com/office/drawing/2014/main" id="{9D3676C0-1C11-A267-587B-F9639A62421E}"/>
              </a:ext>
            </a:extLst>
          </p:cNvPr>
          <p:cNvSpPr txBox="1"/>
          <p:nvPr/>
        </p:nvSpPr>
        <p:spPr>
          <a:xfrm>
            <a:off x="721360" y="2274838"/>
            <a:ext cx="3891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dirty="0">
                <a:solidFill>
                  <a:schemeClr val="bg1"/>
                </a:solidFill>
              </a:rPr>
              <a:t>KIITOS!</a:t>
            </a:r>
          </a:p>
          <a:p>
            <a:pPr algn="ctr"/>
            <a:endParaRPr lang="fi-FI" sz="4800" dirty="0">
              <a:solidFill>
                <a:schemeClr val="bg1"/>
              </a:solidFill>
            </a:endParaRPr>
          </a:p>
          <a:p>
            <a:pPr algn="ctr"/>
            <a:r>
              <a:rPr lang="fi-FI" sz="4800" dirty="0">
                <a:solidFill>
                  <a:schemeClr val="bg1"/>
                </a:solidFill>
              </a:rPr>
              <a:t>Kysyttävää?</a:t>
            </a:r>
          </a:p>
        </p:txBody>
      </p:sp>
      <p:pic>
        <p:nvPicPr>
          <p:cNvPr id="10" name="Kuva 9" descr="Kuva, joka sisältää kohteen kuvio, pikseli, muotoilu&#10;&#10;Kuvaus luotu automaattisesti">
            <a:extLst>
              <a:ext uri="{FF2B5EF4-FFF2-40B4-BE49-F238E27FC236}">
                <a16:creationId xmlns:a16="http://schemas.microsoft.com/office/drawing/2014/main" id="{47A86D32-5397-9054-7FEA-83FA1406E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271" y="1891973"/>
            <a:ext cx="3074054" cy="30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3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äyttäjän rajattu kuva koskettaa kasvi">
            <a:extLst>
              <a:ext uri="{FF2B5EF4-FFF2-40B4-BE49-F238E27FC236}">
                <a16:creationId xmlns:a16="http://schemas.microsoft.com/office/drawing/2014/main" id="{18A3A2C5-BC66-7A07-8993-BE480D8345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80" r="30632" b="-1"/>
          <a:stretch/>
        </p:blipFill>
        <p:spPr>
          <a:xfrm>
            <a:off x="7908966" y="10"/>
            <a:ext cx="4283034" cy="6857990"/>
          </a:xfrm>
          <a:prstGeom prst="rect">
            <a:avLst/>
          </a:prstGeom>
          <a:noFill/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AA61EF88-AB92-6576-E693-02A30166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7" y="365125"/>
            <a:ext cx="7237895" cy="1325563"/>
          </a:xfrm>
        </p:spPr>
        <p:txBody>
          <a:bodyPr anchor="ctr">
            <a:normAutofit/>
          </a:bodyPr>
          <a:lstStyle/>
          <a:p>
            <a:r>
              <a:rPr lang="fi-FI"/>
              <a:t>Lähteet: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5073EA6-6193-91C2-388C-33E913C9E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7" y="1975471"/>
            <a:ext cx="7237895" cy="40403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Opinnäytetyö</a:t>
            </a:r>
          </a:p>
          <a:p>
            <a:r>
              <a:rPr lang="fi-FI" dirty="0"/>
              <a:t>Mielenterveystalo.fi-palvelun materiaali</a:t>
            </a:r>
          </a:p>
          <a:p>
            <a:r>
              <a:rPr lang="fi-FI" dirty="0" err="1"/>
              <a:t>Powerpoint-</a:t>
            </a:r>
            <a:r>
              <a:rPr lang="fi-FI" dirty="0"/>
              <a:t> kuvapankki kuvat</a:t>
            </a:r>
          </a:p>
          <a:p>
            <a:endParaRPr lang="fi-FI" dirty="0"/>
          </a:p>
          <a:p>
            <a:r>
              <a:rPr lang="fi-FI" dirty="0"/>
              <a:t>HARJOITTEET:</a:t>
            </a:r>
          </a:p>
          <a:p>
            <a:r>
              <a:rPr lang="fi-FI" dirty="0">
                <a:hlinkClick r:id="rId3"/>
              </a:rPr>
              <a:t>Harjoitus: Mikä auttaa keskittymään</a:t>
            </a:r>
            <a:endParaRPr lang="fi-FI" dirty="0"/>
          </a:p>
          <a:p>
            <a:r>
              <a:rPr lang="fi-FI" dirty="0">
                <a:hlinkClick r:id="rId4"/>
              </a:rPr>
              <a:t>Harjoitus: Minulle tärkeät asiat</a:t>
            </a:r>
            <a:endParaRPr lang="fi-FI" dirty="0"/>
          </a:p>
          <a:p>
            <a:r>
              <a:rPr lang="fi-FI" dirty="0">
                <a:ea typeface="Calibri"/>
                <a:cs typeface="Calibri"/>
                <a:hlinkClick r:id="rId5"/>
              </a:rPr>
              <a:t>Harjoitus: Kuka minä olen</a:t>
            </a:r>
          </a:p>
          <a:p>
            <a:endParaRPr lang="fi-FI" dirty="0"/>
          </a:p>
          <a:p>
            <a:endParaRPr lang="fi-FI" dirty="0"/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6823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Mielenterveystalo-Kuud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7828F"/>
      </a:accent1>
      <a:accent2>
        <a:srgbClr val="00717F"/>
      </a:accent2>
      <a:accent3>
        <a:srgbClr val="EA9075"/>
      </a:accent3>
      <a:accent4>
        <a:srgbClr val="BACFC8"/>
      </a:accent4>
      <a:accent5>
        <a:srgbClr val="4065A9"/>
      </a:accent5>
      <a:accent6>
        <a:srgbClr val="F9D14D"/>
      </a:accent6>
      <a:hlink>
        <a:srgbClr val="00717F"/>
      </a:hlink>
      <a:folHlink>
        <a:srgbClr val="BACF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US">
  <a:themeElements>
    <a:clrScheme name="HUS saavutettavat">
      <a:dk1>
        <a:sysClr val="windowText" lastClr="000000"/>
      </a:dk1>
      <a:lt1>
        <a:sysClr val="window" lastClr="FFFFFF"/>
      </a:lt1>
      <a:dk2>
        <a:srgbClr val="F7A823"/>
      </a:dk2>
      <a:lt2>
        <a:srgbClr val="E83363"/>
      </a:lt2>
      <a:accent1>
        <a:srgbClr val="007E93"/>
      </a:accent1>
      <a:accent2>
        <a:srgbClr val="004B87"/>
      </a:accent2>
      <a:accent3>
        <a:srgbClr val="96368B"/>
      </a:accent3>
      <a:accent4>
        <a:srgbClr val="E56DA6"/>
      </a:accent4>
      <a:accent5>
        <a:srgbClr val="0ABBEF"/>
      </a:accent5>
      <a:accent6>
        <a:srgbClr val="BBD034"/>
      </a:accent6>
      <a:hlink>
        <a:srgbClr val="004B87"/>
      </a:hlink>
      <a:folHlink>
        <a:srgbClr val="004B87"/>
      </a:folHlink>
    </a:clrScheme>
    <a:fontScheme name="HUS PP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181465B9-E310-4605-82C8-B9A71E1BE445}" vid="{4EF9F70E-9562-4BCE-BAB0-0D41BB1F5A3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1305907-1df3-4a19-ac42-fa04e30441b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882F40F04D2449F87EAB1BF07835E" ma:contentTypeVersion="9" ma:contentTypeDescription="Create a new document." ma:contentTypeScope="" ma:versionID="0bd4e4c21ae198d7ae9c4af56fdcebb7">
  <xsd:schema xmlns:xsd="http://www.w3.org/2001/XMLSchema" xmlns:xs="http://www.w3.org/2001/XMLSchema" xmlns:p="http://schemas.microsoft.com/office/2006/metadata/properties" xmlns:ns3="71305907-1df3-4a19-ac42-fa04e30441b9" xmlns:ns4="4f923bac-6738-45cd-b147-c5f6101b893a" targetNamespace="http://schemas.microsoft.com/office/2006/metadata/properties" ma:root="true" ma:fieldsID="3d4491d0375cb156cb264488e6fae5a3" ns3:_="" ns4:_="">
    <xsd:import namespace="71305907-1df3-4a19-ac42-fa04e30441b9"/>
    <xsd:import namespace="4f923bac-6738-45cd-b147-c5f6101b893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305907-1df3-4a19-ac42-fa04e30441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923bac-6738-45cd-b147-c5f6101b893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E249FE-D2C7-42B7-A9A3-44458668CF6F}">
  <ds:schemaRefs>
    <ds:schemaRef ds:uri="http://schemas.microsoft.com/office/infopath/2007/PartnerControls"/>
    <ds:schemaRef ds:uri="http://purl.org/dc/dcmitype/"/>
    <ds:schemaRef ds:uri="71305907-1df3-4a19-ac42-fa04e30441b9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4f923bac-6738-45cd-b147-c5f6101b893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C596476-B79C-4D5B-A587-B8F160AC1BF9}">
  <ds:schemaRefs>
    <ds:schemaRef ds:uri="4f923bac-6738-45cd-b147-c5f6101b893a"/>
    <ds:schemaRef ds:uri="71305907-1df3-4a19-ac42-fa04e30441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8374F22-7D48-4BC7-8654-3A32559C4D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18917</TotalTime>
  <Words>975</Words>
  <Application>Microsoft Office PowerPoint</Application>
  <PresentationFormat>Laajakuva</PresentationFormat>
  <Paragraphs>237</Paragraphs>
  <Slides>17</Slides>
  <Notes>15</Notes>
  <HiddenSlides>0</HiddenSlides>
  <MMClips>1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Calibri,Sans-Serif</vt:lpstr>
      <vt:lpstr>Century Gothic</vt:lpstr>
      <vt:lpstr>Courier New</vt:lpstr>
      <vt:lpstr>Georgia Pro</vt:lpstr>
      <vt:lpstr>Inter</vt:lpstr>
      <vt:lpstr>Times New Roman</vt:lpstr>
      <vt:lpstr>Wingdings</vt:lpstr>
      <vt:lpstr>Office-teema</vt:lpstr>
      <vt:lpstr>HUS</vt:lpstr>
      <vt:lpstr>Nuorten jaksaminen arjessa - Mitä SINULLE kuuluu?</vt:lpstr>
      <vt:lpstr>PowerPoint-esitys</vt:lpstr>
      <vt:lpstr>ESITTELY</vt:lpstr>
      <vt:lpstr>Omahoito-ohjelmat</vt:lpstr>
      <vt:lpstr>PowerPoint-esitys</vt:lpstr>
      <vt:lpstr>PowerPoint-esitys</vt:lpstr>
      <vt:lpstr>Mitä mielenterveys on?</vt:lpstr>
      <vt:lpstr>Keskittyminen ja ajan hallinta</vt:lpstr>
      <vt:lpstr>Ajan hallinta</vt:lpstr>
      <vt:lpstr>Keskittyminen ja ajan hallinta</vt:lpstr>
      <vt:lpstr>Mikä auttaa keskittymään?</vt:lpstr>
      <vt:lpstr>Kuka minä olen?</vt:lpstr>
      <vt:lpstr>Mikä on sinulle tärkeää?</vt:lpstr>
      <vt:lpstr>Mitä Mielenterveystalo.fi -palvelusta löytyy?</vt:lpstr>
      <vt:lpstr>Chillaa-app</vt:lpstr>
      <vt:lpstr>PowerPoint-esitys</vt:lpstr>
      <vt:lpstr>Lähteet: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Salminen Jonna</dc:creator>
  <cp:lastModifiedBy>Siiri Koskinen</cp:lastModifiedBy>
  <cp:revision>44</cp:revision>
  <dcterms:created xsi:type="dcterms:W3CDTF">2023-03-13T09:49:45Z</dcterms:created>
  <dcterms:modified xsi:type="dcterms:W3CDTF">2025-05-09T07:30:37Z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0x0101009FE882F40F04D2449F87EAB1BF07835E</vt:lpwstr>
  </property>
  <property fmtid="{D5CDD505-2E9C-101B-9397-08002B2CF9AE}" pid="3" name="MediaServiceImageTags">
    <vt:lpwstr/>
  </property>
  <property fmtid="{D5CDD505-2E9C-101B-9397-08002B2CF9AE}" pid="4" name="_AdHocReviewCycleID">
    <vt:i4>-236063470</vt:i4>
  </property>
  <property fmtid="{D5CDD505-2E9C-101B-9397-08002B2CF9AE}" pid="5" name="_NewReviewCycle">
    <vt:lpwstr/>
  </property>
  <property fmtid="{D5CDD505-2E9C-101B-9397-08002B2CF9AE}" pid="6" name="_EmailSubject">
    <vt:lpwstr>Siirin ja Tomin opinnäytetyö</vt:lpwstr>
  </property>
  <property fmtid="{D5CDD505-2E9C-101B-9397-08002B2CF9AE}" pid="7" name="_AuthorEmail">
    <vt:lpwstr>reetta-maria.roiha@hus.fi</vt:lpwstr>
  </property>
  <property fmtid="{D5CDD505-2E9C-101B-9397-08002B2CF9AE}" pid="8" name="_AuthorEmailDisplayName">
    <vt:lpwstr>Roiha Reetta-Maria</vt:lpwstr>
  </property>
  <property fmtid="{D5CDD505-2E9C-101B-9397-08002B2CF9AE}" pid="9" name="_PreviousAdHocReviewCycleID">
    <vt:i4>-2021325722</vt:i4>
  </property>
</Properties>
</file>