
<file path=[Content_Types].xml><?xml version="1.0" encoding="utf-8"?>
<Types xmlns="http://schemas.openxmlformats.org/package/2006/content-types"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3" r:id="rId11"/>
    <p:sldId id="262" r:id="rId12"/>
    <p:sldId id="266" r:id="rId13"/>
  </p:sldIdLst>
  <p:sldSz cx="12192000" cy="6858000"/>
  <p:notesSz cx="6858000" cy="9144000"/>
  <p:defaultTextStyle>
    <a:defPPr>
      <a:defRPr lang="sv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A127"/>
    <a:srgbClr val="0046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BDEFFE-BE2E-1543-AD9E-3F1963594E02}" v="76" dt="2025-05-09T07:57:47.927"/>
    <p1510:client id="{6DF4D1A7-AA97-4729-B255-E7D92F240CE6}" v="97" dt="2025-05-09T08:01:52.0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err="1">
                <a:solidFill>
                  <a:srgbClr val="E2A127"/>
                </a:solidFill>
              </a:rPr>
              <a:t>Ungdomars</a:t>
            </a:r>
            <a:r>
              <a:rPr lang="en-US">
                <a:solidFill>
                  <a:srgbClr val="E2A127"/>
                </a:solidFill>
              </a:rPr>
              <a:t> app-</a:t>
            </a:r>
            <a:r>
              <a:rPr lang="en-US" err="1">
                <a:solidFill>
                  <a:srgbClr val="E2A127"/>
                </a:solidFill>
              </a:rPr>
              <a:t>användning</a:t>
            </a:r>
            <a:r>
              <a:rPr lang="en-US">
                <a:solidFill>
                  <a:srgbClr val="E2A127"/>
                </a:solidFill>
              </a:rPr>
              <a:t> 2024</a:t>
            </a:r>
          </a:p>
        </c:rich>
      </c:tx>
      <c:layout>
        <c:manualLayout>
          <c:xMode val="edge"/>
          <c:yMode val="edge"/>
          <c:x val="0.14208723501731943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1805371799976878"/>
          <c:y val="9.6186736125761771E-2"/>
          <c:w val="0.82423210119568391"/>
          <c:h val="0.7610783027121609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tint val="65000"/>
                  </a:schemeClr>
                </a:gs>
                <a:gs pos="75000">
                  <a:schemeClr val="accent2">
                    <a:tint val="65000"/>
                    <a:lumMod val="60000"/>
                    <a:lumOff val="40000"/>
                  </a:schemeClr>
                </a:gs>
                <a:gs pos="51000">
                  <a:schemeClr val="accent2">
                    <a:tint val="65000"/>
                    <a:alpha val="75000"/>
                  </a:schemeClr>
                </a:gs>
                <a:gs pos="100000">
                  <a:schemeClr val="accent2">
                    <a:tint val="65000"/>
                    <a:lumMod val="20000"/>
                    <a:lumOff val="80000"/>
                    <a:alpha val="15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FI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Instagram</c:v>
                </c:pt>
                <c:pt idx="1">
                  <c:v>Tiktok</c:v>
                </c:pt>
                <c:pt idx="2">
                  <c:v>Youtube</c:v>
                </c:pt>
                <c:pt idx="3">
                  <c:v>Facebook</c:v>
                </c:pt>
                <c:pt idx="4">
                  <c:v>Discord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0.87</c:v>
                </c:pt>
                <c:pt idx="1">
                  <c:v>0.79</c:v>
                </c:pt>
                <c:pt idx="2">
                  <c:v>0.76</c:v>
                </c:pt>
                <c:pt idx="3">
                  <c:v>0.33</c:v>
                </c:pt>
                <c:pt idx="4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C4-4430-B4DC-996CAC76F6E3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326"/>
        <c:overlap val="-58"/>
        <c:axId val="768836047"/>
        <c:axId val="768836527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Column1</c:v>
                      </c:pt>
                    </c:strCache>
                  </c:strRef>
                </c:tx>
                <c:spPr>
                  <a:gradFill flip="none" rotWithShape="1">
                    <a:gsLst>
                      <a:gs pos="0">
                        <a:schemeClr val="accent2"/>
                      </a:gs>
                      <a:gs pos="75000">
                        <a:schemeClr val="accent2">
                          <a:lumMod val="60000"/>
                          <a:lumOff val="40000"/>
                        </a:schemeClr>
                      </a:gs>
                      <a:gs pos="51000">
                        <a:schemeClr val="accent2">
                          <a:alpha val="75000"/>
                        </a:schemeClr>
                      </a:gs>
                      <a:gs pos="100000">
                        <a:schemeClr val="accent2">
                          <a:lumMod val="20000"/>
                          <a:lumOff val="80000"/>
                          <a:alpha val="15000"/>
                        </a:schemeClr>
                      </a:gs>
                    </a:gsLst>
                    <a:lin ang="10800000" scaled="1"/>
                    <a:tileRect/>
                  </a:gra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sv-FI"/>
                    </a:p>
                  </c:txPr>
                  <c:dLblPos val="in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strCache>
                      <c:ptCount val="5"/>
                      <c:pt idx="0">
                        <c:v>Instagram</c:v>
                      </c:pt>
                      <c:pt idx="1">
                        <c:v>Tiktok</c:v>
                      </c:pt>
                      <c:pt idx="2">
                        <c:v>Youtube</c:v>
                      </c:pt>
                      <c:pt idx="3">
                        <c:v>Facebook</c:v>
                      </c:pt>
                      <c:pt idx="4">
                        <c:v>Discord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Sheet1!$C$2:$C$6</c15:sqref>
                        </c15:formulaRef>
                      </c:ext>
                    </c:extLst>
                    <c:numCache>
                      <c:formatCode>General</c:formatCode>
                      <c:ptCount val="5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17C4-4430-B4DC-996CAC76F6E3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Column2</c:v>
                      </c:pt>
                    </c:strCache>
                  </c:strRef>
                </c:tx>
                <c:spPr>
                  <a:gradFill flip="none" rotWithShape="1">
                    <a:gsLst>
                      <a:gs pos="0">
                        <a:schemeClr val="accent2">
                          <a:shade val="65000"/>
                        </a:schemeClr>
                      </a:gs>
                      <a:gs pos="75000">
                        <a:schemeClr val="accent2">
                          <a:shade val="65000"/>
                          <a:lumMod val="60000"/>
                          <a:lumOff val="40000"/>
                        </a:schemeClr>
                      </a:gs>
                      <a:gs pos="51000">
                        <a:schemeClr val="accent2">
                          <a:shade val="65000"/>
                          <a:alpha val="75000"/>
                        </a:schemeClr>
                      </a:gs>
                      <a:gs pos="100000">
                        <a:schemeClr val="accent2">
                          <a:shade val="65000"/>
                          <a:lumMod val="20000"/>
                          <a:lumOff val="80000"/>
                          <a:alpha val="15000"/>
                        </a:schemeClr>
                      </a:gs>
                    </a:gsLst>
                    <a:lin ang="10800000" scaled="1"/>
                    <a:tileRect/>
                  </a:gra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sv-FI"/>
                    </a:p>
                  </c:txPr>
                  <c:dLblPos val="in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strCache>
                      <c:ptCount val="5"/>
                      <c:pt idx="0">
                        <c:v>Instagram</c:v>
                      </c:pt>
                      <c:pt idx="1">
                        <c:v>Tiktok</c:v>
                      </c:pt>
                      <c:pt idx="2">
                        <c:v>Youtube</c:v>
                      </c:pt>
                      <c:pt idx="3">
                        <c:v>Facebook</c:v>
                      </c:pt>
                      <c:pt idx="4">
                        <c:v>Discord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Sheet1!$D$2:$D$6</c15:sqref>
                        </c15:formulaRef>
                      </c:ext>
                    </c:extLst>
                    <c:numCache>
                      <c:formatCode>General</c:formatCode>
                      <c:ptCount val="5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17C4-4430-B4DC-996CAC76F6E3}"/>
                  </c:ext>
                </c:extLst>
              </c15:ser>
            </c15:filteredBarSeries>
          </c:ext>
        </c:extLst>
      </c:barChart>
      <c:catAx>
        <c:axId val="76883604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15000"/>
                <a:lumOff val="8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E2A127"/>
                </a:solidFill>
                <a:latin typeface="+mn-lt"/>
                <a:ea typeface="+mn-ea"/>
                <a:cs typeface="+mn-cs"/>
              </a:defRPr>
            </a:pPr>
            <a:endParaRPr lang="en-FI"/>
          </a:p>
        </c:txPr>
        <c:crossAx val="768836527"/>
        <c:crosses val="autoZero"/>
        <c:auto val="1"/>
        <c:lblAlgn val="ctr"/>
        <c:lblOffset val="100"/>
        <c:noMultiLvlLbl val="0"/>
      </c:catAx>
      <c:valAx>
        <c:axId val="768836527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99000">
                    <a:schemeClr val="tx1">
                      <a:lumMod val="25000"/>
                      <a:lumOff val="75000"/>
                    </a:schemeClr>
                  </a:gs>
                  <a:gs pos="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solidFill>
            <a:srgbClr val="E2A127"/>
          </a:solidFill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FI"/>
          </a:p>
        </c:txPr>
        <c:crossAx val="7688360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F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2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  <a:tileRect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  <a:tileRect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99000">
              <a:schemeClr val="tx1">
                <a:lumMod val="25000"/>
                <a:lumOff val="75000"/>
              </a:schemeClr>
            </a:gs>
            <a:gs pos="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15000"/>
                <a:lumOff val="85000"/>
              </a:schemeClr>
            </a:gs>
            <a:gs pos="0">
              <a:schemeClr val="tx1">
                <a:lumMod val="5000"/>
                <a:lumOff val="9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FA64E16-DBD4-DEDA-2A7B-3158A94AB5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sv-FI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80628B2-2E22-570F-1E18-3A16183385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FI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9D63F64-5153-74F2-60B2-1FAB913FD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34B1E-97F9-4201-A937-D5ABCB8AE2CE}" type="datetimeFigureOut">
              <a:rPr lang="sv-FI" smtClean="0"/>
              <a:t>2025-05-20</a:t>
            </a:fld>
            <a:endParaRPr lang="sv-FI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CAB2E17-07DB-B129-07DC-D93AAFB64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7DA810A-3B3C-FBFB-2161-3BE6C6F00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BE953-4D59-4A97-B6C3-F162C1A09D25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3865042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6AF4DA5-27DC-B4A3-C482-9C73A3FC8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FI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91AD991-88FE-143C-7759-5FFB08AFED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FI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7955564-5550-C325-F0F0-C4EE1D5F6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34B1E-97F9-4201-A937-D5ABCB8AE2CE}" type="datetimeFigureOut">
              <a:rPr lang="sv-FI" smtClean="0"/>
              <a:t>2025-05-20</a:t>
            </a:fld>
            <a:endParaRPr lang="sv-FI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04A17CC-9B56-997B-CFE7-418317EF1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9E75B12-FA42-B7DE-669F-64579773A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BE953-4D59-4A97-B6C3-F162C1A09D25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2246514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744A6EA-2EB2-B447-F87B-5F60173E8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sv-FI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87D27E5-ED1F-A2A3-0F66-F06453B883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6789E68-370F-3039-055F-816CAE10B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34B1E-97F9-4201-A937-D5ABCB8AE2CE}" type="datetimeFigureOut">
              <a:rPr lang="sv-FI" smtClean="0"/>
              <a:t>2025-05-20</a:t>
            </a:fld>
            <a:endParaRPr lang="sv-FI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2956307-6144-8DCC-D43B-2FB9A5615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6D561CF-8F5F-97E1-C430-79DDB2AD4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BE953-4D59-4A97-B6C3-F162C1A09D25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3124312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B7D2666-A68C-4DB0-B98C-8453AD3CF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FI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C1CD5D1-769A-AC94-F168-EB5AB17099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FI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4693680-EA58-2892-B4A5-8F5BADD254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FI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E9D1484-F4D9-4A70-2F6B-F752E5C93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34B1E-97F9-4201-A937-D5ABCB8AE2CE}" type="datetimeFigureOut">
              <a:rPr lang="sv-FI" smtClean="0"/>
              <a:t>2025-05-20</a:t>
            </a:fld>
            <a:endParaRPr lang="sv-FI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B86F16A-F329-FF38-89DF-58595D606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27E2762-246F-3305-3D31-DC646F203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BE953-4D59-4A97-B6C3-F162C1A09D25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1521974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8C4642-F9CE-0456-BD41-BF8F9D3B6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FI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644EEDB-88C3-E414-BECB-ED2CE04629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5BB0FF0-C4A5-B365-A5AC-8A15C118A9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FI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DE281F60-E556-848D-2B14-486237D064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5B06EB85-54CB-4D52-613A-0C5377DD48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FI"/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16D3B0F7-F2C0-32C0-450D-54DB358ED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34B1E-97F9-4201-A937-D5ABCB8AE2CE}" type="datetimeFigureOut">
              <a:rPr lang="sv-FI" smtClean="0"/>
              <a:t>2025-05-20</a:t>
            </a:fld>
            <a:endParaRPr lang="sv-FI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963AD0C7-AAF1-89D7-AFD5-777457BAD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6B734AF6-72E6-0E27-8C4A-0ED57FC93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BE953-4D59-4A97-B6C3-F162C1A09D25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3409548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15B9C04-9BCA-902A-7A74-476D0B0AD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FI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8C8C810F-7A6A-8546-A9F2-08A369930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34B1E-97F9-4201-A937-D5ABCB8AE2CE}" type="datetimeFigureOut">
              <a:rPr lang="sv-FI" smtClean="0"/>
              <a:t>2025-05-20</a:t>
            </a:fld>
            <a:endParaRPr lang="sv-FI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1A75AE5-9871-B1AA-042E-DDBB70706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B8C7A4BA-8F1E-BBA1-97DF-1F8E9E696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BE953-4D59-4A97-B6C3-F162C1A09D25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822121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06AD6098-87F0-D884-FC15-6A671477A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34B1E-97F9-4201-A937-D5ABCB8AE2CE}" type="datetimeFigureOut">
              <a:rPr lang="sv-FI" smtClean="0"/>
              <a:t>2025-05-20</a:t>
            </a:fld>
            <a:endParaRPr lang="sv-FI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10C4AA7C-9397-A65E-E7D4-5C2EB33B8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BD64B95-1005-8A16-3F29-DFC1F8DFB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BE953-4D59-4A97-B6C3-F162C1A09D25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61576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1654EAD-A9C7-3563-2DCE-7D7616185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sv-FI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3AF8647-2E68-4C9A-75CA-00C961E41D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FI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E3BB67C-5380-C7B2-67AE-2627020D66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88818C2-84A6-0120-0CFB-CCEDC9EFF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34B1E-97F9-4201-A937-D5ABCB8AE2CE}" type="datetimeFigureOut">
              <a:rPr lang="sv-FI" smtClean="0"/>
              <a:t>2025-05-20</a:t>
            </a:fld>
            <a:endParaRPr lang="sv-FI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D9B65A0-F535-75D6-0493-F22F5E74C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D9872CB-33BD-FED5-7A36-51D099E49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BE953-4D59-4A97-B6C3-F162C1A09D25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3863110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C7470C8-CC0E-C0B2-07F7-6EAE3C8CC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sv-FI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76F462E-5C8F-7161-BAD2-BE04E5442C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FI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B168744-5117-9BDC-44E3-42B16A29EA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8BB7075-EDCD-8CCA-2902-139C6F92D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34B1E-97F9-4201-A937-D5ABCB8AE2CE}" type="datetimeFigureOut">
              <a:rPr lang="sv-FI" smtClean="0"/>
              <a:t>2025-05-20</a:t>
            </a:fld>
            <a:endParaRPr lang="sv-FI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D80664B-1ADF-5903-ED13-649D4AC64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D83578E-5B83-42D9-378A-4243A444F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BE953-4D59-4A97-B6C3-F162C1A09D25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1100932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E640E9B-9BF6-1C66-EA6F-DE7408AC1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FI"/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19A22377-DC5D-D7CE-373C-EE7640B19C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FI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ED95C76-15F6-693C-E088-F2EEEF817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34B1E-97F9-4201-A937-D5ABCB8AE2CE}" type="datetimeFigureOut">
              <a:rPr lang="sv-FI" smtClean="0"/>
              <a:t>2025-05-20</a:t>
            </a:fld>
            <a:endParaRPr lang="sv-FI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96C8D5F-BD90-D8B1-643A-697C6C955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0EE2616-DEA9-4E4E-9CDF-EA0FE0AAE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BE953-4D59-4A97-B6C3-F162C1A09D25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2556129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EDC0405A-0E27-3260-9885-B62C037920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sv-FI"/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36F3B1B-1690-94FF-1851-F16BCFBB55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FI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0FC0E62-9CF1-E753-3E8A-5F2879055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34B1E-97F9-4201-A937-D5ABCB8AE2CE}" type="datetimeFigureOut">
              <a:rPr lang="sv-FI" smtClean="0"/>
              <a:t>2025-05-20</a:t>
            </a:fld>
            <a:endParaRPr lang="sv-FI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75B5D27-2133-23F7-CE96-C925D0628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4711F05-1352-93D9-6C3F-9C24D8EE1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BE953-4D59-4A97-B6C3-F162C1A09D25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3090901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6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4ED10752-356D-942F-1F73-A65EB0DE6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sv-FI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50EE492-E58E-3046-8516-4FB2092093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FI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1B985A7-EA93-E600-B376-CBFEF25373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B34B1E-97F9-4201-A937-D5ABCB8AE2CE}" type="datetimeFigureOut">
              <a:rPr lang="sv-FI" smtClean="0"/>
              <a:t>2025-05-20</a:t>
            </a:fld>
            <a:endParaRPr lang="sv-FI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13D8B8A-A39C-75AD-E608-A74F0190E7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FI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A6721C4-62B8-46E4-8462-0AFE89E1D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4BE953-4D59-4A97-B6C3-F162C1A09D25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2423781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sv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sv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0.png"/><Relationship Id="rId11" Type="http://schemas.openxmlformats.org/officeDocument/2006/relationships/chart" Target="../charts/chart1.xml"/><Relationship Id="rId5" Type="http://schemas.openxmlformats.org/officeDocument/2006/relationships/image" Target="../media/image9.svg"/><Relationship Id="rId10" Type="http://schemas.openxmlformats.org/officeDocument/2006/relationships/image" Target="../media/image5.png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sv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1.sv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3.sv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2.png"/><Relationship Id="rId5" Type="http://schemas.openxmlformats.org/officeDocument/2006/relationships/image" Target="../media/image11.svg"/><Relationship Id="rId10" Type="http://schemas.openxmlformats.org/officeDocument/2006/relationships/image" Target="../media/image5.png"/><Relationship Id="rId4" Type="http://schemas.openxmlformats.org/officeDocument/2006/relationships/image" Target="../media/image10.png"/><Relationship Id="rId9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9.sv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2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5.png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CD34FFD-F7B4-E1D0-2B97-C8ED085836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7729" y="1105115"/>
            <a:ext cx="9144000" cy="1137271"/>
          </a:xfrm>
        </p:spPr>
        <p:txBody>
          <a:bodyPr>
            <a:normAutofit/>
          </a:bodyPr>
          <a:lstStyle/>
          <a:p>
            <a:r>
              <a:rPr lang="sv-FI" sz="4800">
                <a:solidFill>
                  <a:schemeClr val="bg1"/>
                </a:solidFill>
                <a:latin typeface="Gill Sans MT"/>
              </a:rPr>
              <a:t>Ungas välmående i en digital vardag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4AE2B1E-B345-AD95-04A0-381C127B9A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7729" y="2438466"/>
            <a:ext cx="9144000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FI">
                <a:solidFill>
                  <a:schemeClr val="bg1"/>
                </a:solidFill>
              </a:rPr>
              <a:t>Om ungas välmående på nätet och hur de anser att föräldrar kan stötta och hantera deras internetanvändning</a:t>
            </a:r>
          </a:p>
        </p:txBody>
      </p:sp>
      <p:pic>
        <p:nvPicPr>
          <p:cNvPr id="5" name="Bild 4" descr="Bärbar dator med telefon och kalkylator">
            <a:extLst>
              <a:ext uri="{FF2B5EF4-FFF2-40B4-BE49-F238E27FC236}">
                <a16:creationId xmlns:a16="http://schemas.microsoft.com/office/drawing/2014/main" id="{77FA328B-E804-0075-7899-05273DFF22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42847" y="3402062"/>
            <a:ext cx="3306305" cy="3241729"/>
          </a:xfrm>
          <a:prstGeom prst="rect">
            <a:avLst/>
          </a:prstGeom>
        </p:spPr>
      </p:pic>
      <p:pic>
        <p:nvPicPr>
          <p:cNvPr id="6" name="Bild 5" descr="Kommentar, gilla med hel fyllning">
            <a:extLst>
              <a:ext uri="{FF2B5EF4-FFF2-40B4-BE49-F238E27FC236}">
                <a16:creationId xmlns:a16="http://schemas.microsoft.com/office/drawing/2014/main" id="{DB2FFCE0-575C-0845-3500-65E80EA5C9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6955971" y="4565726"/>
            <a:ext cx="902039" cy="914400"/>
          </a:xfrm>
          <a:prstGeom prst="rect">
            <a:avLst/>
          </a:prstGeom>
        </p:spPr>
      </p:pic>
      <p:pic>
        <p:nvPicPr>
          <p:cNvPr id="4" name="Audio Recording 24 apr. 2025 01:32:28">
            <a:hlinkClick r:id="" action="ppaction://media"/>
            <a:extLst>
              <a:ext uri="{FF2B5EF4-FFF2-40B4-BE49-F238E27FC236}">
                <a16:creationId xmlns:a16="http://schemas.microsoft.com/office/drawing/2014/main" id="{B4F55C2F-837A-02F6-9D83-F95E2A6313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04929" y="534648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59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7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E4EE28A-6FE7-36BC-88DA-1007CD6C6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>
                <a:solidFill>
                  <a:schemeClr val="bg1"/>
                </a:solidFill>
                <a:latin typeface="Gill Sans MT"/>
              </a:rPr>
              <a:t>Unga på nätet</a:t>
            </a:r>
            <a:endParaRPr lang="sv-FI"/>
          </a:p>
        </p:txBody>
      </p:sp>
      <p:sp>
        <p:nvSpPr>
          <p:cNvPr id="14" name="Rectangle 5">
            <a:extLst>
              <a:ext uri="{FF2B5EF4-FFF2-40B4-BE49-F238E27FC236}">
                <a16:creationId xmlns:a16="http://schemas.microsoft.com/office/drawing/2014/main" id="{26703C65-CC8C-DA69-D78A-766C103C70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7057" y="2387651"/>
            <a:ext cx="6535764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Kommunikation, lärande &amp; gemenskap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sv-FI" altLang="sv-FI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Nätmobbning och jämförelse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sv-FI" altLang="sv-FI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Snabb digital utveckling → nya möjligheter &amp; utmaningar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sv-FI" altLang="sv-FI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Psykisk hälsa påverkas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sv-FI" altLang="sv-FI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Vuxnas förståelse = viktigt för rätt stöd</a:t>
            </a:r>
          </a:p>
        </p:txBody>
      </p:sp>
      <p:pic>
        <p:nvPicPr>
          <p:cNvPr id="18" name="Platshållare för innehåll 17" descr="Onlinenätverk med hel fyllning">
            <a:extLst>
              <a:ext uri="{FF2B5EF4-FFF2-40B4-BE49-F238E27FC236}">
                <a16:creationId xmlns:a16="http://schemas.microsoft.com/office/drawing/2014/main" id="{F945904F-4CE7-3A83-6E7D-6254E3841D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09906" y="2236220"/>
            <a:ext cx="1943894" cy="1943894"/>
          </a:xfrm>
        </p:spPr>
      </p:pic>
      <p:pic>
        <p:nvPicPr>
          <p:cNvPr id="4" name="Audio Recording 24 apr. 2025 13:53:03">
            <a:hlinkClick r:id="" action="ppaction://media"/>
            <a:extLst>
              <a:ext uri="{FF2B5EF4-FFF2-40B4-BE49-F238E27FC236}">
                <a16:creationId xmlns:a16="http://schemas.microsoft.com/office/drawing/2014/main" id="{854EF610-C107-03DC-C634-945C25B5A6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838543" y="56800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171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089131F-BBAF-3D67-9A2C-C24B20FF2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>
                <a:solidFill>
                  <a:schemeClr val="bg1"/>
                </a:solidFill>
                <a:latin typeface="Gill Sans MT"/>
              </a:rPr>
              <a:t>Sociala medier</a:t>
            </a:r>
            <a:endParaRPr lang="sv-FI"/>
          </a:p>
        </p:txBody>
      </p:sp>
      <p:pic>
        <p:nvPicPr>
          <p:cNvPr id="6" name="Platshållare för innehåll 5" descr="Tummen upp med hel fyllning">
            <a:extLst>
              <a:ext uri="{FF2B5EF4-FFF2-40B4-BE49-F238E27FC236}">
                <a16:creationId xmlns:a16="http://schemas.microsoft.com/office/drawing/2014/main" id="{8D264E80-F3C6-0100-2C91-4E617C3950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69303" y="939177"/>
            <a:ext cx="914400" cy="914400"/>
          </a:xfrm>
        </p:spPr>
      </p:pic>
      <p:pic>
        <p:nvPicPr>
          <p:cNvPr id="4" name="Platshållare för innehåll 4" descr="En organisk hörn form">
            <a:extLst>
              <a:ext uri="{FF2B5EF4-FFF2-40B4-BE49-F238E27FC236}">
                <a16:creationId xmlns:a16="http://schemas.microsoft.com/office/drawing/2014/main" id="{BF8D2A36-5E98-5C31-355D-C48DD908BE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6200000">
            <a:off x="7840662" y="0"/>
            <a:ext cx="4351338" cy="4351338"/>
          </a:xfrm>
          <a:prstGeom prst="rect">
            <a:avLst/>
          </a:prstGeom>
        </p:spPr>
      </p:pic>
      <p:pic>
        <p:nvPicPr>
          <p:cNvPr id="8" name="Bild 7" descr="Hjärta med hel fyllning">
            <a:extLst>
              <a:ext uri="{FF2B5EF4-FFF2-40B4-BE49-F238E27FC236}">
                <a16:creationId xmlns:a16="http://schemas.microsoft.com/office/drawing/2014/main" id="{29760E61-1F94-C764-6313-D26637628E0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793003" y="285750"/>
            <a:ext cx="914400" cy="914400"/>
          </a:xfrm>
          <a:prstGeom prst="rect">
            <a:avLst/>
          </a:prstGeom>
        </p:spPr>
      </p:pic>
      <p:sp>
        <p:nvSpPr>
          <p:cNvPr id="11" name="Rectangle 1">
            <a:extLst>
              <a:ext uri="{FF2B5EF4-FFF2-40B4-BE49-F238E27FC236}">
                <a16:creationId xmlns:a16="http://schemas.microsoft.com/office/drawing/2014/main" id="{2821F876-EF57-F5C3-FD3D-88C1E6F53C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1" y="1677988"/>
            <a:ext cx="411480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sz="1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Sociala medier = användargenererade plattformar (ex. TikTok, Snapchat, Instagram)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sv-FI" altLang="sv-FI" sz="1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sz="1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Ungas favoriter: Instagram (87 %), TikTok (79 %), YouTube (76 %)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sv-FI" altLang="sv-FI" sz="1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sz="1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TikTok &amp; Instagram: även viktiga nyhetskällor för unga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sv-FI" altLang="sv-FI" sz="1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sz="1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Algoritmer styr flödet – baserat på intressen &amp; interaktioner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sv-FI" altLang="sv-FI" sz="1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sz="1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Viktigt att förstå hur plattformarna påverkar vår uppmärksamhet &amp; information</a:t>
            </a:r>
          </a:p>
        </p:txBody>
      </p:sp>
      <p:pic>
        <p:nvPicPr>
          <p:cNvPr id="5" name="Audio Recording 24 apr. 2025 14:17:49">
            <a:hlinkClick r:id="" action="ppaction://media"/>
            <a:extLst>
              <a:ext uri="{FF2B5EF4-FFF2-40B4-BE49-F238E27FC236}">
                <a16:creationId xmlns:a16="http://schemas.microsoft.com/office/drawing/2014/main" id="{26C3986C-AC03-7AB2-BF85-ED4B5AD83F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276837" y="532777"/>
            <a:ext cx="812800" cy="812800"/>
          </a:xfrm>
          <a:prstGeom prst="rect">
            <a:avLst/>
          </a:prstGeom>
        </p:spPr>
      </p:pic>
      <p:graphicFrame>
        <p:nvGraphicFramePr>
          <p:cNvPr id="3" name="Chart 4">
            <a:extLst>
              <a:ext uri="{FF2B5EF4-FFF2-40B4-BE49-F238E27FC236}">
                <a16:creationId xmlns:a16="http://schemas.microsoft.com/office/drawing/2014/main" id="{7EB104A9-E081-9F3E-3ECD-1905C22720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4824076"/>
              </p:ext>
            </p:extLst>
          </p:nvPr>
        </p:nvGraphicFramePr>
        <p:xfrm>
          <a:off x="4872673" y="2250153"/>
          <a:ext cx="700659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7" name="textruta 6">
            <a:extLst>
              <a:ext uri="{FF2B5EF4-FFF2-40B4-BE49-F238E27FC236}">
                <a16:creationId xmlns:a16="http://schemas.microsoft.com/office/drawing/2014/main" id="{AD897EC5-7CB0-8C91-B1DE-D1C5AE97BE44}"/>
              </a:ext>
            </a:extLst>
          </p:cNvPr>
          <p:cNvSpPr txBox="1"/>
          <p:nvPr/>
        </p:nvSpPr>
        <p:spPr>
          <a:xfrm>
            <a:off x="8793003" y="6441445"/>
            <a:ext cx="51777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FI" sz="1100">
                <a:solidFill>
                  <a:srgbClr val="E2A127"/>
                </a:solidFill>
              </a:rPr>
              <a:t>Svenskspråkiga ungdomsbarometern 2024</a:t>
            </a:r>
          </a:p>
        </p:txBody>
      </p:sp>
    </p:spTree>
    <p:extLst>
      <p:ext uri="{BB962C8B-B14F-4D97-AF65-F5344CB8AC3E}">
        <p14:creationId xmlns:p14="http://schemas.microsoft.com/office/powerpoint/2010/main" val="2764388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C84D1F4-3FA9-BECF-8B79-0AA66C3EA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4170" y="323736"/>
            <a:ext cx="3581400" cy="1325563"/>
          </a:xfrm>
        </p:spPr>
        <p:txBody>
          <a:bodyPr/>
          <a:lstStyle/>
          <a:p>
            <a:r>
              <a:rPr lang="sv-FI">
                <a:solidFill>
                  <a:schemeClr val="bg1"/>
                </a:solidFill>
                <a:latin typeface="Gill Sans MT"/>
              </a:rPr>
              <a:t>Psykisk hälsa</a:t>
            </a:r>
            <a:endParaRPr lang="sv-FI"/>
          </a:p>
        </p:txBody>
      </p:sp>
      <p:pic>
        <p:nvPicPr>
          <p:cNvPr id="5" name="Platshållare för innehåll 4" descr="Ett pussel">
            <a:extLst>
              <a:ext uri="{FF2B5EF4-FFF2-40B4-BE49-F238E27FC236}">
                <a16:creationId xmlns:a16="http://schemas.microsoft.com/office/drawing/2014/main" id="{BB0EB8DB-DB0B-1FF2-2864-8F102BD94A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821079" y="-843869"/>
            <a:ext cx="3660775" cy="3660775"/>
          </a:xfrm>
        </p:spPr>
      </p:pic>
      <p:pic>
        <p:nvPicPr>
          <p:cNvPr id="8" name="Bild 7" descr="Influencer med hel fyllning">
            <a:extLst>
              <a:ext uri="{FF2B5EF4-FFF2-40B4-BE49-F238E27FC236}">
                <a16:creationId xmlns:a16="http://schemas.microsoft.com/office/drawing/2014/main" id="{5306A899-DBE5-A90E-95DD-53D45358D4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283337" y="3788229"/>
            <a:ext cx="2680063" cy="2680063"/>
          </a:xfrm>
          <a:prstGeom prst="rect">
            <a:avLst/>
          </a:prstGeom>
        </p:spPr>
      </p:pic>
      <p:sp>
        <p:nvSpPr>
          <p:cNvPr id="9" name="Rectangle 1">
            <a:extLst>
              <a:ext uri="{FF2B5EF4-FFF2-40B4-BE49-F238E27FC236}">
                <a16:creationId xmlns:a16="http://schemas.microsoft.com/office/drawing/2014/main" id="{D1AF99FC-2324-D75E-BF7B-CD701682FF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792907"/>
            <a:ext cx="9013371" cy="294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sz="1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Hög skärmtid kopplas till sämre sömn, stress, isolering och psykisk ohälsa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sz="1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Sociala medier bidrar till jämförelsestress och låg självkänsla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sz="1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Skadligt innehåll kan trigga ätstörningar, självskada, mobbning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sz="1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Brist på vuxenstöd = större risk för ohälsa och ensamhet online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sz="1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Internet används ofta för att söka information om mående – både hjälpsamt och riskabelt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sz="1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Föräldrar, skola och samhälle behöver ta ansvar för regler &amp; stöd</a:t>
            </a:r>
          </a:p>
        </p:txBody>
      </p:sp>
      <p:pic>
        <p:nvPicPr>
          <p:cNvPr id="4" name="Audio Recording 24 apr. 2025 14:20:37">
            <a:hlinkClick r:id="" action="ppaction://media"/>
            <a:extLst>
              <a:ext uri="{FF2B5EF4-FFF2-40B4-BE49-F238E27FC236}">
                <a16:creationId xmlns:a16="http://schemas.microsoft.com/office/drawing/2014/main" id="{6EE44406-7041-4C11-4DC9-8DF83FA64A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50600" y="330041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910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7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8ADBF68-5607-3E80-8EF5-4A66C65D0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5027" y="343580"/>
            <a:ext cx="5368290" cy="1325563"/>
          </a:xfrm>
        </p:spPr>
        <p:txBody>
          <a:bodyPr/>
          <a:lstStyle/>
          <a:p>
            <a:r>
              <a:rPr lang="sv-FI">
                <a:solidFill>
                  <a:schemeClr val="bg1"/>
                </a:solidFill>
                <a:latin typeface="Gill Sans MT"/>
              </a:rPr>
              <a:t>Mobbning och hat </a:t>
            </a:r>
            <a:endParaRPr lang="sv-FI"/>
          </a:p>
        </p:txBody>
      </p:sp>
      <p:pic>
        <p:nvPicPr>
          <p:cNvPr id="6" name="Platshållare för innehåll 5" descr="Två prat bubblor">
            <a:extLst>
              <a:ext uri="{FF2B5EF4-FFF2-40B4-BE49-F238E27FC236}">
                <a16:creationId xmlns:a16="http://schemas.microsoft.com/office/drawing/2014/main" id="{515DA7B8-0B9D-4879-5191-18D8EA162D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285750" y="-642122"/>
            <a:ext cx="4351338" cy="4351338"/>
          </a:xfrm>
          <a:prstGeom prst="rect">
            <a:avLst/>
          </a:prstGeom>
        </p:spPr>
      </p:pic>
      <p:pic>
        <p:nvPicPr>
          <p:cNvPr id="11" name="Platshållare för innehåll 10" descr="Förvirrat ansikte helt fyllt med hel fyllning">
            <a:extLst>
              <a:ext uri="{FF2B5EF4-FFF2-40B4-BE49-F238E27FC236}">
                <a16:creationId xmlns:a16="http://schemas.microsoft.com/office/drawing/2014/main" id="{F4090A0D-9FEB-C5DA-DF71-38D403BCE0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1030" y="2006600"/>
            <a:ext cx="914400" cy="914400"/>
          </a:xfrm>
          <a:prstGeom prst="rect">
            <a:avLst/>
          </a:prstGeom>
        </p:spPr>
      </p:pic>
      <p:sp>
        <p:nvSpPr>
          <p:cNvPr id="16" name="Rectangle 1">
            <a:extLst>
              <a:ext uri="{FF2B5EF4-FFF2-40B4-BE49-F238E27FC236}">
                <a16:creationId xmlns:a16="http://schemas.microsoft.com/office/drawing/2014/main" id="{F8A6BF58-04C0-4DFB-3711-BFB199C56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5588" y="2283598"/>
            <a:ext cx="6915881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sz="1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1 av 5 unga utsatta för hat eller kränkningar online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sv-FI" altLang="sv-FI" sz="1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sz="1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Påverkar självkänsla, psykisk hälsa &amp; skolgång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sv-FI" altLang="sv-FI" sz="1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sz="1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Unga berättar sällan – rädsla för att inte bli förstådda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sv-FI" altLang="sv-FI" sz="1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sz="1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Näthat sker anonymt &amp; dygnet runt – svårt att undvika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sv-FI" altLang="sv-FI" sz="1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sz="1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Vanligt bland pojkar, högstadieelever &amp; unga med NPF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sv-FI" altLang="sv-FI" sz="1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sz="1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Viktigt med stöd från vuxna – inte bara regler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sv-FI" altLang="sv-FI" sz="1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sz="1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Unga bör lära sig: blockera, rapportera &amp; söka stöd</a:t>
            </a:r>
          </a:p>
        </p:txBody>
      </p:sp>
      <p:pic>
        <p:nvPicPr>
          <p:cNvPr id="4" name="Audio Recording 24 apr. 2025 14:24:22">
            <a:hlinkClick r:id="" action="ppaction://media"/>
            <a:extLst>
              <a:ext uri="{FF2B5EF4-FFF2-40B4-BE49-F238E27FC236}">
                <a16:creationId xmlns:a16="http://schemas.microsoft.com/office/drawing/2014/main" id="{EC126F64-C4ED-D21C-3F99-9A46012680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997945" y="584751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896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8D20E27-6E64-F54D-441E-4CB556717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7484" y="543605"/>
            <a:ext cx="6161314" cy="1325563"/>
          </a:xfrm>
        </p:spPr>
        <p:txBody>
          <a:bodyPr/>
          <a:lstStyle/>
          <a:p>
            <a:r>
              <a:rPr lang="sv-FI">
                <a:solidFill>
                  <a:schemeClr val="bg1"/>
                </a:solidFill>
                <a:latin typeface="Gill Sans MT"/>
              </a:rPr>
              <a:t>Problematisk användning</a:t>
            </a:r>
            <a:endParaRPr lang="sv-FI"/>
          </a:p>
        </p:txBody>
      </p:sp>
      <p:pic>
        <p:nvPicPr>
          <p:cNvPr id="9" name="Platshållare för innehåll 4" descr="En organisk hörn form">
            <a:extLst>
              <a:ext uri="{FF2B5EF4-FFF2-40B4-BE49-F238E27FC236}">
                <a16:creationId xmlns:a16="http://schemas.microsoft.com/office/drawing/2014/main" id="{090A8894-D9B1-94F1-148C-557016FAFA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40662" y="2506662"/>
            <a:ext cx="4351338" cy="4351338"/>
          </a:xfrm>
          <a:prstGeom prst="rect">
            <a:avLst/>
          </a:prstGeom>
        </p:spPr>
      </p:pic>
      <p:pic>
        <p:nvPicPr>
          <p:cNvPr id="15" name="Platshållare för innehåll 14" descr="Callcenter med hel fyllning">
            <a:extLst>
              <a:ext uri="{FF2B5EF4-FFF2-40B4-BE49-F238E27FC236}">
                <a16:creationId xmlns:a16="http://schemas.microsoft.com/office/drawing/2014/main" id="{1F53B9E3-E220-2287-83EC-D7856C0F5B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60718" y="408734"/>
            <a:ext cx="1488282" cy="1488282"/>
          </a:xfrm>
        </p:spPr>
      </p:pic>
      <p:pic>
        <p:nvPicPr>
          <p:cNvPr id="17" name="Bild 16" descr="Telefonvibration med hel fyllning">
            <a:extLst>
              <a:ext uri="{FF2B5EF4-FFF2-40B4-BE49-F238E27FC236}">
                <a16:creationId xmlns:a16="http://schemas.microsoft.com/office/drawing/2014/main" id="{4B501EEF-1B29-BCCD-BE6A-759FC71090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555171" y="620486"/>
            <a:ext cx="947057" cy="914400"/>
          </a:xfrm>
          <a:prstGeom prst="rect">
            <a:avLst/>
          </a:prstGeom>
        </p:spPr>
      </p:pic>
      <p:sp>
        <p:nvSpPr>
          <p:cNvPr id="18" name="Rectangle 1">
            <a:extLst>
              <a:ext uri="{FF2B5EF4-FFF2-40B4-BE49-F238E27FC236}">
                <a16:creationId xmlns:a16="http://schemas.microsoft.com/office/drawing/2014/main" id="{8F543989-0C1D-0471-74A2-F98A8EB44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887" y="2477294"/>
            <a:ext cx="4506685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sz="1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Ej diagnos, men liknar spelberoende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sv-FI" altLang="sv-FI" sz="1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sz="1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Symptom: bristande kontroll, prioritering, negativa konsekvenser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sv-FI" altLang="sv-FI" sz="1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sz="1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Påverkar relationer, studier &amp; arbete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sv-FI" altLang="sv-FI" sz="1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sz="1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7–22 % av unga 12–18 år drabbade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sv-FI" altLang="sv-FI" sz="1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sz="1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22 % mobilberoende, 13 % internetberoende, 12 % sociala medier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sv-FI" altLang="sv-FI" sz="1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textruta 18">
            <a:extLst>
              <a:ext uri="{FF2B5EF4-FFF2-40B4-BE49-F238E27FC236}">
                <a16:creationId xmlns:a16="http://schemas.microsoft.com/office/drawing/2014/main" id="{07857D85-9B5C-AD5D-1EFD-9D9995C5E5A4}"/>
              </a:ext>
            </a:extLst>
          </p:cNvPr>
          <p:cNvSpPr txBox="1"/>
          <p:nvPr/>
        </p:nvSpPr>
        <p:spPr>
          <a:xfrm>
            <a:off x="6096000" y="2200295"/>
            <a:ext cx="475705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sv-FI" altLang="sv-FI" sz="1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sz="1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Ökning bland flickor 2017–2021 (6,8 % → 11,6 %)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sv-FI" altLang="sv-FI" sz="1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sz="1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Samband med ensamhet, depression &amp; psykisk ohälsa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sv-FI" altLang="sv-FI" sz="1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sz="1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Behov av djupare förståelse för ungas digitala liv</a:t>
            </a:r>
          </a:p>
          <a:p>
            <a:endParaRPr lang="sv-FI"/>
          </a:p>
        </p:txBody>
      </p:sp>
      <p:pic>
        <p:nvPicPr>
          <p:cNvPr id="3" name="Audio Recording 24 apr. 2025 01:41:28">
            <a:hlinkClick r:id="" action="ppaction://media"/>
            <a:extLst>
              <a:ext uri="{FF2B5EF4-FFF2-40B4-BE49-F238E27FC236}">
                <a16:creationId xmlns:a16="http://schemas.microsoft.com/office/drawing/2014/main" id="{F845300A-EFBB-E9E7-B52A-4092C3EED6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66929" y="5918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816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05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44DE072-A20C-19D5-085F-92A7CC266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>
                <a:solidFill>
                  <a:schemeClr val="bg1"/>
                </a:solidFill>
              </a:rPr>
              <a:t>Skärmtid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34F76DC-2E31-F515-AA58-36506003D79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18457" y="2521684"/>
            <a:ext cx="8403904" cy="294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sz="1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Skärmtid svårare att mäta idag – mobilen är alltid närvarande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sz="1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Skärmanvändning kan vara lärorik, social och kreativ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sz="1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Sömn påverkas mest om skärm används direkt före läggdags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sv-FI" altLang="sv-FI" sz="1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Risker online: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sz="1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Olämpligt innehåll (våldsamt, sexuellt, stötande)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sz="1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Desinformation och extrema åsikter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sz="1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Viktigt med trygg digital miljö, åldersanpassning och vuxnas engagemang</a:t>
            </a:r>
          </a:p>
        </p:txBody>
      </p:sp>
      <p:pic>
        <p:nvPicPr>
          <p:cNvPr id="10" name="Bild 9" descr="Smartphone med hel fyllning">
            <a:extLst>
              <a:ext uri="{FF2B5EF4-FFF2-40B4-BE49-F238E27FC236}">
                <a16:creationId xmlns:a16="http://schemas.microsoft.com/office/drawing/2014/main" id="{99C0002D-7911-60BF-746A-A1F53FA1E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79280" y="2599508"/>
            <a:ext cx="1874520" cy="1874520"/>
          </a:xfrm>
          <a:prstGeom prst="rect">
            <a:avLst/>
          </a:prstGeom>
        </p:spPr>
      </p:pic>
      <p:pic>
        <p:nvPicPr>
          <p:cNvPr id="12" name="Bild 11" descr="Klocka med hel fyllning">
            <a:extLst>
              <a:ext uri="{FF2B5EF4-FFF2-40B4-BE49-F238E27FC236}">
                <a16:creationId xmlns:a16="http://schemas.microsoft.com/office/drawing/2014/main" id="{CDB1CE89-791F-F921-CF96-671F46C255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00764" y="420604"/>
            <a:ext cx="914400" cy="914400"/>
          </a:xfrm>
          <a:prstGeom prst="rect">
            <a:avLst/>
          </a:prstGeom>
        </p:spPr>
      </p:pic>
      <p:pic>
        <p:nvPicPr>
          <p:cNvPr id="3" name="Audio Recording 24 apr. 2025 01:44:38">
            <a:hlinkClick r:id="" action="ppaction://media"/>
            <a:extLst>
              <a:ext uri="{FF2B5EF4-FFF2-40B4-BE49-F238E27FC236}">
                <a16:creationId xmlns:a16="http://schemas.microsoft.com/office/drawing/2014/main" id="{2AF318EB-3366-CAEA-F810-4FF964654A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067143" y="56800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065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41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2804785-AAD6-E04C-811E-EF249BB13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491" y="538250"/>
            <a:ext cx="4735286" cy="1325563"/>
          </a:xfrm>
        </p:spPr>
        <p:txBody>
          <a:bodyPr/>
          <a:lstStyle/>
          <a:p>
            <a:r>
              <a:rPr lang="sv-FI">
                <a:solidFill>
                  <a:schemeClr val="bg1"/>
                </a:solidFill>
                <a:latin typeface="Gill Sans MT"/>
              </a:rPr>
              <a:t>Vuxnas roll</a:t>
            </a:r>
            <a:endParaRPr lang="sv-FI"/>
          </a:p>
        </p:txBody>
      </p:sp>
      <p:pic>
        <p:nvPicPr>
          <p:cNvPr id="9" name="Platshållare för innehåll 8" descr="Familj med två barn med hel fyllning">
            <a:extLst>
              <a:ext uri="{FF2B5EF4-FFF2-40B4-BE49-F238E27FC236}">
                <a16:creationId xmlns:a16="http://schemas.microsoft.com/office/drawing/2014/main" id="{082CF6C1-C3E3-4D9B-93E9-E21C500C52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0495" y="102619"/>
            <a:ext cx="1741715" cy="1741715"/>
          </a:xfrm>
        </p:spPr>
      </p:pic>
      <p:sp>
        <p:nvSpPr>
          <p:cNvPr id="13" name="Rectangle 1">
            <a:extLst>
              <a:ext uri="{FF2B5EF4-FFF2-40B4-BE49-F238E27FC236}">
                <a16:creationId xmlns:a16="http://schemas.microsoft.com/office/drawing/2014/main" id="{1A59AFC2-3BD8-3A82-AED0-B3E8E5A7DA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4271" y="2804326"/>
            <a:ext cx="4082143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sz="1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Föräldrarelation kan vara en skyddsfaktor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sv-FI" altLang="sv-FI" sz="1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sz="1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Föräldrar bör stödja självkontroll, inte bara begränsa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sv-FI" altLang="sv-FI" sz="1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sz="1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Balans i vardagen: sömn, motion, kost → psykisk hälsa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sv-FI" altLang="sv-FI" sz="1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CBF02B16-ACD2-65D8-8099-1E38398BF877}"/>
              </a:ext>
            </a:extLst>
          </p:cNvPr>
          <p:cNvSpPr txBox="1"/>
          <p:nvPr/>
        </p:nvSpPr>
        <p:spPr>
          <a:xfrm>
            <a:off x="6232072" y="1969579"/>
            <a:ext cx="460465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sz="1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Rörelse i skolan → bättre fokus &amp; prestation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sv-FI" altLang="sv-FI" sz="1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sz="1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Regler (ej förbud) kring skärmtid mer hållbart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sv-FI" altLang="sv-FI" sz="1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sz="1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T.ex. mobilfritt sovrum, inga spel sent på kvällen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sv-FI" altLang="sv-FI" sz="1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sv-FI" altLang="sv-FI" sz="1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Audio Recording 24 apr. 2025 01:43:00">
            <a:hlinkClick r:id="" action="ppaction://media"/>
            <a:extLst>
              <a:ext uri="{FF2B5EF4-FFF2-40B4-BE49-F238E27FC236}">
                <a16:creationId xmlns:a16="http://schemas.microsoft.com/office/drawing/2014/main" id="{D1F4441E-AD75-BDEC-5755-942C034B78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157549" y="510082"/>
            <a:ext cx="812800" cy="812800"/>
          </a:xfrm>
          <a:prstGeom prst="rect">
            <a:avLst/>
          </a:prstGeom>
        </p:spPr>
      </p:pic>
      <p:pic>
        <p:nvPicPr>
          <p:cNvPr id="5" name="Bild 4" descr="Omtanke med hel fyllning">
            <a:extLst>
              <a:ext uri="{FF2B5EF4-FFF2-40B4-BE49-F238E27FC236}">
                <a16:creationId xmlns:a16="http://schemas.microsoft.com/office/drawing/2014/main" id="{292F4BFF-94A2-3D61-D922-8CB7B6B981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10178597" y="5144742"/>
            <a:ext cx="1316264" cy="119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444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1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709A1DA-6CF8-6C6B-FDCE-8828F9FD41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7800" y="3000827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sv-FI" sz="9600" b="1">
                <a:solidFill>
                  <a:schemeClr val="bg1"/>
                </a:solidFill>
              </a:rPr>
              <a:t>Tack!</a:t>
            </a:r>
            <a:br>
              <a:rPr lang="sv-FI" sz="9600" b="1">
                <a:solidFill>
                  <a:schemeClr val="bg1"/>
                </a:solidFill>
              </a:rPr>
            </a:br>
            <a:br>
              <a:rPr lang="sv-FI" sz="9600" b="1">
                <a:solidFill>
                  <a:schemeClr val="bg1"/>
                </a:solidFill>
              </a:rPr>
            </a:br>
            <a:endParaRPr lang="sv-FI" sz="9600" b="1">
              <a:solidFill>
                <a:schemeClr val="bg1"/>
              </a:solidFill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C12C02F-293C-8D4C-A181-E8DFCB6D90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95953"/>
            <a:ext cx="9144000" cy="1655762"/>
          </a:xfrm>
        </p:spPr>
        <p:txBody>
          <a:bodyPr>
            <a:normAutofit fontScale="55000" lnSpcReduction="20000"/>
          </a:bodyPr>
          <a:lstStyle/>
          <a:p>
            <a:r>
              <a:rPr lang="sv-FI">
                <a:solidFill>
                  <a:schemeClr val="bg1"/>
                </a:solidFill>
              </a:rPr>
              <a:t>Sofia Lindqvist</a:t>
            </a:r>
          </a:p>
          <a:p>
            <a:r>
              <a:rPr lang="sv-FI">
                <a:solidFill>
                  <a:schemeClr val="bg1"/>
                </a:solidFill>
              </a:rPr>
              <a:t>Elin Lindbom</a:t>
            </a:r>
          </a:p>
          <a:p>
            <a:r>
              <a:rPr lang="sv-FI">
                <a:solidFill>
                  <a:schemeClr val="bg1"/>
                </a:solidFill>
              </a:rPr>
              <a:t>Erik Törnqvist</a:t>
            </a:r>
          </a:p>
          <a:p>
            <a:endParaRPr lang="sv-FI">
              <a:solidFill>
                <a:schemeClr val="bg1"/>
              </a:solidFill>
            </a:endParaRPr>
          </a:p>
          <a:p>
            <a:endParaRPr lang="sv-FI">
              <a:solidFill>
                <a:schemeClr val="bg1"/>
              </a:solidFill>
            </a:endParaRPr>
          </a:p>
          <a:p>
            <a:r>
              <a:rPr lang="sv-FI">
                <a:solidFill>
                  <a:schemeClr val="bg1"/>
                </a:solidFill>
              </a:rPr>
              <a:t>Yrkeshögskolan Novia</a:t>
            </a:r>
          </a:p>
        </p:txBody>
      </p:sp>
      <p:pic>
        <p:nvPicPr>
          <p:cNvPr id="8" name="Platshållare för innehåll 4" descr="En organisk hörn form">
            <a:extLst>
              <a:ext uri="{FF2B5EF4-FFF2-40B4-BE49-F238E27FC236}">
                <a16:creationId xmlns:a16="http://schemas.microsoft.com/office/drawing/2014/main" id="{DBC333D3-A4F2-08EB-0900-8AF120AE8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0" y="2506662"/>
            <a:ext cx="4584357" cy="4351338"/>
          </a:xfrm>
          <a:prstGeom prst="rect">
            <a:avLst/>
          </a:prstGeom>
        </p:spPr>
      </p:pic>
      <p:pic>
        <p:nvPicPr>
          <p:cNvPr id="9" name="Platshållare för innehåll 4" descr="En organisk hörn form">
            <a:extLst>
              <a:ext uri="{FF2B5EF4-FFF2-40B4-BE49-F238E27FC236}">
                <a16:creationId xmlns:a16="http://schemas.microsoft.com/office/drawing/2014/main" id="{BDDB74A8-88D7-BE5E-08A0-61A815C963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V="1">
            <a:off x="7515267" y="0"/>
            <a:ext cx="4676733" cy="402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429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1271772-a914-4fb8-a1b7-765f48899ac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84713E7AE14DF43B4265487C295F7E3" ma:contentTypeVersion="15" ma:contentTypeDescription="Skapa ett nytt dokument." ma:contentTypeScope="" ma:versionID="9b41cf1d4610dbb0c7bcaaec7bb56465">
  <xsd:schema xmlns:xsd="http://www.w3.org/2001/XMLSchema" xmlns:xs="http://www.w3.org/2001/XMLSchema" xmlns:p="http://schemas.microsoft.com/office/2006/metadata/properties" xmlns:ns3="a1271772-a914-4fb8-a1b7-765f48899ac7" xmlns:ns4="d17a14db-b508-47bd-a0c3-8e88ab695e5f" targetNamespace="http://schemas.microsoft.com/office/2006/metadata/properties" ma:root="true" ma:fieldsID="4fffd82d145e151fe517bc41436d76ee" ns3:_="" ns4:_="">
    <xsd:import namespace="a1271772-a914-4fb8-a1b7-765f48899ac7"/>
    <xsd:import namespace="d17a14db-b508-47bd-a0c3-8e88ab695e5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_activity" minOccurs="0"/>
                <xsd:element ref="ns3:MediaServiceSystemTag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271772-a914-4fb8-a1b7-765f48899a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7a14db-b508-47bd-a0c3-8e88ab695e5f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Delar tips,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47D9C0F-F731-42AC-B4D5-615E0E1AE84E}">
  <ds:schemaRefs>
    <ds:schemaRef ds:uri="http://www.w3.org/XML/1998/namespace"/>
    <ds:schemaRef ds:uri="a1271772-a914-4fb8-a1b7-765f48899ac7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d17a14db-b508-47bd-a0c3-8e88ab695e5f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3389AE58-BFA6-4309-ADE2-FDECA3507AE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3AB8F28-16A6-4840-AB1F-EE39ACB91787}">
  <ds:schemaRefs>
    <ds:schemaRef ds:uri="a1271772-a914-4fb8-a1b7-765f48899ac7"/>
    <ds:schemaRef ds:uri="d17a14db-b508-47bd-a0c3-8e88ab695e5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445</Words>
  <Application>Microsoft Office PowerPoint</Application>
  <PresentationFormat>Bredbild</PresentationFormat>
  <Paragraphs>87</Paragraphs>
  <Slides>9</Slides>
  <Notes>0</Notes>
  <HiddenSlides>0</HiddenSlides>
  <MMClips>8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Gill Sans MT</vt:lpstr>
      <vt:lpstr>Office-tema</vt:lpstr>
      <vt:lpstr>Ungas välmående i en digital vardag</vt:lpstr>
      <vt:lpstr>Unga på nätet</vt:lpstr>
      <vt:lpstr>Sociala medier</vt:lpstr>
      <vt:lpstr>Psykisk hälsa</vt:lpstr>
      <vt:lpstr>Mobbning och hat </vt:lpstr>
      <vt:lpstr>Problematisk användning</vt:lpstr>
      <vt:lpstr>Skärmtid</vt:lpstr>
      <vt:lpstr>Vuxnas roll</vt:lpstr>
      <vt:lpstr>Tack!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Sofia Lindqvist</dc:creator>
  <cp:lastModifiedBy>Sofia Lindqvist</cp:lastModifiedBy>
  <cp:revision>1</cp:revision>
  <dcterms:created xsi:type="dcterms:W3CDTF">2025-04-22T17:38:51Z</dcterms:created>
  <dcterms:modified xsi:type="dcterms:W3CDTF">2025-05-20T06:35:29Z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0x010100B84713E7AE14DF43B4265487C295F7E3</vt:lpwstr>
  </property>
</Properties>
</file>