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214B3D-A397-FFE6-5107-C668B41E615F}" v="263" dt="2026-02-03T09:08:41.995"/>
    <p1510:client id="{8C3D9084-4A40-8FAF-44CE-9C87B090AF2E}" v="1827" dt="2026-02-03T17:21:08.721"/>
    <p1510:client id="{F09B0EA4-4CEF-2BF2-F2A7-CDC5847FCEFD}" v="628" dt="2026-02-01T18:47:16.032"/>
    <p1510:client id="{F3253FB7-47C9-3EA8-8B48-59A20AD14CF4}" v="644" dt="2026-02-03T16:57:18.889"/>
    <p1510:client id="{F8E7FA47-B78D-2D29-FDCF-D40D6A600A5B}" v="271" dt="2026-02-02T14:26:55.8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6603E7-5F84-4366-9B38-37D6E62D6EC6}" type="doc">
      <dgm:prSet loTypeId="urn:microsoft.com/office/officeart/2005/8/layout/cycle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1319B10-DB9A-45D4-AE63-4BC02FF854B1}">
      <dgm:prSet phldrT="[Text]" phldr="0"/>
      <dgm:spPr/>
      <dgm:t>
        <a:bodyPr/>
        <a:lstStyle/>
        <a:p>
          <a:pPr rtl="0"/>
          <a:r>
            <a:rPr lang="en-US" err="1">
              <a:latin typeface="Aptos"/>
            </a:rPr>
            <a:t>Kriittinen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tilanne</a:t>
          </a:r>
          <a:endParaRPr lang="en-US">
            <a:latin typeface="Aptos"/>
          </a:endParaRPr>
        </a:p>
      </dgm:t>
    </dgm:pt>
    <dgm:pt modelId="{CA0E3B48-D1FB-4CED-BEE5-BDBE19C913C3}" type="parTrans" cxnId="{C6721442-8B48-46D0-A691-1188918A9770}">
      <dgm:prSet/>
      <dgm:spPr/>
      <dgm:t>
        <a:bodyPr/>
        <a:lstStyle/>
        <a:p>
          <a:endParaRPr lang="en-US"/>
        </a:p>
      </dgm:t>
    </dgm:pt>
    <dgm:pt modelId="{077F807A-D0AF-40A5-B9B7-A09E586AD063}" type="sibTrans" cxnId="{C6721442-8B48-46D0-A691-1188918A9770}">
      <dgm:prSet/>
      <dgm:spPr/>
      <dgm:t>
        <a:bodyPr/>
        <a:lstStyle/>
        <a:p>
          <a:endParaRPr lang="en-US"/>
        </a:p>
      </dgm:t>
    </dgm:pt>
    <dgm:pt modelId="{EA399D60-8DF3-4385-907F-0FA3D3B724A1}">
      <dgm:prSet phldrT="[Text]" phldr="0"/>
      <dgm:spPr/>
      <dgm:t>
        <a:bodyPr/>
        <a:lstStyle/>
        <a:p>
          <a:r>
            <a:rPr lang="en-US" err="1">
              <a:latin typeface="Aptos"/>
            </a:rPr>
            <a:t>Reagointi</a:t>
          </a:r>
          <a:endParaRPr lang="en-US">
            <a:latin typeface="Aptos"/>
          </a:endParaRPr>
        </a:p>
      </dgm:t>
    </dgm:pt>
    <dgm:pt modelId="{7DCA75B7-D793-4CDA-99C3-EFF0BF0B4CDC}" type="parTrans" cxnId="{16E2AAB2-8E87-4FBD-9120-D4722CDD3F2E}">
      <dgm:prSet/>
      <dgm:spPr/>
      <dgm:t>
        <a:bodyPr/>
        <a:lstStyle/>
        <a:p>
          <a:endParaRPr lang="en-US"/>
        </a:p>
      </dgm:t>
    </dgm:pt>
    <dgm:pt modelId="{04191DF0-0A2D-4E58-A75D-3495750F0A15}" type="sibTrans" cxnId="{16E2AAB2-8E87-4FBD-9120-D4722CDD3F2E}">
      <dgm:prSet/>
      <dgm:spPr/>
      <dgm:t>
        <a:bodyPr/>
        <a:lstStyle/>
        <a:p>
          <a:endParaRPr lang="en-US"/>
        </a:p>
      </dgm:t>
    </dgm:pt>
    <dgm:pt modelId="{B13086C8-F816-437D-9EB9-2FCCA7D6E1E3}">
      <dgm:prSet phldrT="[Text]" phldr="0"/>
      <dgm:spPr/>
      <dgm:t>
        <a:bodyPr/>
        <a:lstStyle/>
        <a:p>
          <a:pPr rtl="0"/>
          <a:r>
            <a:rPr lang="en-US" err="1">
              <a:latin typeface="Aptos"/>
            </a:rPr>
            <a:t>Organisaation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keinot</a:t>
          </a:r>
          <a:r>
            <a:rPr lang="en-US">
              <a:latin typeface="Aptos"/>
            </a:rPr>
            <a:t> (</a:t>
          </a:r>
          <a:r>
            <a:rPr lang="en-US" err="1">
              <a:latin typeface="Aptos"/>
            </a:rPr>
            <a:t>jälkipurku</a:t>
          </a:r>
          <a:r>
            <a:rPr lang="en-US">
              <a:latin typeface="Aptos"/>
            </a:rPr>
            <a:t>)</a:t>
          </a:r>
        </a:p>
      </dgm:t>
    </dgm:pt>
    <dgm:pt modelId="{C350BBF6-C142-4D27-9DBF-4329138204C9}" type="parTrans" cxnId="{F5EAD6B9-B795-44FA-BB90-DD31BBCCB50B}">
      <dgm:prSet/>
      <dgm:spPr/>
      <dgm:t>
        <a:bodyPr/>
        <a:lstStyle/>
        <a:p>
          <a:endParaRPr lang="en-US"/>
        </a:p>
      </dgm:t>
    </dgm:pt>
    <dgm:pt modelId="{4DF321C6-6DA3-42A0-833C-94AD29535AEA}" type="sibTrans" cxnId="{F5EAD6B9-B795-44FA-BB90-DD31BBCCB50B}">
      <dgm:prSet/>
      <dgm:spPr/>
      <dgm:t>
        <a:bodyPr/>
        <a:lstStyle/>
        <a:p>
          <a:endParaRPr lang="en-US"/>
        </a:p>
      </dgm:t>
    </dgm:pt>
    <dgm:pt modelId="{CA93BCBF-FC3C-4E1B-9063-32D1AE301E3A}">
      <dgm:prSet phldrT="[Text]" phldr="0"/>
      <dgm:spPr/>
      <dgm:t>
        <a:bodyPr/>
        <a:lstStyle/>
        <a:p>
          <a:pPr rtl="0"/>
          <a:r>
            <a:rPr lang="en-US" err="1">
              <a:latin typeface="Aptos"/>
            </a:rPr>
            <a:t>Vapaa-ajalla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palautuminen</a:t>
          </a:r>
          <a:endParaRPr lang="en-US">
            <a:latin typeface="Aptos"/>
          </a:endParaRPr>
        </a:p>
      </dgm:t>
    </dgm:pt>
    <dgm:pt modelId="{8EEF19CE-86DF-4667-9DAC-BE8DF7487324}" type="parTrans" cxnId="{287B08F3-1D70-456B-B6F1-C471AC43FF19}">
      <dgm:prSet/>
      <dgm:spPr/>
      <dgm:t>
        <a:bodyPr/>
        <a:lstStyle/>
        <a:p>
          <a:endParaRPr lang="en-US"/>
        </a:p>
      </dgm:t>
    </dgm:pt>
    <dgm:pt modelId="{4B53AA3F-8025-4219-BB73-11DBE9820093}" type="sibTrans" cxnId="{287B08F3-1D70-456B-B6F1-C471AC43FF19}">
      <dgm:prSet/>
      <dgm:spPr/>
      <dgm:t>
        <a:bodyPr/>
        <a:lstStyle/>
        <a:p>
          <a:endParaRPr lang="en-US"/>
        </a:p>
      </dgm:t>
    </dgm:pt>
    <dgm:pt modelId="{D17DC541-E96E-4E89-81B5-990B803F98AF}">
      <dgm:prSet phldrT="[Text]" phldr="0"/>
      <dgm:spPr/>
      <dgm:t>
        <a:bodyPr/>
        <a:lstStyle/>
        <a:p>
          <a:pPr rtl="0"/>
          <a:r>
            <a:rPr lang="en-US" err="1">
              <a:latin typeface="Aptos"/>
            </a:rPr>
            <a:t>Mielen</a:t>
          </a:r>
          <a:r>
            <a:rPr lang="en-US">
              <a:latin typeface="Aptos"/>
            </a:rPr>
            <a:t> ja </a:t>
          </a:r>
          <a:r>
            <a:rPr lang="en-US" err="1">
              <a:latin typeface="Aptos"/>
            </a:rPr>
            <a:t>kehon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palaaminen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kriittistä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tilannetta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edeltävään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tilaan</a:t>
          </a:r>
          <a:endParaRPr lang="en-US">
            <a:latin typeface="Aptos"/>
          </a:endParaRPr>
        </a:p>
      </dgm:t>
    </dgm:pt>
    <dgm:pt modelId="{0356CE06-D87C-4933-B4A4-CD07DD182B11}" type="parTrans" cxnId="{111502E5-889F-4AD4-955C-4C91604E8DB0}">
      <dgm:prSet/>
      <dgm:spPr/>
      <dgm:t>
        <a:bodyPr/>
        <a:lstStyle/>
        <a:p>
          <a:endParaRPr lang="en-US"/>
        </a:p>
      </dgm:t>
    </dgm:pt>
    <dgm:pt modelId="{123FBE03-F300-4547-B99B-B713108357A4}" type="sibTrans" cxnId="{111502E5-889F-4AD4-955C-4C91604E8DB0}">
      <dgm:prSet/>
      <dgm:spPr/>
      <dgm:t>
        <a:bodyPr/>
        <a:lstStyle/>
        <a:p>
          <a:endParaRPr lang="en-US"/>
        </a:p>
      </dgm:t>
    </dgm:pt>
    <dgm:pt modelId="{11252128-5AA1-425D-BA2E-F2F6EE776128}" type="pres">
      <dgm:prSet presAssocID="{706603E7-5F84-4366-9B38-37D6E62D6EC6}" presName="cycle" presStyleCnt="0">
        <dgm:presLayoutVars>
          <dgm:dir/>
          <dgm:resizeHandles val="exact"/>
        </dgm:presLayoutVars>
      </dgm:prSet>
      <dgm:spPr/>
    </dgm:pt>
    <dgm:pt modelId="{16D17C01-8B15-4ED1-B91E-B4278117EEA6}" type="pres">
      <dgm:prSet presAssocID="{31319B10-DB9A-45D4-AE63-4BC02FF854B1}" presName="node" presStyleLbl="node1" presStyleIdx="0" presStyleCnt="5">
        <dgm:presLayoutVars>
          <dgm:bulletEnabled val="1"/>
        </dgm:presLayoutVars>
      </dgm:prSet>
      <dgm:spPr/>
    </dgm:pt>
    <dgm:pt modelId="{AD6110A7-68BB-4C67-BF8A-60BEACE98175}" type="pres">
      <dgm:prSet presAssocID="{31319B10-DB9A-45D4-AE63-4BC02FF854B1}" presName="spNode" presStyleCnt="0"/>
      <dgm:spPr/>
    </dgm:pt>
    <dgm:pt modelId="{630FE023-B9C4-4D52-836E-B6D77FC3491C}" type="pres">
      <dgm:prSet presAssocID="{077F807A-D0AF-40A5-B9B7-A09E586AD063}" presName="sibTrans" presStyleLbl="sibTrans1D1" presStyleIdx="0" presStyleCnt="5"/>
      <dgm:spPr/>
    </dgm:pt>
    <dgm:pt modelId="{7B4FAC6D-0A93-489D-B604-1D6DD4FA543A}" type="pres">
      <dgm:prSet presAssocID="{EA399D60-8DF3-4385-907F-0FA3D3B724A1}" presName="node" presStyleLbl="node1" presStyleIdx="1" presStyleCnt="5">
        <dgm:presLayoutVars>
          <dgm:bulletEnabled val="1"/>
        </dgm:presLayoutVars>
      </dgm:prSet>
      <dgm:spPr/>
    </dgm:pt>
    <dgm:pt modelId="{167DB037-6E56-44E6-BCB6-11F95B759F00}" type="pres">
      <dgm:prSet presAssocID="{EA399D60-8DF3-4385-907F-0FA3D3B724A1}" presName="spNode" presStyleCnt="0"/>
      <dgm:spPr/>
    </dgm:pt>
    <dgm:pt modelId="{1EED0D1E-80BD-4B0B-BC18-49CAE08EF942}" type="pres">
      <dgm:prSet presAssocID="{04191DF0-0A2D-4E58-A75D-3495750F0A15}" presName="sibTrans" presStyleLbl="sibTrans1D1" presStyleIdx="1" presStyleCnt="5"/>
      <dgm:spPr/>
    </dgm:pt>
    <dgm:pt modelId="{4BEFB322-4202-4003-A063-25496AB401D8}" type="pres">
      <dgm:prSet presAssocID="{B13086C8-F816-437D-9EB9-2FCCA7D6E1E3}" presName="node" presStyleLbl="node1" presStyleIdx="2" presStyleCnt="5">
        <dgm:presLayoutVars>
          <dgm:bulletEnabled val="1"/>
        </dgm:presLayoutVars>
      </dgm:prSet>
      <dgm:spPr/>
    </dgm:pt>
    <dgm:pt modelId="{94FCF630-B541-45E3-810A-D23E09AB6B44}" type="pres">
      <dgm:prSet presAssocID="{B13086C8-F816-437D-9EB9-2FCCA7D6E1E3}" presName="spNode" presStyleCnt="0"/>
      <dgm:spPr/>
    </dgm:pt>
    <dgm:pt modelId="{EB8EED16-B789-45C7-A952-6913128E924D}" type="pres">
      <dgm:prSet presAssocID="{4DF321C6-6DA3-42A0-833C-94AD29535AEA}" presName="sibTrans" presStyleLbl="sibTrans1D1" presStyleIdx="2" presStyleCnt="5"/>
      <dgm:spPr/>
    </dgm:pt>
    <dgm:pt modelId="{469C52CB-5184-4214-BE16-981927225C17}" type="pres">
      <dgm:prSet presAssocID="{CA93BCBF-FC3C-4E1B-9063-32D1AE301E3A}" presName="node" presStyleLbl="node1" presStyleIdx="3" presStyleCnt="5">
        <dgm:presLayoutVars>
          <dgm:bulletEnabled val="1"/>
        </dgm:presLayoutVars>
      </dgm:prSet>
      <dgm:spPr/>
    </dgm:pt>
    <dgm:pt modelId="{AEDAA248-3BEF-4CFB-8700-B8AC32286B42}" type="pres">
      <dgm:prSet presAssocID="{CA93BCBF-FC3C-4E1B-9063-32D1AE301E3A}" presName="spNode" presStyleCnt="0"/>
      <dgm:spPr/>
    </dgm:pt>
    <dgm:pt modelId="{D1572930-5C0C-4AAD-B377-722F7EBF17D2}" type="pres">
      <dgm:prSet presAssocID="{4B53AA3F-8025-4219-BB73-11DBE9820093}" presName="sibTrans" presStyleLbl="sibTrans1D1" presStyleIdx="3" presStyleCnt="5"/>
      <dgm:spPr/>
    </dgm:pt>
    <dgm:pt modelId="{79B3086E-EC08-40E8-8949-E6B6F8B21949}" type="pres">
      <dgm:prSet presAssocID="{D17DC541-E96E-4E89-81B5-990B803F98AF}" presName="node" presStyleLbl="node1" presStyleIdx="4" presStyleCnt="5">
        <dgm:presLayoutVars>
          <dgm:bulletEnabled val="1"/>
        </dgm:presLayoutVars>
      </dgm:prSet>
      <dgm:spPr/>
    </dgm:pt>
    <dgm:pt modelId="{9F21E042-2E00-413F-9816-4827448623A5}" type="pres">
      <dgm:prSet presAssocID="{D17DC541-E96E-4E89-81B5-990B803F98AF}" presName="spNode" presStyleCnt="0"/>
      <dgm:spPr/>
    </dgm:pt>
    <dgm:pt modelId="{BF69318F-4372-435D-97E7-64026BDC9048}" type="pres">
      <dgm:prSet presAssocID="{123FBE03-F300-4547-B99B-B713108357A4}" presName="sibTrans" presStyleLbl="sibTrans1D1" presStyleIdx="4" presStyleCnt="5"/>
      <dgm:spPr/>
    </dgm:pt>
  </dgm:ptLst>
  <dgm:cxnLst>
    <dgm:cxn modelId="{58343335-B757-47EE-BC67-E9144F5CB3D6}" type="presOf" srcId="{077F807A-D0AF-40A5-B9B7-A09E586AD063}" destId="{630FE023-B9C4-4D52-836E-B6D77FC3491C}" srcOrd="0" destOrd="0" presId="urn:microsoft.com/office/officeart/2005/8/layout/cycle5"/>
    <dgm:cxn modelId="{AC0BCF39-E517-4E2E-9747-52FD31D49A88}" type="presOf" srcId="{4DF321C6-6DA3-42A0-833C-94AD29535AEA}" destId="{EB8EED16-B789-45C7-A952-6913128E924D}" srcOrd="0" destOrd="0" presId="urn:microsoft.com/office/officeart/2005/8/layout/cycle5"/>
    <dgm:cxn modelId="{829C1B3E-3D35-413E-8A88-FA59A83DF21F}" type="presOf" srcId="{31319B10-DB9A-45D4-AE63-4BC02FF854B1}" destId="{16D17C01-8B15-4ED1-B91E-B4278117EEA6}" srcOrd="0" destOrd="0" presId="urn:microsoft.com/office/officeart/2005/8/layout/cycle5"/>
    <dgm:cxn modelId="{128BA65B-E457-4A99-93E8-6FC28C725BF8}" type="presOf" srcId="{4B53AA3F-8025-4219-BB73-11DBE9820093}" destId="{D1572930-5C0C-4AAD-B377-722F7EBF17D2}" srcOrd="0" destOrd="0" presId="urn:microsoft.com/office/officeart/2005/8/layout/cycle5"/>
    <dgm:cxn modelId="{C6721442-8B48-46D0-A691-1188918A9770}" srcId="{706603E7-5F84-4366-9B38-37D6E62D6EC6}" destId="{31319B10-DB9A-45D4-AE63-4BC02FF854B1}" srcOrd="0" destOrd="0" parTransId="{CA0E3B48-D1FB-4CED-BEE5-BDBE19C913C3}" sibTransId="{077F807A-D0AF-40A5-B9B7-A09E586AD063}"/>
    <dgm:cxn modelId="{6D46B574-C0EF-40D7-804E-702D1E8F9731}" type="presOf" srcId="{D17DC541-E96E-4E89-81B5-990B803F98AF}" destId="{79B3086E-EC08-40E8-8949-E6B6F8B21949}" srcOrd="0" destOrd="0" presId="urn:microsoft.com/office/officeart/2005/8/layout/cycle5"/>
    <dgm:cxn modelId="{14E4B987-7258-4193-A6C4-A32DE5802BE6}" type="presOf" srcId="{CA93BCBF-FC3C-4E1B-9063-32D1AE301E3A}" destId="{469C52CB-5184-4214-BE16-981927225C17}" srcOrd="0" destOrd="0" presId="urn:microsoft.com/office/officeart/2005/8/layout/cycle5"/>
    <dgm:cxn modelId="{237CA8AA-9371-48AF-AD77-F5CD9276A15A}" type="presOf" srcId="{04191DF0-0A2D-4E58-A75D-3495750F0A15}" destId="{1EED0D1E-80BD-4B0B-BC18-49CAE08EF942}" srcOrd="0" destOrd="0" presId="urn:microsoft.com/office/officeart/2005/8/layout/cycle5"/>
    <dgm:cxn modelId="{16E2AAB2-8E87-4FBD-9120-D4722CDD3F2E}" srcId="{706603E7-5F84-4366-9B38-37D6E62D6EC6}" destId="{EA399D60-8DF3-4385-907F-0FA3D3B724A1}" srcOrd="1" destOrd="0" parTransId="{7DCA75B7-D793-4CDA-99C3-EFF0BF0B4CDC}" sibTransId="{04191DF0-0A2D-4E58-A75D-3495750F0A15}"/>
    <dgm:cxn modelId="{F5EAD6B9-B795-44FA-BB90-DD31BBCCB50B}" srcId="{706603E7-5F84-4366-9B38-37D6E62D6EC6}" destId="{B13086C8-F816-437D-9EB9-2FCCA7D6E1E3}" srcOrd="2" destOrd="0" parTransId="{C350BBF6-C142-4D27-9DBF-4329138204C9}" sibTransId="{4DF321C6-6DA3-42A0-833C-94AD29535AEA}"/>
    <dgm:cxn modelId="{FB5561BF-3A57-49EF-9346-6F32D8573921}" type="presOf" srcId="{B13086C8-F816-437D-9EB9-2FCCA7D6E1E3}" destId="{4BEFB322-4202-4003-A063-25496AB401D8}" srcOrd="0" destOrd="0" presId="urn:microsoft.com/office/officeart/2005/8/layout/cycle5"/>
    <dgm:cxn modelId="{A70CD9C0-C602-4974-AB92-ABCAB862F5AA}" type="presOf" srcId="{706603E7-5F84-4366-9B38-37D6E62D6EC6}" destId="{11252128-5AA1-425D-BA2E-F2F6EE776128}" srcOrd="0" destOrd="0" presId="urn:microsoft.com/office/officeart/2005/8/layout/cycle5"/>
    <dgm:cxn modelId="{BDB1F4DA-D82B-4524-A24A-ED383E19A9DD}" type="presOf" srcId="{EA399D60-8DF3-4385-907F-0FA3D3B724A1}" destId="{7B4FAC6D-0A93-489D-B604-1D6DD4FA543A}" srcOrd="0" destOrd="0" presId="urn:microsoft.com/office/officeart/2005/8/layout/cycle5"/>
    <dgm:cxn modelId="{111502E5-889F-4AD4-955C-4C91604E8DB0}" srcId="{706603E7-5F84-4366-9B38-37D6E62D6EC6}" destId="{D17DC541-E96E-4E89-81B5-990B803F98AF}" srcOrd="4" destOrd="0" parTransId="{0356CE06-D87C-4933-B4A4-CD07DD182B11}" sibTransId="{123FBE03-F300-4547-B99B-B713108357A4}"/>
    <dgm:cxn modelId="{EC9DBBE9-BEB4-4519-A130-3FF4D184C5D1}" type="presOf" srcId="{123FBE03-F300-4547-B99B-B713108357A4}" destId="{BF69318F-4372-435D-97E7-64026BDC9048}" srcOrd="0" destOrd="0" presId="urn:microsoft.com/office/officeart/2005/8/layout/cycle5"/>
    <dgm:cxn modelId="{287B08F3-1D70-456B-B6F1-C471AC43FF19}" srcId="{706603E7-5F84-4366-9B38-37D6E62D6EC6}" destId="{CA93BCBF-FC3C-4E1B-9063-32D1AE301E3A}" srcOrd="3" destOrd="0" parTransId="{8EEF19CE-86DF-4667-9DAC-BE8DF7487324}" sibTransId="{4B53AA3F-8025-4219-BB73-11DBE9820093}"/>
    <dgm:cxn modelId="{791CD12A-DD8F-4486-BE28-2B8B5ADB5759}" type="presParOf" srcId="{11252128-5AA1-425D-BA2E-F2F6EE776128}" destId="{16D17C01-8B15-4ED1-B91E-B4278117EEA6}" srcOrd="0" destOrd="0" presId="urn:microsoft.com/office/officeart/2005/8/layout/cycle5"/>
    <dgm:cxn modelId="{2875AA10-2E96-453B-9448-C9ECDF420A5A}" type="presParOf" srcId="{11252128-5AA1-425D-BA2E-F2F6EE776128}" destId="{AD6110A7-68BB-4C67-BF8A-60BEACE98175}" srcOrd="1" destOrd="0" presId="urn:microsoft.com/office/officeart/2005/8/layout/cycle5"/>
    <dgm:cxn modelId="{FC66B58F-F5D1-490F-94CB-52683C8E14D1}" type="presParOf" srcId="{11252128-5AA1-425D-BA2E-F2F6EE776128}" destId="{630FE023-B9C4-4D52-836E-B6D77FC3491C}" srcOrd="2" destOrd="0" presId="urn:microsoft.com/office/officeart/2005/8/layout/cycle5"/>
    <dgm:cxn modelId="{CD71B3E1-E287-46A1-AFE2-75467CE1E89C}" type="presParOf" srcId="{11252128-5AA1-425D-BA2E-F2F6EE776128}" destId="{7B4FAC6D-0A93-489D-B604-1D6DD4FA543A}" srcOrd="3" destOrd="0" presId="urn:microsoft.com/office/officeart/2005/8/layout/cycle5"/>
    <dgm:cxn modelId="{F950AA4B-2717-4130-B098-6CEE2D42E986}" type="presParOf" srcId="{11252128-5AA1-425D-BA2E-F2F6EE776128}" destId="{167DB037-6E56-44E6-BCB6-11F95B759F00}" srcOrd="4" destOrd="0" presId="urn:microsoft.com/office/officeart/2005/8/layout/cycle5"/>
    <dgm:cxn modelId="{593FA61D-9E16-43A1-B01E-700C39266CB5}" type="presParOf" srcId="{11252128-5AA1-425D-BA2E-F2F6EE776128}" destId="{1EED0D1E-80BD-4B0B-BC18-49CAE08EF942}" srcOrd="5" destOrd="0" presId="urn:microsoft.com/office/officeart/2005/8/layout/cycle5"/>
    <dgm:cxn modelId="{C5D62D3F-4C8B-45A7-8483-742888542123}" type="presParOf" srcId="{11252128-5AA1-425D-BA2E-F2F6EE776128}" destId="{4BEFB322-4202-4003-A063-25496AB401D8}" srcOrd="6" destOrd="0" presId="urn:microsoft.com/office/officeart/2005/8/layout/cycle5"/>
    <dgm:cxn modelId="{6F033A55-4F61-4E8C-9FBD-881CB9E7396F}" type="presParOf" srcId="{11252128-5AA1-425D-BA2E-F2F6EE776128}" destId="{94FCF630-B541-45E3-810A-D23E09AB6B44}" srcOrd="7" destOrd="0" presId="urn:microsoft.com/office/officeart/2005/8/layout/cycle5"/>
    <dgm:cxn modelId="{FF274C59-2C29-4DA6-98FF-06814281D29D}" type="presParOf" srcId="{11252128-5AA1-425D-BA2E-F2F6EE776128}" destId="{EB8EED16-B789-45C7-A952-6913128E924D}" srcOrd="8" destOrd="0" presId="urn:microsoft.com/office/officeart/2005/8/layout/cycle5"/>
    <dgm:cxn modelId="{C62A6E1C-83D3-4018-A081-5F6DA1AD8DA0}" type="presParOf" srcId="{11252128-5AA1-425D-BA2E-F2F6EE776128}" destId="{469C52CB-5184-4214-BE16-981927225C17}" srcOrd="9" destOrd="0" presId="urn:microsoft.com/office/officeart/2005/8/layout/cycle5"/>
    <dgm:cxn modelId="{26A0D1FE-C3E2-4A76-B1A4-ADB2742D9D8C}" type="presParOf" srcId="{11252128-5AA1-425D-BA2E-F2F6EE776128}" destId="{AEDAA248-3BEF-4CFB-8700-B8AC32286B42}" srcOrd="10" destOrd="0" presId="urn:microsoft.com/office/officeart/2005/8/layout/cycle5"/>
    <dgm:cxn modelId="{815EC210-9C9E-43C8-A4C8-6211F37EC6F0}" type="presParOf" srcId="{11252128-5AA1-425D-BA2E-F2F6EE776128}" destId="{D1572930-5C0C-4AAD-B377-722F7EBF17D2}" srcOrd="11" destOrd="0" presId="urn:microsoft.com/office/officeart/2005/8/layout/cycle5"/>
    <dgm:cxn modelId="{E827EE59-A0BF-46DF-8AC1-D08C5B1C2B35}" type="presParOf" srcId="{11252128-5AA1-425D-BA2E-F2F6EE776128}" destId="{79B3086E-EC08-40E8-8949-E6B6F8B21949}" srcOrd="12" destOrd="0" presId="urn:microsoft.com/office/officeart/2005/8/layout/cycle5"/>
    <dgm:cxn modelId="{1BC0BD27-AE1F-49BC-8B57-F41485D81B59}" type="presParOf" srcId="{11252128-5AA1-425D-BA2E-F2F6EE776128}" destId="{9F21E042-2E00-413F-9816-4827448623A5}" srcOrd="13" destOrd="0" presId="urn:microsoft.com/office/officeart/2005/8/layout/cycle5"/>
    <dgm:cxn modelId="{BEAD9064-171B-4FF7-A88A-FF667DFF2950}" type="presParOf" srcId="{11252128-5AA1-425D-BA2E-F2F6EE776128}" destId="{BF69318F-4372-435D-97E7-64026BDC9048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1699C0-A224-47B1-B289-652AA83CE31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4F7ED03-0DD1-4561-9644-9DF4484A8D49}">
      <dgm:prSet/>
      <dgm:spPr/>
      <dgm:t>
        <a:bodyPr/>
        <a:lstStyle/>
        <a:p>
          <a:r>
            <a:rPr lang="en-US" err="1">
              <a:latin typeface="Aptos"/>
            </a:rPr>
            <a:t>Kriittisten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tilanteiden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jälkeen</a:t>
          </a:r>
          <a:r>
            <a:rPr lang="en-US">
              <a:latin typeface="Aptos"/>
            </a:rPr>
            <a:t> on </a:t>
          </a:r>
          <a:r>
            <a:rPr lang="en-US" err="1">
              <a:latin typeface="Aptos"/>
            </a:rPr>
            <a:t>normaalia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kokea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erilaisia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stressireaktioita</a:t>
          </a:r>
        </a:p>
      </dgm:t>
    </dgm:pt>
    <dgm:pt modelId="{3B63BFCF-2E36-49C9-9070-A52185B2CFF1}" type="parTrans" cxnId="{145D87C7-921C-44AE-A341-E89D31F6B348}">
      <dgm:prSet/>
      <dgm:spPr/>
      <dgm:t>
        <a:bodyPr/>
        <a:lstStyle/>
        <a:p>
          <a:endParaRPr lang="en-US"/>
        </a:p>
      </dgm:t>
    </dgm:pt>
    <dgm:pt modelId="{ADBCCE42-8F41-49D4-8A7B-0175D73A6B7F}" type="sibTrans" cxnId="{145D87C7-921C-44AE-A341-E89D31F6B348}">
      <dgm:prSet/>
      <dgm:spPr/>
      <dgm:t>
        <a:bodyPr/>
        <a:lstStyle/>
        <a:p>
          <a:endParaRPr lang="en-US"/>
        </a:p>
      </dgm:t>
    </dgm:pt>
    <dgm:pt modelId="{CE4B18FA-C68D-4FD3-AE11-B421795A9604}">
      <dgm:prSet/>
      <dgm:spPr/>
      <dgm:t>
        <a:bodyPr/>
        <a:lstStyle/>
        <a:p>
          <a:r>
            <a:rPr lang="en-US" err="1">
              <a:latin typeface="Aptos"/>
            </a:rPr>
            <a:t>Reaktiot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voivat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tulla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välittömästi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tilanteiden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jälkeen</a:t>
          </a:r>
          <a:r>
            <a:rPr lang="en-US">
              <a:latin typeface="Aptos"/>
            </a:rPr>
            <a:t> tai </a:t>
          </a:r>
          <a:r>
            <a:rPr lang="en-US" err="1">
              <a:latin typeface="Aptos"/>
            </a:rPr>
            <a:t>vasta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myöhemmin</a:t>
          </a:r>
        </a:p>
      </dgm:t>
    </dgm:pt>
    <dgm:pt modelId="{EBFE2BC3-15B0-40A6-BAC1-F87694FE616B}" type="parTrans" cxnId="{C346482A-BC38-42F3-8BF6-5AC5E30C970F}">
      <dgm:prSet/>
      <dgm:spPr/>
      <dgm:t>
        <a:bodyPr/>
        <a:lstStyle/>
        <a:p>
          <a:endParaRPr lang="en-US"/>
        </a:p>
      </dgm:t>
    </dgm:pt>
    <dgm:pt modelId="{B38B64EE-EA4C-4A3E-B8DC-C76CF2043748}" type="sibTrans" cxnId="{C346482A-BC38-42F3-8BF6-5AC5E30C970F}">
      <dgm:prSet/>
      <dgm:spPr/>
      <dgm:t>
        <a:bodyPr/>
        <a:lstStyle/>
        <a:p>
          <a:endParaRPr lang="en-US"/>
        </a:p>
      </dgm:t>
    </dgm:pt>
    <dgm:pt modelId="{5E623039-EBC9-49CF-8651-56FECD7AFF66}">
      <dgm:prSet/>
      <dgm:spPr/>
      <dgm:t>
        <a:bodyPr/>
        <a:lstStyle/>
        <a:p>
          <a:r>
            <a:rPr lang="en-US" err="1">
              <a:latin typeface="Aptos"/>
            </a:rPr>
            <a:t>Unihäiriöt</a:t>
          </a:r>
          <a:r>
            <a:rPr lang="en-US">
              <a:latin typeface="Aptos"/>
            </a:rPr>
            <a:t> (</a:t>
          </a:r>
          <a:r>
            <a:rPr lang="en-US" err="1">
              <a:latin typeface="Aptos"/>
            </a:rPr>
            <a:t>unettomuus</a:t>
          </a:r>
          <a:r>
            <a:rPr lang="en-US">
              <a:latin typeface="Aptos"/>
            </a:rPr>
            <a:t>, </a:t>
          </a:r>
          <a:r>
            <a:rPr lang="en-US" err="1">
              <a:latin typeface="Aptos"/>
            </a:rPr>
            <a:t>nukahtamisvaikeudet</a:t>
          </a:r>
          <a:r>
            <a:rPr lang="en-US">
              <a:latin typeface="Aptos"/>
            </a:rPr>
            <a:t>, </a:t>
          </a:r>
          <a:r>
            <a:rPr lang="en-US" err="1">
              <a:latin typeface="Aptos"/>
            </a:rPr>
            <a:t>painajaisunet</a:t>
          </a:r>
          <a:r>
            <a:rPr lang="en-US">
              <a:latin typeface="Aptos"/>
            </a:rPr>
            <a:t>, </a:t>
          </a:r>
          <a:r>
            <a:rPr lang="en-US" err="1">
              <a:latin typeface="Aptos"/>
            </a:rPr>
            <a:t>liikaunisuus</a:t>
          </a:r>
          <a:r>
            <a:rPr lang="en-US">
              <a:latin typeface="Aptos"/>
            </a:rPr>
            <a:t>) </a:t>
          </a:r>
        </a:p>
      </dgm:t>
    </dgm:pt>
    <dgm:pt modelId="{945FDB7B-657D-4C8F-9E31-F467AEF0B72A}" type="parTrans" cxnId="{9360ED2B-C0CC-4DE7-ADD9-CEB3C7C5BF37}">
      <dgm:prSet/>
      <dgm:spPr/>
      <dgm:t>
        <a:bodyPr/>
        <a:lstStyle/>
        <a:p>
          <a:endParaRPr lang="en-US"/>
        </a:p>
      </dgm:t>
    </dgm:pt>
    <dgm:pt modelId="{AD96C9D7-342B-49A5-9B9C-354E8012E12A}" type="sibTrans" cxnId="{9360ED2B-C0CC-4DE7-ADD9-CEB3C7C5BF37}">
      <dgm:prSet/>
      <dgm:spPr/>
      <dgm:t>
        <a:bodyPr/>
        <a:lstStyle/>
        <a:p>
          <a:endParaRPr lang="en-US"/>
        </a:p>
      </dgm:t>
    </dgm:pt>
    <dgm:pt modelId="{0A906DAF-C6C0-4F0C-8789-9772B4D53FA1}">
      <dgm:prSet/>
      <dgm:spPr/>
      <dgm:t>
        <a:bodyPr/>
        <a:lstStyle/>
        <a:p>
          <a:r>
            <a:rPr lang="en-US" err="1">
              <a:latin typeface="Aptos"/>
            </a:rPr>
            <a:t>Fysiologista</a:t>
          </a:r>
          <a:r>
            <a:rPr lang="en-US">
              <a:latin typeface="Aptos"/>
            </a:rPr>
            <a:t> ja </a:t>
          </a:r>
          <a:r>
            <a:rPr lang="en-US" err="1">
              <a:latin typeface="Aptos"/>
            </a:rPr>
            <a:t>psykologista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reaktiivisuus</a:t>
          </a:r>
          <a:r>
            <a:rPr lang="en-US">
              <a:latin typeface="Aptos"/>
            </a:rPr>
            <a:t> </a:t>
          </a:r>
        </a:p>
      </dgm:t>
    </dgm:pt>
    <dgm:pt modelId="{FA2B99C4-D704-4FE8-BC1E-6019189E0701}" type="parTrans" cxnId="{387DD5FD-A0B9-4D41-9A5F-157C92F9A470}">
      <dgm:prSet/>
      <dgm:spPr/>
      <dgm:t>
        <a:bodyPr/>
        <a:lstStyle/>
        <a:p>
          <a:endParaRPr lang="en-US"/>
        </a:p>
      </dgm:t>
    </dgm:pt>
    <dgm:pt modelId="{FE3CD1D9-FCBE-4EB3-AD4D-A16FF5D7BF19}" type="sibTrans" cxnId="{387DD5FD-A0B9-4D41-9A5F-157C92F9A470}">
      <dgm:prSet/>
      <dgm:spPr/>
      <dgm:t>
        <a:bodyPr/>
        <a:lstStyle/>
        <a:p>
          <a:endParaRPr lang="en-US"/>
        </a:p>
      </dgm:t>
    </dgm:pt>
    <dgm:pt modelId="{6B3AE012-8748-4258-A7F3-30F27BBFB3D7}">
      <dgm:prSet/>
      <dgm:spPr/>
      <dgm:t>
        <a:bodyPr/>
        <a:lstStyle/>
        <a:p>
          <a:r>
            <a:rPr lang="en-US" err="1">
              <a:latin typeface="Aptos"/>
            </a:rPr>
            <a:t>Ärtyneisyys</a:t>
          </a:r>
          <a:r>
            <a:rPr lang="en-US">
              <a:latin typeface="Aptos"/>
            </a:rPr>
            <a:t> </a:t>
          </a:r>
        </a:p>
      </dgm:t>
    </dgm:pt>
    <dgm:pt modelId="{A6D7E8BA-C915-44F7-B703-3BCEFB6D7473}" type="parTrans" cxnId="{90DC6707-00BF-4BD5-8EBF-17091F5E886E}">
      <dgm:prSet/>
      <dgm:spPr/>
      <dgm:t>
        <a:bodyPr/>
        <a:lstStyle/>
        <a:p>
          <a:endParaRPr lang="en-US"/>
        </a:p>
      </dgm:t>
    </dgm:pt>
    <dgm:pt modelId="{79DBD60B-4473-49EC-B8A9-9A8AF79512D4}" type="sibTrans" cxnId="{90DC6707-00BF-4BD5-8EBF-17091F5E886E}">
      <dgm:prSet/>
      <dgm:spPr/>
      <dgm:t>
        <a:bodyPr/>
        <a:lstStyle/>
        <a:p>
          <a:endParaRPr lang="en-US"/>
        </a:p>
      </dgm:t>
    </dgm:pt>
    <dgm:pt modelId="{7A4B589F-0CD4-4060-A80C-DCD32861A6F0}">
      <dgm:prSet/>
      <dgm:spPr/>
      <dgm:t>
        <a:bodyPr/>
        <a:lstStyle/>
        <a:p>
          <a:r>
            <a:rPr lang="en-US" err="1">
              <a:latin typeface="Aptos"/>
            </a:rPr>
            <a:t>Ajatusten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palaaminen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tapahtumaan</a:t>
          </a:r>
        </a:p>
      </dgm:t>
    </dgm:pt>
    <dgm:pt modelId="{497B8D63-C58B-4EBD-B09B-0B1E01306C83}" type="parTrans" cxnId="{47B34563-54AF-44CD-B4E0-3AC62F3BFCF8}">
      <dgm:prSet/>
      <dgm:spPr/>
      <dgm:t>
        <a:bodyPr/>
        <a:lstStyle/>
        <a:p>
          <a:endParaRPr lang="en-US"/>
        </a:p>
      </dgm:t>
    </dgm:pt>
    <dgm:pt modelId="{2C047B38-BDC9-49B3-ACE7-43F105EF4DE3}" type="sibTrans" cxnId="{47B34563-54AF-44CD-B4E0-3AC62F3BFCF8}">
      <dgm:prSet/>
      <dgm:spPr/>
      <dgm:t>
        <a:bodyPr/>
        <a:lstStyle/>
        <a:p>
          <a:endParaRPr lang="en-US"/>
        </a:p>
      </dgm:t>
    </dgm:pt>
    <dgm:pt modelId="{0B075B3E-207B-4504-8658-94F53CC7AB94}">
      <dgm:prSet/>
      <dgm:spPr/>
      <dgm:t>
        <a:bodyPr/>
        <a:lstStyle/>
        <a:p>
          <a:r>
            <a:rPr lang="en-US" err="1">
              <a:latin typeface="Aptos"/>
            </a:rPr>
            <a:t>Vetäytyminen</a:t>
          </a:r>
          <a:r>
            <a:rPr lang="en-US">
              <a:latin typeface="Aptos"/>
            </a:rPr>
            <a:t> </a:t>
          </a:r>
        </a:p>
      </dgm:t>
    </dgm:pt>
    <dgm:pt modelId="{D29A11BD-A471-4AC9-B936-03C5FC6996B6}" type="parTrans" cxnId="{28C6B0FF-33DD-425C-A591-D0D92FCCC4B3}">
      <dgm:prSet/>
      <dgm:spPr/>
      <dgm:t>
        <a:bodyPr/>
        <a:lstStyle/>
        <a:p>
          <a:endParaRPr lang="en-US"/>
        </a:p>
      </dgm:t>
    </dgm:pt>
    <dgm:pt modelId="{5CC944CD-1493-4C4D-9FEB-20E138E31F20}" type="sibTrans" cxnId="{28C6B0FF-33DD-425C-A591-D0D92FCCC4B3}">
      <dgm:prSet/>
      <dgm:spPr/>
      <dgm:t>
        <a:bodyPr/>
        <a:lstStyle/>
        <a:p>
          <a:endParaRPr lang="en-US"/>
        </a:p>
      </dgm:t>
    </dgm:pt>
    <dgm:pt modelId="{38C4FF55-99E9-4AD2-A5DD-48E1E251D775}">
      <dgm:prSet/>
      <dgm:spPr/>
      <dgm:t>
        <a:bodyPr/>
        <a:lstStyle/>
        <a:p>
          <a:r>
            <a:rPr lang="en-US" err="1">
              <a:latin typeface="Aptos"/>
            </a:rPr>
            <a:t>Keskittymiskyvyttömyys</a:t>
          </a:r>
        </a:p>
      </dgm:t>
    </dgm:pt>
    <dgm:pt modelId="{BE77111F-C192-48E4-ABEC-8E60E0C2E89D}" type="parTrans" cxnId="{A3CB98E8-2BCC-4684-AF7D-8AC92C076EEC}">
      <dgm:prSet/>
      <dgm:spPr/>
      <dgm:t>
        <a:bodyPr/>
        <a:lstStyle/>
        <a:p>
          <a:endParaRPr lang="en-US"/>
        </a:p>
      </dgm:t>
    </dgm:pt>
    <dgm:pt modelId="{353D0C97-CA22-4960-B4A4-DDF5A95293CA}" type="sibTrans" cxnId="{A3CB98E8-2BCC-4684-AF7D-8AC92C076EEC}">
      <dgm:prSet/>
      <dgm:spPr/>
      <dgm:t>
        <a:bodyPr/>
        <a:lstStyle/>
        <a:p>
          <a:endParaRPr lang="en-US"/>
        </a:p>
      </dgm:t>
    </dgm:pt>
    <dgm:pt modelId="{9289BF4D-CA36-4415-948D-9A9ADDA17E8F}">
      <dgm:prSet/>
      <dgm:spPr/>
      <dgm:t>
        <a:bodyPr/>
        <a:lstStyle/>
        <a:p>
          <a:r>
            <a:rPr lang="en-US" err="1">
              <a:latin typeface="Aptos"/>
            </a:rPr>
            <a:t>Syyllisyyden</a:t>
          </a:r>
          <a:r>
            <a:rPr lang="en-US">
              <a:latin typeface="Aptos"/>
            </a:rPr>
            <a:t> </a:t>
          </a:r>
          <a:r>
            <a:rPr lang="en-US" err="1">
              <a:latin typeface="Aptos"/>
            </a:rPr>
            <a:t>tunne</a:t>
          </a:r>
          <a:r>
            <a:rPr lang="en-US">
              <a:latin typeface="Aptos"/>
            </a:rPr>
            <a:t> </a:t>
          </a:r>
        </a:p>
      </dgm:t>
    </dgm:pt>
    <dgm:pt modelId="{A0293722-687A-44DA-85D7-CEDDF004A654}" type="parTrans" cxnId="{8891D9E9-DC5F-4C08-B47C-D3FDF9391D3B}">
      <dgm:prSet/>
      <dgm:spPr/>
      <dgm:t>
        <a:bodyPr/>
        <a:lstStyle/>
        <a:p>
          <a:endParaRPr lang="en-US"/>
        </a:p>
      </dgm:t>
    </dgm:pt>
    <dgm:pt modelId="{FE1D28E5-0E98-479B-8B2C-70B46F252D90}" type="sibTrans" cxnId="{8891D9E9-DC5F-4C08-B47C-D3FDF9391D3B}">
      <dgm:prSet/>
      <dgm:spPr/>
      <dgm:t>
        <a:bodyPr/>
        <a:lstStyle/>
        <a:p>
          <a:endParaRPr lang="en-US"/>
        </a:p>
      </dgm:t>
    </dgm:pt>
    <dgm:pt modelId="{497026C4-208F-439F-99AB-4D3997B8093F}" type="pres">
      <dgm:prSet presAssocID="{7A1699C0-A224-47B1-B289-652AA83CE311}" presName="linear" presStyleCnt="0">
        <dgm:presLayoutVars>
          <dgm:animLvl val="lvl"/>
          <dgm:resizeHandles val="exact"/>
        </dgm:presLayoutVars>
      </dgm:prSet>
      <dgm:spPr/>
    </dgm:pt>
    <dgm:pt modelId="{6504F1E7-BA19-4860-87E8-82837D14333D}" type="pres">
      <dgm:prSet presAssocID="{54F7ED03-0DD1-4561-9644-9DF4484A8D4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EC85575-E487-437B-A096-79CFB7576B0D}" type="pres">
      <dgm:prSet presAssocID="{ADBCCE42-8F41-49D4-8A7B-0175D73A6B7F}" presName="spacer" presStyleCnt="0"/>
      <dgm:spPr/>
    </dgm:pt>
    <dgm:pt modelId="{72BFC2AD-CB42-4CD7-874C-935AA159C5F1}" type="pres">
      <dgm:prSet presAssocID="{CE4B18FA-C68D-4FD3-AE11-B421795A960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05BF7C3-2B7F-4517-9E40-CE85AB5EA916}" type="pres">
      <dgm:prSet presAssocID="{CE4B18FA-C68D-4FD3-AE11-B421795A960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0DC6707-00BF-4BD5-8EBF-17091F5E886E}" srcId="{CE4B18FA-C68D-4FD3-AE11-B421795A9604}" destId="{6B3AE012-8748-4258-A7F3-30F27BBFB3D7}" srcOrd="2" destOrd="0" parTransId="{A6D7E8BA-C915-44F7-B703-3BCEFB6D7473}" sibTransId="{79DBD60B-4473-49EC-B8A9-9A8AF79512D4}"/>
    <dgm:cxn modelId="{7079A425-CF71-4CDC-BFFB-EBF7D68534FE}" type="presOf" srcId="{54F7ED03-0DD1-4561-9644-9DF4484A8D49}" destId="{6504F1E7-BA19-4860-87E8-82837D14333D}" srcOrd="0" destOrd="0" presId="urn:microsoft.com/office/officeart/2005/8/layout/vList2"/>
    <dgm:cxn modelId="{C346482A-BC38-42F3-8BF6-5AC5E30C970F}" srcId="{7A1699C0-A224-47B1-B289-652AA83CE311}" destId="{CE4B18FA-C68D-4FD3-AE11-B421795A9604}" srcOrd="1" destOrd="0" parTransId="{EBFE2BC3-15B0-40A6-BAC1-F87694FE616B}" sibTransId="{B38B64EE-EA4C-4A3E-B8DC-C76CF2043748}"/>
    <dgm:cxn modelId="{9360ED2B-C0CC-4DE7-ADD9-CEB3C7C5BF37}" srcId="{CE4B18FA-C68D-4FD3-AE11-B421795A9604}" destId="{5E623039-EBC9-49CF-8651-56FECD7AFF66}" srcOrd="0" destOrd="0" parTransId="{945FDB7B-657D-4C8F-9E31-F467AEF0B72A}" sibTransId="{AD96C9D7-342B-49A5-9B9C-354E8012E12A}"/>
    <dgm:cxn modelId="{12E0CA36-EFFA-4421-B5A0-40A2002E9727}" type="presOf" srcId="{7A4B589F-0CD4-4060-A80C-DCD32861A6F0}" destId="{405BF7C3-2B7F-4517-9E40-CE85AB5EA916}" srcOrd="0" destOrd="3" presId="urn:microsoft.com/office/officeart/2005/8/layout/vList2"/>
    <dgm:cxn modelId="{47B34563-54AF-44CD-B4E0-3AC62F3BFCF8}" srcId="{CE4B18FA-C68D-4FD3-AE11-B421795A9604}" destId="{7A4B589F-0CD4-4060-A80C-DCD32861A6F0}" srcOrd="3" destOrd="0" parTransId="{497B8D63-C58B-4EBD-B09B-0B1E01306C83}" sibTransId="{2C047B38-BDC9-49B3-ACE7-43F105EF4DE3}"/>
    <dgm:cxn modelId="{2BBE0A75-4AF4-4284-95DD-C1ECA382EB1B}" type="presOf" srcId="{38C4FF55-99E9-4AD2-A5DD-48E1E251D775}" destId="{405BF7C3-2B7F-4517-9E40-CE85AB5EA916}" srcOrd="0" destOrd="5" presId="urn:microsoft.com/office/officeart/2005/8/layout/vList2"/>
    <dgm:cxn modelId="{D1E23C76-9ADF-4D5F-B7D5-032CA74B9D9B}" type="presOf" srcId="{0A906DAF-C6C0-4F0C-8789-9772B4D53FA1}" destId="{405BF7C3-2B7F-4517-9E40-CE85AB5EA916}" srcOrd="0" destOrd="1" presId="urn:microsoft.com/office/officeart/2005/8/layout/vList2"/>
    <dgm:cxn modelId="{C8D2EC78-C739-49CE-861A-16048D5386DF}" type="presOf" srcId="{7A1699C0-A224-47B1-B289-652AA83CE311}" destId="{497026C4-208F-439F-99AB-4D3997B8093F}" srcOrd="0" destOrd="0" presId="urn:microsoft.com/office/officeart/2005/8/layout/vList2"/>
    <dgm:cxn modelId="{D4204585-E206-4312-9A34-1672FDB75D03}" type="presOf" srcId="{0B075B3E-207B-4504-8658-94F53CC7AB94}" destId="{405BF7C3-2B7F-4517-9E40-CE85AB5EA916}" srcOrd="0" destOrd="4" presId="urn:microsoft.com/office/officeart/2005/8/layout/vList2"/>
    <dgm:cxn modelId="{C19617C4-D198-4446-BD4F-39DF0634213D}" type="presOf" srcId="{9289BF4D-CA36-4415-948D-9A9ADDA17E8F}" destId="{405BF7C3-2B7F-4517-9E40-CE85AB5EA916}" srcOrd="0" destOrd="6" presId="urn:microsoft.com/office/officeart/2005/8/layout/vList2"/>
    <dgm:cxn modelId="{145D87C7-921C-44AE-A341-E89D31F6B348}" srcId="{7A1699C0-A224-47B1-B289-652AA83CE311}" destId="{54F7ED03-0DD1-4561-9644-9DF4484A8D49}" srcOrd="0" destOrd="0" parTransId="{3B63BFCF-2E36-49C9-9070-A52185B2CFF1}" sibTransId="{ADBCCE42-8F41-49D4-8A7B-0175D73A6B7F}"/>
    <dgm:cxn modelId="{A72A06D9-DF03-43E9-BA72-5DE875D522AB}" type="presOf" srcId="{6B3AE012-8748-4258-A7F3-30F27BBFB3D7}" destId="{405BF7C3-2B7F-4517-9E40-CE85AB5EA916}" srcOrd="0" destOrd="2" presId="urn:microsoft.com/office/officeart/2005/8/layout/vList2"/>
    <dgm:cxn modelId="{649099E1-7996-4582-8292-8AE02899A012}" type="presOf" srcId="{5E623039-EBC9-49CF-8651-56FECD7AFF66}" destId="{405BF7C3-2B7F-4517-9E40-CE85AB5EA916}" srcOrd="0" destOrd="0" presId="urn:microsoft.com/office/officeart/2005/8/layout/vList2"/>
    <dgm:cxn modelId="{A3CB98E8-2BCC-4684-AF7D-8AC92C076EEC}" srcId="{CE4B18FA-C68D-4FD3-AE11-B421795A9604}" destId="{38C4FF55-99E9-4AD2-A5DD-48E1E251D775}" srcOrd="5" destOrd="0" parTransId="{BE77111F-C192-48E4-ABEC-8E60E0C2E89D}" sibTransId="{353D0C97-CA22-4960-B4A4-DDF5A95293CA}"/>
    <dgm:cxn modelId="{8891D9E9-DC5F-4C08-B47C-D3FDF9391D3B}" srcId="{CE4B18FA-C68D-4FD3-AE11-B421795A9604}" destId="{9289BF4D-CA36-4415-948D-9A9ADDA17E8F}" srcOrd="6" destOrd="0" parTransId="{A0293722-687A-44DA-85D7-CEDDF004A654}" sibTransId="{FE1D28E5-0E98-479B-8B2C-70B46F252D90}"/>
    <dgm:cxn modelId="{95E95EFB-D456-4F78-A3BD-67703DF20E65}" type="presOf" srcId="{CE4B18FA-C68D-4FD3-AE11-B421795A9604}" destId="{72BFC2AD-CB42-4CD7-874C-935AA159C5F1}" srcOrd="0" destOrd="0" presId="urn:microsoft.com/office/officeart/2005/8/layout/vList2"/>
    <dgm:cxn modelId="{387DD5FD-A0B9-4D41-9A5F-157C92F9A470}" srcId="{CE4B18FA-C68D-4FD3-AE11-B421795A9604}" destId="{0A906DAF-C6C0-4F0C-8789-9772B4D53FA1}" srcOrd="1" destOrd="0" parTransId="{FA2B99C4-D704-4FE8-BC1E-6019189E0701}" sibTransId="{FE3CD1D9-FCBE-4EB3-AD4D-A16FF5D7BF19}"/>
    <dgm:cxn modelId="{28C6B0FF-33DD-425C-A591-D0D92FCCC4B3}" srcId="{CE4B18FA-C68D-4FD3-AE11-B421795A9604}" destId="{0B075B3E-207B-4504-8658-94F53CC7AB94}" srcOrd="4" destOrd="0" parTransId="{D29A11BD-A471-4AC9-B936-03C5FC6996B6}" sibTransId="{5CC944CD-1493-4C4D-9FEB-20E138E31F20}"/>
    <dgm:cxn modelId="{F6D3CCD4-61D3-490F-9F8A-F3B794C93824}" type="presParOf" srcId="{497026C4-208F-439F-99AB-4D3997B8093F}" destId="{6504F1E7-BA19-4860-87E8-82837D14333D}" srcOrd="0" destOrd="0" presId="urn:microsoft.com/office/officeart/2005/8/layout/vList2"/>
    <dgm:cxn modelId="{A403D07D-2145-4F68-843A-FDBDF4804A60}" type="presParOf" srcId="{497026C4-208F-439F-99AB-4D3997B8093F}" destId="{7EC85575-E487-437B-A096-79CFB7576B0D}" srcOrd="1" destOrd="0" presId="urn:microsoft.com/office/officeart/2005/8/layout/vList2"/>
    <dgm:cxn modelId="{BAA8E2B8-2574-4056-B8CB-B098B87FDAB6}" type="presParOf" srcId="{497026C4-208F-439F-99AB-4D3997B8093F}" destId="{72BFC2AD-CB42-4CD7-874C-935AA159C5F1}" srcOrd="2" destOrd="0" presId="urn:microsoft.com/office/officeart/2005/8/layout/vList2"/>
    <dgm:cxn modelId="{90070B94-AC04-404F-AEA6-04503E87E435}" type="presParOf" srcId="{497026C4-208F-439F-99AB-4D3997B8093F}" destId="{405BF7C3-2B7F-4517-9E40-CE85AB5EA9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17C01-8B15-4ED1-B91E-B4278117EEA6}">
      <dsp:nvSpPr>
        <dsp:cNvPr id="0" name=""/>
        <dsp:cNvSpPr/>
      </dsp:nvSpPr>
      <dsp:spPr>
        <a:xfrm>
          <a:off x="2417903" y="2204"/>
          <a:ext cx="1649938" cy="10724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>
              <a:latin typeface="Aptos"/>
            </a:rPr>
            <a:t>Kriittinen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tilanne</a:t>
          </a:r>
          <a:endParaRPr lang="en-US" sz="1400" kern="1200">
            <a:latin typeface="Aptos"/>
          </a:endParaRPr>
        </a:p>
      </dsp:txBody>
      <dsp:txXfrm>
        <a:off x="2470256" y="54557"/>
        <a:ext cx="1545232" cy="967753"/>
      </dsp:txXfrm>
    </dsp:sp>
    <dsp:sp modelId="{630FE023-B9C4-4D52-836E-B6D77FC3491C}">
      <dsp:nvSpPr>
        <dsp:cNvPr id="0" name=""/>
        <dsp:cNvSpPr/>
      </dsp:nvSpPr>
      <dsp:spPr>
        <a:xfrm>
          <a:off x="1100451" y="538433"/>
          <a:ext cx="4284841" cy="4284841"/>
        </a:xfrm>
        <a:custGeom>
          <a:avLst/>
          <a:gdLst/>
          <a:ahLst/>
          <a:cxnLst/>
          <a:rect l="0" t="0" r="0" b="0"/>
          <a:pathLst>
            <a:path>
              <a:moveTo>
                <a:pt x="3188367" y="272671"/>
              </a:moveTo>
              <a:arcTo wR="2142420" hR="2142420" stAng="17953371" swAng="1211640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FAC6D-0A93-489D-B604-1D6DD4FA543A}">
      <dsp:nvSpPr>
        <dsp:cNvPr id="0" name=""/>
        <dsp:cNvSpPr/>
      </dsp:nvSpPr>
      <dsp:spPr>
        <a:xfrm>
          <a:off x="4455466" y="1482580"/>
          <a:ext cx="1649938" cy="10724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>
              <a:latin typeface="Aptos"/>
            </a:rPr>
            <a:t>Reagointi</a:t>
          </a:r>
          <a:endParaRPr lang="en-US" sz="1400" kern="1200">
            <a:latin typeface="Aptos"/>
          </a:endParaRPr>
        </a:p>
      </dsp:txBody>
      <dsp:txXfrm>
        <a:off x="4507819" y="1534933"/>
        <a:ext cx="1545232" cy="967753"/>
      </dsp:txXfrm>
    </dsp:sp>
    <dsp:sp modelId="{1EED0D1E-80BD-4B0B-BC18-49CAE08EF942}">
      <dsp:nvSpPr>
        <dsp:cNvPr id="0" name=""/>
        <dsp:cNvSpPr/>
      </dsp:nvSpPr>
      <dsp:spPr>
        <a:xfrm>
          <a:off x="1100451" y="538433"/>
          <a:ext cx="4284841" cy="4284841"/>
        </a:xfrm>
        <a:custGeom>
          <a:avLst/>
          <a:gdLst/>
          <a:ahLst/>
          <a:cxnLst/>
          <a:rect l="0" t="0" r="0" b="0"/>
          <a:pathLst>
            <a:path>
              <a:moveTo>
                <a:pt x="4279703" y="2290705"/>
              </a:moveTo>
              <a:arcTo wR="2142420" hR="2142420" stAng="21838129" swAng="1359805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EFB322-4202-4003-A063-25496AB401D8}">
      <dsp:nvSpPr>
        <dsp:cNvPr id="0" name=""/>
        <dsp:cNvSpPr/>
      </dsp:nvSpPr>
      <dsp:spPr>
        <a:xfrm>
          <a:off x="3677186" y="3877879"/>
          <a:ext cx="1649938" cy="10724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>
              <a:latin typeface="Aptos"/>
            </a:rPr>
            <a:t>Organisaation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keinot</a:t>
          </a:r>
          <a:r>
            <a:rPr lang="en-US" sz="1400" kern="1200">
              <a:latin typeface="Aptos"/>
            </a:rPr>
            <a:t> (</a:t>
          </a:r>
          <a:r>
            <a:rPr lang="en-US" sz="1400" kern="1200" err="1">
              <a:latin typeface="Aptos"/>
            </a:rPr>
            <a:t>jälkipurku</a:t>
          </a:r>
          <a:r>
            <a:rPr lang="en-US" sz="1400" kern="1200">
              <a:latin typeface="Aptos"/>
            </a:rPr>
            <a:t>)</a:t>
          </a:r>
        </a:p>
      </dsp:txBody>
      <dsp:txXfrm>
        <a:off x="3729539" y="3930232"/>
        <a:ext cx="1545232" cy="967753"/>
      </dsp:txXfrm>
    </dsp:sp>
    <dsp:sp modelId="{EB8EED16-B789-45C7-A952-6913128E924D}">
      <dsp:nvSpPr>
        <dsp:cNvPr id="0" name=""/>
        <dsp:cNvSpPr/>
      </dsp:nvSpPr>
      <dsp:spPr>
        <a:xfrm>
          <a:off x="1100451" y="538433"/>
          <a:ext cx="4284841" cy="4284841"/>
        </a:xfrm>
        <a:custGeom>
          <a:avLst/>
          <a:gdLst/>
          <a:ahLst/>
          <a:cxnLst/>
          <a:rect l="0" t="0" r="0" b="0"/>
          <a:pathLst>
            <a:path>
              <a:moveTo>
                <a:pt x="2405375" y="4268642"/>
              </a:moveTo>
              <a:arcTo wR="2142420" hR="2142420" stAng="4976994" swAng="846013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9C52CB-5184-4214-BE16-981927225C17}">
      <dsp:nvSpPr>
        <dsp:cNvPr id="0" name=""/>
        <dsp:cNvSpPr/>
      </dsp:nvSpPr>
      <dsp:spPr>
        <a:xfrm>
          <a:off x="1158620" y="3877879"/>
          <a:ext cx="1649938" cy="10724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>
              <a:latin typeface="Aptos"/>
            </a:rPr>
            <a:t>Vapaa-ajalla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palautuminen</a:t>
          </a:r>
          <a:endParaRPr lang="en-US" sz="1400" kern="1200">
            <a:latin typeface="Aptos"/>
          </a:endParaRPr>
        </a:p>
      </dsp:txBody>
      <dsp:txXfrm>
        <a:off x="1210973" y="3930232"/>
        <a:ext cx="1545232" cy="967753"/>
      </dsp:txXfrm>
    </dsp:sp>
    <dsp:sp modelId="{D1572930-5C0C-4AAD-B377-722F7EBF17D2}">
      <dsp:nvSpPr>
        <dsp:cNvPr id="0" name=""/>
        <dsp:cNvSpPr/>
      </dsp:nvSpPr>
      <dsp:spPr>
        <a:xfrm>
          <a:off x="1100451" y="538433"/>
          <a:ext cx="4284841" cy="4284841"/>
        </a:xfrm>
        <a:custGeom>
          <a:avLst/>
          <a:gdLst/>
          <a:ahLst/>
          <a:cxnLst/>
          <a:rect l="0" t="0" r="0" b="0"/>
          <a:pathLst>
            <a:path>
              <a:moveTo>
                <a:pt x="227306" y="3102786"/>
              </a:moveTo>
              <a:arcTo wR="2142420" hR="2142420" stAng="9202066" swAng="1359805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3086E-EC08-40E8-8949-E6B6F8B21949}">
      <dsp:nvSpPr>
        <dsp:cNvPr id="0" name=""/>
        <dsp:cNvSpPr/>
      </dsp:nvSpPr>
      <dsp:spPr>
        <a:xfrm>
          <a:off x="380340" y="1482580"/>
          <a:ext cx="1649938" cy="10724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>
              <a:latin typeface="Aptos"/>
            </a:rPr>
            <a:t>Mielen</a:t>
          </a:r>
          <a:r>
            <a:rPr lang="en-US" sz="1400" kern="1200">
              <a:latin typeface="Aptos"/>
            </a:rPr>
            <a:t> ja </a:t>
          </a:r>
          <a:r>
            <a:rPr lang="en-US" sz="1400" kern="1200" err="1">
              <a:latin typeface="Aptos"/>
            </a:rPr>
            <a:t>kehon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palaaminen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kriittistä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tilannetta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edeltävään</a:t>
          </a:r>
          <a:r>
            <a:rPr lang="en-US" sz="1400" kern="1200">
              <a:latin typeface="Aptos"/>
            </a:rPr>
            <a:t> </a:t>
          </a:r>
          <a:r>
            <a:rPr lang="en-US" sz="1400" kern="1200" err="1">
              <a:latin typeface="Aptos"/>
            </a:rPr>
            <a:t>tilaan</a:t>
          </a:r>
          <a:endParaRPr lang="en-US" sz="1400" kern="1200">
            <a:latin typeface="Aptos"/>
          </a:endParaRPr>
        </a:p>
      </dsp:txBody>
      <dsp:txXfrm>
        <a:off x="432693" y="1534933"/>
        <a:ext cx="1545232" cy="967753"/>
      </dsp:txXfrm>
    </dsp:sp>
    <dsp:sp modelId="{BF69318F-4372-435D-97E7-64026BDC9048}">
      <dsp:nvSpPr>
        <dsp:cNvPr id="0" name=""/>
        <dsp:cNvSpPr/>
      </dsp:nvSpPr>
      <dsp:spPr>
        <a:xfrm>
          <a:off x="1100451" y="538433"/>
          <a:ext cx="4284841" cy="4284841"/>
        </a:xfrm>
        <a:custGeom>
          <a:avLst/>
          <a:gdLst/>
          <a:ahLst/>
          <a:cxnLst/>
          <a:rect l="0" t="0" r="0" b="0"/>
          <a:pathLst>
            <a:path>
              <a:moveTo>
                <a:pt x="515331" y="748667"/>
              </a:moveTo>
              <a:arcTo wR="2142420" hR="2142420" stAng="13234988" swAng="1211640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4F1E7-BA19-4860-87E8-82837D14333D}">
      <dsp:nvSpPr>
        <dsp:cNvPr id="0" name=""/>
        <dsp:cNvSpPr/>
      </dsp:nvSpPr>
      <dsp:spPr>
        <a:xfrm>
          <a:off x="0" y="309294"/>
          <a:ext cx="10515600" cy="6142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>
              <a:latin typeface="Aptos"/>
            </a:rPr>
            <a:t>Kriittisten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tilanteiden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jälkeen</a:t>
          </a:r>
          <a:r>
            <a:rPr lang="en-US" sz="2500" kern="1200">
              <a:latin typeface="Aptos"/>
            </a:rPr>
            <a:t> on </a:t>
          </a:r>
          <a:r>
            <a:rPr lang="en-US" sz="2500" kern="1200" err="1">
              <a:latin typeface="Aptos"/>
            </a:rPr>
            <a:t>normaalia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kokea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erilaisia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stressireaktioita</a:t>
          </a:r>
        </a:p>
      </dsp:txBody>
      <dsp:txXfrm>
        <a:off x="29985" y="339279"/>
        <a:ext cx="10455630" cy="554280"/>
      </dsp:txXfrm>
    </dsp:sp>
    <dsp:sp modelId="{72BFC2AD-CB42-4CD7-874C-935AA159C5F1}">
      <dsp:nvSpPr>
        <dsp:cNvPr id="0" name=""/>
        <dsp:cNvSpPr/>
      </dsp:nvSpPr>
      <dsp:spPr>
        <a:xfrm>
          <a:off x="0" y="995544"/>
          <a:ext cx="10515600" cy="6142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>
              <a:latin typeface="Aptos"/>
            </a:rPr>
            <a:t>Reaktiot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voivat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tulla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välittömästi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tilanteiden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jälkeen</a:t>
          </a:r>
          <a:r>
            <a:rPr lang="en-US" sz="2500" kern="1200">
              <a:latin typeface="Aptos"/>
            </a:rPr>
            <a:t> tai </a:t>
          </a:r>
          <a:r>
            <a:rPr lang="en-US" sz="2500" kern="1200" err="1">
              <a:latin typeface="Aptos"/>
            </a:rPr>
            <a:t>vasta</a:t>
          </a:r>
          <a:r>
            <a:rPr lang="en-US" sz="2500" kern="1200">
              <a:latin typeface="Aptos"/>
            </a:rPr>
            <a:t> </a:t>
          </a:r>
          <a:r>
            <a:rPr lang="en-US" sz="2500" kern="1200" err="1">
              <a:latin typeface="Aptos"/>
            </a:rPr>
            <a:t>myöhemmin</a:t>
          </a:r>
        </a:p>
      </dsp:txBody>
      <dsp:txXfrm>
        <a:off x="29985" y="1025529"/>
        <a:ext cx="10455630" cy="554280"/>
      </dsp:txXfrm>
    </dsp:sp>
    <dsp:sp modelId="{405BF7C3-2B7F-4517-9E40-CE85AB5EA916}">
      <dsp:nvSpPr>
        <dsp:cNvPr id="0" name=""/>
        <dsp:cNvSpPr/>
      </dsp:nvSpPr>
      <dsp:spPr>
        <a:xfrm>
          <a:off x="0" y="1609794"/>
          <a:ext cx="10515600" cy="2432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Unihäiriöt</a:t>
          </a:r>
          <a:r>
            <a:rPr lang="en-US" sz="2000" kern="1200">
              <a:latin typeface="Aptos"/>
            </a:rPr>
            <a:t> (</a:t>
          </a:r>
          <a:r>
            <a:rPr lang="en-US" sz="2000" kern="1200" err="1">
              <a:latin typeface="Aptos"/>
            </a:rPr>
            <a:t>unettomuus</a:t>
          </a:r>
          <a:r>
            <a:rPr lang="en-US" sz="2000" kern="1200">
              <a:latin typeface="Aptos"/>
            </a:rPr>
            <a:t>, </a:t>
          </a:r>
          <a:r>
            <a:rPr lang="en-US" sz="2000" kern="1200" err="1">
              <a:latin typeface="Aptos"/>
            </a:rPr>
            <a:t>nukahtamisvaikeudet</a:t>
          </a:r>
          <a:r>
            <a:rPr lang="en-US" sz="2000" kern="1200">
              <a:latin typeface="Aptos"/>
            </a:rPr>
            <a:t>, </a:t>
          </a:r>
          <a:r>
            <a:rPr lang="en-US" sz="2000" kern="1200" err="1">
              <a:latin typeface="Aptos"/>
            </a:rPr>
            <a:t>painajaisunet</a:t>
          </a:r>
          <a:r>
            <a:rPr lang="en-US" sz="2000" kern="1200">
              <a:latin typeface="Aptos"/>
            </a:rPr>
            <a:t>, </a:t>
          </a:r>
          <a:r>
            <a:rPr lang="en-US" sz="2000" kern="1200" err="1">
              <a:latin typeface="Aptos"/>
            </a:rPr>
            <a:t>liikaunisuus</a:t>
          </a:r>
          <a:r>
            <a:rPr lang="en-US" sz="2000" kern="1200">
              <a:latin typeface="Aptos"/>
            </a:rPr>
            <a:t>)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Fysiologista</a:t>
          </a:r>
          <a:r>
            <a:rPr lang="en-US" sz="2000" kern="1200">
              <a:latin typeface="Aptos"/>
            </a:rPr>
            <a:t> ja </a:t>
          </a:r>
          <a:r>
            <a:rPr lang="en-US" sz="2000" kern="1200" err="1">
              <a:latin typeface="Aptos"/>
            </a:rPr>
            <a:t>psykologista</a:t>
          </a:r>
          <a:r>
            <a:rPr lang="en-US" sz="2000" kern="1200">
              <a:latin typeface="Aptos"/>
            </a:rPr>
            <a:t> </a:t>
          </a:r>
          <a:r>
            <a:rPr lang="en-US" sz="2000" kern="1200" err="1">
              <a:latin typeface="Aptos"/>
            </a:rPr>
            <a:t>reaktiivisuus</a:t>
          </a:r>
          <a:r>
            <a:rPr lang="en-US" sz="2000" kern="1200">
              <a:latin typeface="Aptos"/>
            </a:rPr>
            <a:t>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Ärtyneisyys</a:t>
          </a:r>
          <a:r>
            <a:rPr lang="en-US" sz="2000" kern="1200">
              <a:latin typeface="Aptos"/>
            </a:rPr>
            <a:t>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Ajatusten</a:t>
          </a:r>
          <a:r>
            <a:rPr lang="en-US" sz="2000" kern="1200">
              <a:latin typeface="Aptos"/>
            </a:rPr>
            <a:t> </a:t>
          </a:r>
          <a:r>
            <a:rPr lang="en-US" sz="2000" kern="1200" err="1">
              <a:latin typeface="Aptos"/>
            </a:rPr>
            <a:t>palaaminen</a:t>
          </a:r>
          <a:r>
            <a:rPr lang="en-US" sz="2000" kern="1200">
              <a:latin typeface="Aptos"/>
            </a:rPr>
            <a:t> </a:t>
          </a:r>
          <a:r>
            <a:rPr lang="en-US" sz="2000" kern="1200" err="1">
              <a:latin typeface="Aptos"/>
            </a:rPr>
            <a:t>tapahtumaan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Vetäytyminen</a:t>
          </a:r>
          <a:r>
            <a:rPr lang="en-US" sz="2000" kern="1200">
              <a:latin typeface="Aptos"/>
            </a:rPr>
            <a:t>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Keskittymiskyvyttömyys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err="1">
              <a:latin typeface="Aptos"/>
            </a:rPr>
            <a:t>Syyllisyyden</a:t>
          </a:r>
          <a:r>
            <a:rPr lang="en-US" sz="2000" kern="1200">
              <a:latin typeface="Aptos"/>
            </a:rPr>
            <a:t> </a:t>
          </a:r>
          <a:r>
            <a:rPr lang="en-US" sz="2000" kern="1200" err="1">
              <a:latin typeface="Aptos"/>
            </a:rPr>
            <a:t>tunne</a:t>
          </a:r>
          <a:r>
            <a:rPr lang="en-US" sz="2000" kern="1200">
              <a:latin typeface="Aptos"/>
            </a:rPr>
            <a:t> </a:t>
          </a:r>
        </a:p>
      </dsp:txBody>
      <dsp:txXfrm>
        <a:off x="0" y="1609794"/>
        <a:ext cx="10515600" cy="2432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16.2.2026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>
                <a:solidFill>
                  <a:schemeClr val="bg1"/>
                </a:solidFill>
              </a:rPr>
              <a:t>Kun tehtävä jää mieleen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solidFill>
                  <a:schemeClr val="bg1"/>
                </a:solidFill>
              </a:rPr>
              <a:t>Opas poliisille palautumiseen kriittisten tilanteiden jälkeen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FCB27-5CA8-5855-82A6-C61533CBDC33}"/>
              </a:ext>
            </a:extLst>
          </p:cNvPr>
          <p:cNvSpPr txBox="1"/>
          <p:nvPr/>
        </p:nvSpPr>
        <p:spPr>
          <a:xfrm>
            <a:off x="493522" y="5532855"/>
            <a:ext cx="41315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Murat Kesim &amp; Inga </a:t>
            </a:r>
            <a:r>
              <a:rPr lang="en-US" b="1" err="1">
                <a:solidFill>
                  <a:schemeClr val="bg1"/>
                </a:solidFill>
              </a:rPr>
              <a:t>Lehtelä</a:t>
            </a:r>
            <a:r>
              <a:rPr lang="en-US" b="1">
                <a:solidFill>
                  <a:schemeClr val="bg1"/>
                </a:solidFill>
              </a:rPr>
              <a:t> 2026</a:t>
            </a:r>
          </a:p>
          <a:p>
            <a:r>
              <a:rPr lang="en-US" b="1" err="1">
                <a:solidFill>
                  <a:schemeClr val="bg1"/>
                </a:solidFill>
              </a:rPr>
              <a:t>Poliisiammattikorkeakoulu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F68E1-0BB6-0987-B737-757E642AC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4415" y="675557"/>
            <a:ext cx="878649" cy="209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EBC5DB-9426-7D46-CEBF-B4DF50CBB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628608"/>
            <a:ext cx="4230100" cy="2782073"/>
          </a:xfrm>
        </p:spPr>
        <p:txBody>
          <a:bodyPr anchor="b">
            <a:normAutofit/>
          </a:bodyPr>
          <a:lstStyle/>
          <a:p>
            <a:pPr algn="ctr"/>
            <a:r>
              <a:rPr lang="en-US" sz="4000" err="1">
                <a:solidFill>
                  <a:srgbClr val="FFFFFF"/>
                </a:solidFill>
              </a:rPr>
              <a:t>Mikä</a:t>
            </a:r>
            <a:r>
              <a:rPr lang="en-US" sz="4000">
                <a:solidFill>
                  <a:srgbClr val="FFFFFF"/>
                </a:solidFill>
              </a:rPr>
              <a:t> on </a:t>
            </a:r>
            <a:r>
              <a:rPr lang="en-US" sz="4000" err="1">
                <a:solidFill>
                  <a:srgbClr val="FFFFFF"/>
                </a:solidFill>
              </a:rPr>
              <a:t>kriittinen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tilanne</a:t>
            </a:r>
            <a:r>
              <a:rPr lang="en-US" sz="4000">
                <a:solidFill>
                  <a:srgbClr val="FFFFFF"/>
                </a:solidFill>
              </a:rPr>
              <a:t>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48EDE-EE8C-21E9-A94A-C81000800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700">
              <a:latin typeface="Aptos"/>
              <a:cs typeface="Arial"/>
            </a:endParaRPr>
          </a:p>
          <a:p>
            <a:endParaRPr lang="en-US" sz="1700">
              <a:latin typeface="Aptos"/>
              <a:cs typeface="Arial"/>
            </a:endParaRPr>
          </a:p>
          <a:p>
            <a:endParaRPr lang="en-US" sz="1700">
              <a:latin typeface="Aptos"/>
              <a:cs typeface="Arial"/>
            </a:endParaRPr>
          </a:p>
          <a:p>
            <a:endParaRPr lang="en-US" sz="1700">
              <a:latin typeface="Aptos"/>
              <a:cs typeface="Arial"/>
            </a:endParaRPr>
          </a:p>
          <a:p>
            <a:r>
              <a:rPr lang="en-US" sz="1700" err="1">
                <a:latin typeface="Aptos"/>
                <a:cs typeface="Arial"/>
              </a:rPr>
              <a:t>Kriittinen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tilanne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tarkoittaa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ennakoimatonta</a:t>
            </a:r>
            <a:r>
              <a:rPr lang="en-US" sz="1700">
                <a:latin typeface="Aptos"/>
                <a:cs typeface="Arial"/>
              </a:rPr>
              <a:t> tai </a:t>
            </a:r>
            <a:r>
              <a:rPr lang="en-US" sz="1700" err="1">
                <a:latin typeface="Aptos"/>
                <a:cs typeface="Arial"/>
              </a:rPr>
              <a:t>äkillisesti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syntyvää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tapahtumaa</a:t>
            </a:r>
            <a:r>
              <a:rPr lang="en-US" sz="1700">
                <a:latin typeface="Aptos"/>
                <a:cs typeface="Arial"/>
              </a:rPr>
              <a:t> tai </a:t>
            </a:r>
            <a:r>
              <a:rPr lang="en-US" sz="1700" err="1">
                <a:latin typeface="Aptos"/>
                <a:cs typeface="Arial"/>
              </a:rPr>
              <a:t>olosuhdetta</a:t>
            </a:r>
            <a:r>
              <a:rPr lang="en-US" sz="1700">
                <a:latin typeface="Aptos"/>
                <a:cs typeface="Arial"/>
              </a:rPr>
              <a:t>, </a:t>
            </a:r>
            <a:r>
              <a:rPr lang="en-US" sz="1700" err="1">
                <a:latin typeface="Aptos"/>
                <a:cs typeface="Arial"/>
              </a:rPr>
              <a:t>joka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vaarantaa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yksilön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turvallisuuden</a:t>
            </a:r>
            <a:r>
              <a:rPr lang="en-US" sz="1700">
                <a:latin typeface="Aptos"/>
                <a:cs typeface="Arial"/>
              </a:rPr>
              <a:t> tai </a:t>
            </a:r>
            <a:r>
              <a:rPr lang="en-US" sz="1700" err="1">
                <a:latin typeface="Aptos"/>
                <a:cs typeface="Arial"/>
              </a:rPr>
              <a:t>terveyden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taikka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ympäristön</a:t>
            </a:r>
            <a:r>
              <a:rPr lang="en-US" sz="1700">
                <a:latin typeface="Aptos"/>
                <a:cs typeface="Arial"/>
              </a:rPr>
              <a:t>, </a:t>
            </a:r>
            <a:r>
              <a:rPr lang="en-US" sz="1700" err="1">
                <a:latin typeface="Aptos"/>
                <a:cs typeface="Arial"/>
              </a:rPr>
              <a:t>omaisuuden</a:t>
            </a:r>
            <a:r>
              <a:rPr lang="en-US" sz="1700">
                <a:latin typeface="Aptos"/>
                <a:cs typeface="Arial"/>
              </a:rPr>
              <a:t> tai </a:t>
            </a:r>
            <a:r>
              <a:rPr lang="en-US" sz="1700" err="1">
                <a:latin typeface="Aptos"/>
                <a:cs typeface="Arial"/>
              </a:rPr>
              <a:t>organisaation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toiminnan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jatkuvuuden</a:t>
            </a:r>
            <a:r>
              <a:rPr lang="en-US" sz="1700">
                <a:latin typeface="Aptos"/>
                <a:cs typeface="Arial"/>
              </a:rPr>
              <a:t>.</a:t>
            </a:r>
            <a:endParaRPr lang="en-US"/>
          </a:p>
          <a:p>
            <a:endParaRPr lang="en-US" sz="1700">
              <a:latin typeface="Aptos"/>
              <a:cs typeface="Arial"/>
            </a:endParaRPr>
          </a:p>
          <a:p>
            <a:pPr marL="0" indent="0">
              <a:buNone/>
            </a:pPr>
            <a:r>
              <a:rPr lang="en-US" sz="1700" b="1" err="1">
                <a:latin typeface="Aptos"/>
                <a:cs typeface="Arial"/>
              </a:rPr>
              <a:t>Esimerkkejä</a:t>
            </a:r>
            <a:r>
              <a:rPr lang="en-US" sz="1700" b="1">
                <a:latin typeface="Aptos"/>
                <a:cs typeface="Arial"/>
              </a:rPr>
              <a:t>:</a:t>
            </a:r>
            <a:endParaRPr lang="en-US"/>
          </a:p>
          <a:p>
            <a:pPr lvl="1"/>
            <a:r>
              <a:rPr lang="en-US" sz="1700" err="1">
                <a:latin typeface="Aptos"/>
                <a:cs typeface="Arial"/>
              </a:rPr>
              <a:t>Hengenvaarallinen</a:t>
            </a:r>
            <a:r>
              <a:rPr lang="en-US" sz="1700">
                <a:latin typeface="Aptos"/>
                <a:cs typeface="Arial"/>
              </a:rPr>
              <a:t>/</a:t>
            </a:r>
            <a:r>
              <a:rPr lang="en-US" sz="1700" err="1">
                <a:latin typeface="Aptos"/>
                <a:cs typeface="Arial"/>
              </a:rPr>
              <a:t>läheltä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piti</a:t>
            </a:r>
            <a:r>
              <a:rPr lang="en-US" sz="1700">
                <a:latin typeface="Aptos"/>
                <a:cs typeface="Arial"/>
              </a:rPr>
              <a:t> -</a:t>
            </a:r>
            <a:r>
              <a:rPr lang="en-US" sz="1700" err="1">
                <a:latin typeface="Aptos"/>
                <a:cs typeface="Arial"/>
              </a:rPr>
              <a:t>tilanne</a:t>
            </a:r>
            <a:endParaRPr lang="en-US" sz="1700">
              <a:latin typeface="Aptos"/>
              <a:cs typeface="Arial"/>
            </a:endParaRPr>
          </a:p>
          <a:p>
            <a:pPr lvl="1"/>
            <a:r>
              <a:rPr lang="en-US" sz="1700" err="1">
                <a:latin typeface="Aptos"/>
                <a:cs typeface="Arial"/>
              </a:rPr>
              <a:t>Vakava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väkivalta</a:t>
            </a:r>
            <a:endParaRPr lang="en-US" sz="1700">
              <a:latin typeface="Aptos"/>
              <a:cs typeface="Arial"/>
            </a:endParaRPr>
          </a:p>
          <a:p>
            <a:pPr lvl="1"/>
            <a:r>
              <a:rPr lang="en-US" sz="1700" err="1">
                <a:latin typeface="Aptos"/>
                <a:cs typeface="Arial"/>
              </a:rPr>
              <a:t>Kollegan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loukkaantuminen</a:t>
            </a:r>
            <a:r>
              <a:rPr lang="en-US" sz="1700">
                <a:latin typeface="Aptos"/>
                <a:cs typeface="Arial"/>
              </a:rPr>
              <a:t> tai </a:t>
            </a:r>
            <a:r>
              <a:rPr lang="en-US" sz="1700" err="1">
                <a:latin typeface="Aptos"/>
                <a:cs typeface="Arial"/>
              </a:rPr>
              <a:t>kuolema</a:t>
            </a:r>
            <a:endParaRPr lang="en-US" sz="1700">
              <a:latin typeface="Aptos"/>
              <a:cs typeface="Arial"/>
            </a:endParaRPr>
          </a:p>
          <a:p>
            <a:pPr lvl="1"/>
            <a:r>
              <a:rPr lang="en-US" sz="1700" err="1">
                <a:latin typeface="Aptos"/>
                <a:cs typeface="Arial"/>
              </a:rPr>
              <a:t>Poliisi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käyttää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tehtävällä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ampuma-asetta</a:t>
            </a:r>
            <a:endParaRPr lang="en-US" sz="1700">
              <a:latin typeface="Aptos"/>
              <a:cs typeface="Arial"/>
            </a:endParaRPr>
          </a:p>
          <a:p>
            <a:pPr lvl="1"/>
            <a:r>
              <a:rPr lang="en-US" sz="1700" err="1">
                <a:latin typeface="Aptos"/>
                <a:cs typeface="Arial"/>
              </a:rPr>
              <a:t>Erityisen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järkyttävät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tilanteet</a:t>
            </a:r>
            <a:r>
              <a:rPr lang="en-US" sz="1700">
                <a:latin typeface="Aptos"/>
                <a:cs typeface="Arial"/>
              </a:rPr>
              <a:t> (</a:t>
            </a:r>
            <a:r>
              <a:rPr lang="en-US" sz="1700" err="1">
                <a:latin typeface="Aptos"/>
                <a:cs typeface="Arial"/>
              </a:rPr>
              <a:t>lapsi</a:t>
            </a:r>
            <a:r>
              <a:rPr lang="en-US" sz="1700">
                <a:latin typeface="Aptos"/>
                <a:cs typeface="Arial"/>
              </a:rPr>
              <a:t> </a:t>
            </a:r>
            <a:r>
              <a:rPr lang="en-US" sz="1700" err="1">
                <a:latin typeface="Aptos"/>
                <a:cs typeface="Arial"/>
              </a:rPr>
              <a:t>uhrina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tms</a:t>
            </a:r>
            <a:r>
              <a:rPr lang="en-US" sz="1700">
                <a:latin typeface="Aptos"/>
                <a:cs typeface="Arial"/>
              </a:rPr>
              <a:t>.)</a:t>
            </a:r>
            <a:endParaRPr lang="en-US"/>
          </a:p>
          <a:p>
            <a:pPr lvl="1"/>
            <a:endParaRPr lang="en-US" sz="1700">
              <a:latin typeface="Aptos"/>
              <a:cs typeface="Arial"/>
            </a:endParaRPr>
          </a:p>
          <a:p>
            <a:r>
              <a:rPr lang="en-US" sz="1700" err="1">
                <a:latin typeface="Aptos"/>
                <a:cs typeface="Arial"/>
              </a:rPr>
              <a:t>Tilanteet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voivat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aiheuttaa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terveyttä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heikentäviä</a:t>
            </a:r>
            <a:r>
              <a:rPr lang="en-US" sz="1700">
                <a:latin typeface="Aptos"/>
                <a:cs typeface="Arial"/>
              </a:rPr>
              <a:t> </a:t>
            </a:r>
            <a:r>
              <a:rPr lang="en-US" sz="1700" err="1">
                <a:latin typeface="Aptos"/>
                <a:cs typeface="Arial"/>
              </a:rPr>
              <a:t>stressireaktioita</a:t>
            </a:r>
            <a:r>
              <a:rPr lang="en-US" sz="1700">
                <a:latin typeface="Aptos"/>
                <a:cs typeface="Arial"/>
              </a:rPr>
              <a:t>.</a:t>
            </a:r>
          </a:p>
          <a:p>
            <a:endParaRPr lang="en-US" sz="1700">
              <a:latin typeface="Aptos"/>
              <a:cs typeface="Arial"/>
            </a:endParaRPr>
          </a:p>
          <a:p>
            <a:endParaRPr lang="en-US" sz="1700">
              <a:latin typeface="Aptos"/>
              <a:cs typeface="Arial"/>
            </a:endParaRPr>
          </a:p>
          <a:p>
            <a:endParaRPr lang="en-US" sz="1700">
              <a:latin typeface="Aptos"/>
              <a:cs typeface="Arial"/>
            </a:endParaRPr>
          </a:p>
          <a:p>
            <a:endParaRPr lang="en-US" sz="1700">
              <a:latin typeface="Arial"/>
              <a:cs typeface="Arial"/>
            </a:endParaRPr>
          </a:p>
          <a:p>
            <a:endParaRPr lang="en-US" sz="1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583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9" name="Diagram 648">
            <a:extLst>
              <a:ext uri="{FF2B5EF4-FFF2-40B4-BE49-F238E27FC236}">
                <a16:creationId xmlns:a16="http://schemas.microsoft.com/office/drawing/2014/main" id="{77864F2F-1114-A51E-5F5D-4C0AAD8C80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7755572"/>
              </p:ext>
            </p:extLst>
          </p:nvPr>
        </p:nvGraphicFramePr>
        <p:xfrm>
          <a:off x="2595906" y="459882"/>
          <a:ext cx="6485745" cy="5023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26" name="Content Placeholder 2025">
            <a:extLst>
              <a:ext uri="{FF2B5EF4-FFF2-40B4-BE49-F238E27FC236}">
                <a16:creationId xmlns:a16="http://schemas.microsoft.com/office/drawing/2014/main" id="{3B222009-2534-704A-D7EF-2CE375569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err="1"/>
          </a:p>
          <a:p>
            <a:endParaRPr lang="en-US" sz="1200">
              <a:latin typeface="Times New Roman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7F00E0-355E-D8CC-F339-2F84E85426AA}"/>
              </a:ext>
            </a:extLst>
          </p:cNvPr>
          <p:cNvSpPr txBox="1"/>
          <p:nvPr/>
        </p:nvSpPr>
        <p:spPr>
          <a:xfrm>
            <a:off x="150487" y="5859389"/>
            <a:ext cx="1188846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latin typeface="Aptos"/>
                <a:cs typeface="Arial"/>
              </a:rPr>
              <a:t>Palautuminen</a:t>
            </a:r>
            <a:r>
              <a:rPr lang="en-US">
                <a:latin typeface="Aptos"/>
                <a:cs typeface="Arial"/>
              </a:rPr>
              <a:t> </a:t>
            </a:r>
            <a:r>
              <a:rPr lang="en-US" err="1">
                <a:latin typeface="Aptos"/>
                <a:cs typeface="Arial"/>
              </a:rPr>
              <a:t>edellyttää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tietoista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irrottautumista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työroolista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sekä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ymmärrystä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siitä</a:t>
            </a:r>
            <a:r>
              <a:rPr lang="en-US">
                <a:latin typeface="Aptos"/>
                <a:cs typeface="Arial"/>
              </a:rPr>
              <a:t>, </a:t>
            </a:r>
            <a:r>
              <a:rPr lang="en-US" err="1">
                <a:latin typeface="Aptos"/>
                <a:cs typeface="Arial"/>
              </a:rPr>
              <a:t>että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stressireaktiot</a:t>
            </a:r>
            <a:r>
              <a:rPr lang="en-US">
                <a:latin typeface="Aptos"/>
                <a:cs typeface="Arial"/>
              </a:rPr>
              <a:t> ja </a:t>
            </a:r>
            <a:r>
              <a:rPr lang="en-US" err="1">
                <a:latin typeface="Aptos"/>
                <a:cs typeface="Arial"/>
              </a:rPr>
              <a:t>kuormittuminen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eivät</a:t>
            </a:r>
            <a:r>
              <a:rPr lang="en-US">
                <a:latin typeface="Aptos"/>
                <a:cs typeface="Arial"/>
              </a:rPr>
              <a:t> ole </a:t>
            </a:r>
            <a:r>
              <a:rPr lang="en-US" err="1">
                <a:latin typeface="Aptos"/>
                <a:cs typeface="Arial"/>
              </a:rPr>
              <a:t>merkki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ammatillisesta</a:t>
            </a:r>
            <a:r>
              <a:rPr lang="en-US">
                <a:latin typeface="Aptos"/>
                <a:cs typeface="Arial"/>
              </a:rPr>
              <a:t> </a:t>
            </a:r>
            <a:r>
              <a:rPr lang="en-US" err="1">
                <a:latin typeface="Aptos"/>
                <a:cs typeface="Arial"/>
              </a:rPr>
              <a:t>epäonnistumisesta</a:t>
            </a:r>
            <a:r>
              <a:rPr lang="en-US">
                <a:latin typeface="Aptos"/>
                <a:cs typeface="Arial"/>
              </a:rPr>
              <a:t>.</a:t>
            </a:r>
            <a:r>
              <a:rPr lang="en-US">
                <a:latin typeface="Aptos"/>
                <a:cs typeface="Times New Roman"/>
              </a:rPr>
              <a:t> </a:t>
            </a:r>
            <a:endParaRPr lang="en-US">
              <a:highlight>
                <a:srgbClr val="000080"/>
              </a:highlight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34718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6DE2A-FC00-42C3-BF85-B0DF3F6F5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Stressireaktioita</a:t>
            </a:r>
            <a:r>
              <a:rPr lang="en-US"/>
              <a:t> 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0E6C4C5-4861-BF3A-1D28-FF76057DA0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6309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FB297E-EF06-5507-BE90-1E02270CD690}"/>
              </a:ext>
            </a:extLst>
          </p:cNvPr>
          <p:cNvSpPr txBox="1"/>
          <p:nvPr/>
        </p:nvSpPr>
        <p:spPr>
          <a:xfrm>
            <a:off x="7252474" y="5076454"/>
            <a:ext cx="4100185" cy="861774"/>
          </a:xfrm>
          <a:prstGeom prst="rect">
            <a:avLst/>
          </a:prstGeom>
          <a:solidFill>
            <a:schemeClr val="tx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1600" b="1">
                <a:solidFill>
                  <a:schemeClr val="bg1"/>
                </a:solidFill>
                <a:latin typeface="Aptos"/>
              </a:rPr>
              <a:t>Nämä ovat tavallisia ja usein ohimeneviä reaktioita.</a:t>
            </a:r>
            <a:endParaRPr lang="en-US" sz="1600">
              <a:solidFill>
                <a:schemeClr val="bg1"/>
              </a:solidFill>
              <a:latin typeface="Aptos"/>
            </a:endParaRPr>
          </a:p>
          <a:p>
            <a:pPr algn="l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81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FB28C-9DF5-844B-5DA3-87A40B88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 err="1">
                <a:solidFill>
                  <a:srgbClr val="FFFFFF"/>
                </a:solidFill>
              </a:rPr>
              <a:t>Mitä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tehdä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välittömästi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kriittisen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tilanteen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jälkeen</a:t>
            </a:r>
            <a:r>
              <a:rPr lang="en-US" sz="4000">
                <a:solidFill>
                  <a:srgbClr val="FFFFFF"/>
                </a:solidFill>
              </a:rPr>
              <a:t>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227A8-D14F-274E-567B-B93D4608A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fi-FI" sz="2000" b="1">
              <a:highlight>
                <a:srgbClr val="FFFFFF"/>
              </a:highlight>
              <a:latin typeface="Aptos"/>
            </a:endParaRPr>
          </a:p>
          <a:p>
            <a:pPr marL="0" indent="0">
              <a:buNone/>
            </a:pPr>
            <a:r>
              <a:rPr lang="fi-FI" sz="2000">
                <a:highlight>
                  <a:srgbClr val="FFFFFF"/>
                </a:highlight>
                <a:latin typeface="Aptos"/>
              </a:rPr>
              <a:t>Tilanne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aktivoi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elimistön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stressijärjestelmiä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ja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nostaa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kehon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  <a:cs typeface="Arial"/>
              </a:rPr>
              <a:t>vireystilaa</a:t>
            </a:r>
            <a:r>
              <a:rPr lang="en-GB" sz="2000">
                <a:highlight>
                  <a:srgbClr val="FFFFFF"/>
                </a:highlight>
                <a:latin typeface="Aptos"/>
                <a:cs typeface="Arial"/>
              </a:rPr>
              <a:t> </a:t>
            </a:r>
          </a:p>
          <a:p>
            <a:endParaRPr lang="en-GB" sz="2000">
              <a:highlight>
                <a:srgbClr val="FFFFFF"/>
              </a:highlight>
              <a:latin typeface="Aptos"/>
              <a:cs typeface="Arial"/>
            </a:endParaRPr>
          </a:p>
          <a:p>
            <a:r>
              <a:rPr lang="fi-FI" sz="2000">
                <a:highlight>
                  <a:srgbClr val="FFFFFF"/>
                </a:highlight>
                <a:latin typeface="Aptos"/>
                <a:cs typeface="Arial"/>
              </a:rPr>
              <a:t>Perustarpeet kuntoon</a:t>
            </a:r>
            <a:endParaRPr lang="en-US" sz="2000">
              <a:highlight>
                <a:srgbClr val="FFFFFF"/>
              </a:highlight>
              <a:latin typeface="Aptos"/>
              <a:cs typeface="Arial"/>
            </a:endParaRPr>
          </a:p>
          <a:p>
            <a:r>
              <a:rPr lang="fi-FI" sz="1600">
                <a:highlight>
                  <a:srgbClr val="FFFFFF"/>
                </a:highlight>
                <a:latin typeface="Aptos"/>
                <a:cs typeface="Arial"/>
              </a:rPr>
              <a:t>Hengityksen tasoittaminen</a:t>
            </a:r>
            <a:endParaRPr lang="en-US" sz="1600">
              <a:highlight>
                <a:srgbClr val="FFFFFF"/>
              </a:highlight>
              <a:latin typeface="Aptos"/>
              <a:cs typeface="Arial"/>
            </a:endParaRPr>
          </a:p>
          <a:p>
            <a:r>
              <a:rPr lang="fi-FI" sz="1600">
                <a:highlight>
                  <a:srgbClr val="FFFFFF"/>
                </a:highlight>
                <a:latin typeface="Aptos"/>
                <a:cs typeface="Arial"/>
              </a:rPr>
              <a:t>Ravinto ja vesi</a:t>
            </a:r>
            <a:endParaRPr lang="en-GB"/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Ei tarvetta analysoida tapahtumaa heti</a:t>
            </a:r>
          </a:p>
          <a:p>
            <a:r>
              <a:rPr lang="en-GB" sz="2000" err="1">
                <a:highlight>
                  <a:srgbClr val="FFFFFF"/>
                </a:highlight>
                <a:latin typeface="Aptos"/>
              </a:rPr>
              <a:t>Rauhallinen</a:t>
            </a:r>
            <a:r>
              <a:rPr lang="en-GB" sz="2000">
                <a:highlight>
                  <a:srgbClr val="FFFFFF"/>
                </a:highlight>
                <a:latin typeface="Aptos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</a:rPr>
              <a:t>paikka</a:t>
            </a:r>
            <a:r>
              <a:rPr lang="en-GB" sz="2000">
                <a:highlight>
                  <a:srgbClr val="FFFFFF"/>
                </a:highlight>
                <a:latin typeface="Aptos"/>
              </a:rPr>
              <a:t>, </a:t>
            </a:r>
            <a:r>
              <a:rPr lang="en-GB" sz="2000" err="1">
                <a:highlight>
                  <a:srgbClr val="FFFFFF"/>
                </a:highlight>
                <a:latin typeface="Aptos"/>
              </a:rPr>
              <a:t>jos</a:t>
            </a:r>
            <a:r>
              <a:rPr lang="en-GB" sz="2000">
                <a:highlight>
                  <a:srgbClr val="FFFFFF"/>
                </a:highlight>
                <a:latin typeface="Aptos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</a:rPr>
              <a:t>mahdollista</a:t>
            </a:r>
            <a:r>
              <a:rPr lang="en-GB" sz="2000">
                <a:highlight>
                  <a:srgbClr val="FFFFFF"/>
                </a:highlight>
                <a:latin typeface="Aptos"/>
              </a:rPr>
              <a:t> </a:t>
            </a:r>
            <a:r>
              <a:rPr lang="en-GB" sz="2000" err="1">
                <a:highlight>
                  <a:srgbClr val="FFFFFF"/>
                </a:highlight>
                <a:latin typeface="Aptos"/>
              </a:rPr>
              <a:t>esim</a:t>
            </a:r>
            <a:r>
              <a:rPr lang="en-GB" sz="2000">
                <a:highlight>
                  <a:srgbClr val="FFFFFF"/>
                </a:highlight>
                <a:latin typeface="Aptos"/>
              </a:rPr>
              <a:t>. </a:t>
            </a:r>
            <a:r>
              <a:rPr lang="en-GB" sz="2000" err="1">
                <a:highlight>
                  <a:srgbClr val="FFFFFF"/>
                </a:highlight>
                <a:latin typeface="Aptos"/>
              </a:rPr>
              <a:t>Poliisilaitos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err="1">
                <a:highlight>
                  <a:srgbClr val="FFFFFF"/>
                </a:highlight>
                <a:latin typeface="Aptos"/>
              </a:rPr>
              <a:t>Työtehtävien</a:t>
            </a:r>
            <a:r>
              <a:rPr lang="en-US" sz="1600">
                <a:highlight>
                  <a:srgbClr val="FFFFFF"/>
                </a:highlight>
                <a:latin typeface="Aptos"/>
              </a:rPr>
              <a:t> </a:t>
            </a:r>
            <a:r>
              <a:rPr lang="en-US" sz="1600" err="1">
                <a:highlight>
                  <a:srgbClr val="FFFFFF"/>
                </a:highlight>
                <a:latin typeface="Aptos"/>
              </a:rPr>
              <a:t>selkeytyminen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highlight>
                  <a:srgbClr val="FFFFFF"/>
                </a:highlight>
                <a:latin typeface="Aptos"/>
              </a:rPr>
              <a:t>Jälkipurku?</a:t>
            </a:r>
          </a:p>
          <a:p>
            <a:endParaRPr lang="fi-FI" sz="2000">
              <a:highlight>
                <a:srgbClr val="FFFFFF"/>
              </a:highlight>
              <a:latin typeface="Aptos"/>
            </a:endParaRPr>
          </a:p>
          <a:p>
            <a:endParaRPr lang="fi-FI" sz="2000">
              <a:highlight>
                <a:srgbClr val="FFFFFF"/>
              </a:highlight>
              <a:latin typeface="Arial Nova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9443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660F7-C99A-5309-DC3E-9C590CC62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 err="1">
                <a:solidFill>
                  <a:srgbClr val="FFFFFF"/>
                </a:solidFill>
              </a:rPr>
              <a:t>Jälkipurut</a:t>
            </a:r>
            <a:r>
              <a:rPr lang="en-US" sz="4000">
                <a:solidFill>
                  <a:srgbClr val="FFFFFF"/>
                </a:solidFill>
              </a:rPr>
              <a:t> ja </a:t>
            </a:r>
            <a:r>
              <a:rPr lang="en-US" sz="4000" err="1">
                <a:solidFill>
                  <a:srgbClr val="FFFFFF"/>
                </a:solidFill>
              </a:rPr>
              <a:t>työyhteisö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522E6-139E-D6F9-7D80-0F3C1B705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fi-FI" sz="2000" b="1">
              <a:highlight>
                <a:srgbClr val="FFFFFF"/>
              </a:highlight>
              <a:latin typeface="Aptos"/>
            </a:endParaRPr>
          </a:p>
          <a:p>
            <a:pPr marL="0" indent="0">
              <a:buNone/>
            </a:pPr>
            <a:r>
              <a:rPr lang="fi-FI" sz="2000" b="1">
                <a:highlight>
                  <a:srgbClr val="FFFFFF"/>
                </a:highlight>
                <a:latin typeface="Aptos"/>
              </a:rPr>
              <a:t>Jälkipurun tarkoitus  </a:t>
            </a:r>
            <a:endParaRPr lang="fi-FI"/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Vähentää traumatisoitumisen riskiä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Edistää osallistujien työhyvinvointia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Lisää yhteenkuuluvuuden tunnetta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EI ole etsiä syyllistä</a:t>
            </a:r>
          </a:p>
          <a:p>
            <a:endParaRPr lang="fi-FI" sz="2000">
              <a:highlight>
                <a:srgbClr val="FFFFFF"/>
              </a:highlight>
              <a:latin typeface="Aptos"/>
            </a:endParaRPr>
          </a:p>
          <a:p>
            <a:pPr marL="0" indent="0">
              <a:buNone/>
            </a:pPr>
            <a:r>
              <a:rPr lang="fi-FI" sz="2000" b="1">
                <a:highlight>
                  <a:srgbClr val="FFFFFF"/>
                </a:highlight>
                <a:latin typeface="Aptos"/>
              </a:rPr>
              <a:t>Työpaikan keinot</a:t>
            </a:r>
            <a:endParaRPr lang="fi-FI" sz="2000">
              <a:highlight>
                <a:srgbClr val="FFFFFF"/>
              </a:highlight>
              <a:latin typeface="Aptos"/>
            </a:endParaRP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Kokemukselliset purkukeskustelut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Työterveyshuollon tarjoama tuki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Valtakunnalliset posttraumatyöpajat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66758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2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2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2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2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Rectangle 3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50A733-43ED-EF16-E9F6-2823A9A33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ctr"/>
            <a:r>
              <a:rPr lang="en-US" sz="4000" err="1">
                <a:solidFill>
                  <a:srgbClr val="FFFFFF"/>
                </a:solidFill>
              </a:rPr>
              <a:t>Yksilön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keinot</a:t>
            </a:r>
            <a:r>
              <a:rPr lang="en-US" sz="4000">
                <a:solidFill>
                  <a:srgbClr val="FFFFFF"/>
                </a:solidFill>
              </a:rPr>
              <a:t>: </a:t>
            </a:r>
            <a:r>
              <a:rPr lang="en-US" sz="4000" err="1">
                <a:solidFill>
                  <a:srgbClr val="FFFFFF"/>
                </a:solidFill>
              </a:rPr>
              <a:t>psyykkinen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palautuminen</a:t>
            </a:r>
            <a:endParaRPr lang="en-US"/>
          </a:p>
        </p:txBody>
      </p:sp>
      <p:sp>
        <p:nvSpPr>
          <p:cNvPr id="188" name="Sisällön paikkamerkki 187">
            <a:extLst>
              <a:ext uri="{FF2B5EF4-FFF2-40B4-BE49-F238E27FC236}">
                <a16:creationId xmlns:a16="http://schemas.microsoft.com/office/drawing/2014/main" id="{603BE901-3FC3-4CD1-BCC1-AA3FB3393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876" y="1686104"/>
            <a:ext cx="6812924" cy="44908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i-FI" sz="2000">
              <a:latin typeface="Aptos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000">
                <a:latin typeface="Aptos"/>
                <a:ea typeface="Calibri"/>
                <a:cs typeface="Calibri"/>
              </a:rPr>
              <a:t>Kokemusten käsittely omaan tahtiin</a:t>
            </a:r>
            <a:endParaRPr lang="en-US" sz="2000">
              <a:latin typeface="Aptos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000">
                <a:latin typeface="Aptos"/>
                <a:ea typeface="Calibri"/>
                <a:cs typeface="Calibri"/>
              </a:rPr>
              <a:t>Keskustelu luotettavan henkilön kanssa</a:t>
            </a:r>
            <a:endParaRPr lang="en-US" sz="2000">
              <a:latin typeface="Aptos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000">
                <a:latin typeface="Aptos"/>
                <a:ea typeface="Calibri"/>
                <a:cs typeface="Calibri"/>
              </a:rPr>
              <a:t>Ajatusten jäsentäminen</a:t>
            </a:r>
            <a:endParaRPr lang="en-US" sz="2000">
              <a:latin typeface="Aptos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000">
                <a:latin typeface="Aptos"/>
                <a:ea typeface="Calibri"/>
                <a:cs typeface="Calibri"/>
              </a:rPr>
              <a:t>Rauhoittumiskeinot</a:t>
            </a:r>
            <a:endParaRPr lang="en-US" sz="2000">
              <a:latin typeface="Aptos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000">
                <a:latin typeface="Aptos"/>
                <a:ea typeface="Calibri"/>
                <a:cs typeface="Calibri"/>
              </a:rPr>
              <a:t>Mieleinen tekeminen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000">
                <a:latin typeface="Aptos"/>
                <a:ea typeface="Calibri"/>
                <a:cs typeface="Calibri"/>
              </a:rPr>
              <a:t>Vinkki: EI ole pakko puhua heti</a:t>
            </a:r>
            <a:endParaRPr lang="en-US" sz="2000">
              <a:latin typeface="Aptos"/>
              <a:ea typeface="Calibri"/>
              <a:cs typeface="Calibri"/>
            </a:endParaRPr>
          </a:p>
          <a:p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47552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751D4-3D2A-D053-2BF5-D1928DD5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 err="1">
                <a:solidFill>
                  <a:srgbClr val="FFFFFF"/>
                </a:solidFill>
              </a:rPr>
              <a:t>Yksilön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keinot</a:t>
            </a:r>
            <a:r>
              <a:rPr lang="en-US" sz="4000">
                <a:solidFill>
                  <a:srgbClr val="FFFFFF"/>
                </a:solidFill>
              </a:rPr>
              <a:t>: </a:t>
            </a:r>
            <a:r>
              <a:rPr lang="en-US" sz="4000" err="1">
                <a:solidFill>
                  <a:srgbClr val="FFFFFF"/>
                </a:solidFill>
              </a:rPr>
              <a:t>keho</a:t>
            </a:r>
            <a:r>
              <a:rPr lang="en-US" sz="4000">
                <a:solidFill>
                  <a:srgbClr val="FFFFFF"/>
                </a:solidFill>
              </a:rPr>
              <a:t> ja </a:t>
            </a:r>
            <a:r>
              <a:rPr lang="en-US" sz="4000" err="1">
                <a:solidFill>
                  <a:srgbClr val="FFFFFF"/>
                </a:solidFill>
              </a:rPr>
              <a:t>uni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8214F-61F4-70A4-97D7-A98E09D7E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i-FI" sz="2000" b="1">
                <a:highlight>
                  <a:srgbClr val="FFFFFF"/>
                </a:highlight>
                <a:latin typeface="Aptos"/>
              </a:rPr>
              <a:t>Konkreettinen ja käytännöllinen</a:t>
            </a:r>
            <a:endParaRPr lang="fi-FI" sz="2000">
              <a:highlight>
                <a:srgbClr val="FFFFFF"/>
              </a:highlight>
              <a:latin typeface="Aptos"/>
            </a:endParaRP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Kevyt liikunta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Uni ja palautuminen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Ärsykkeiden vähentäminen</a:t>
            </a:r>
          </a:p>
          <a:p>
            <a:r>
              <a:rPr lang="fi-FI" sz="2000">
                <a:highlight>
                  <a:srgbClr val="FFFFFF"/>
                </a:highlight>
              </a:rPr>
              <a:t>Perus rutiinit kuntoon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31160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C2537-7DBF-3E59-1F3E-4229FDDAE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 err="1">
                <a:solidFill>
                  <a:srgbClr val="FFFFFF"/>
                </a:solidFill>
              </a:rPr>
              <a:t>Yksilön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keinot</a:t>
            </a:r>
            <a:r>
              <a:rPr lang="en-US" sz="4000">
                <a:solidFill>
                  <a:srgbClr val="FFFFFF"/>
                </a:solidFill>
              </a:rPr>
              <a:t>: </a:t>
            </a:r>
            <a:r>
              <a:rPr lang="en-US" sz="4000" err="1">
                <a:solidFill>
                  <a:srgbClr val="FFFFFF"/>
                </a:solidFill>
              </a:rPr>
              <a:t>sosiaalinen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4000" err="1">
                <a:solidFill>
                  <a:srgbClr val="FFFFFF"/>
                </a:solidFill>
              </a:rPr>
              <a:t>tuki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FF70B-63EF-E28C-358D-511CC6AD2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fi-FI" sz="2000" b="1">
              <a:highlight>
                <a:srgbClr val="FFFFFF"/>
              </a:highlight>
              <a:latin typeface="Aptos"/>
            </a:endParaRPr>
          </a:p>
          <a:p>
            <a:pPr marL="0" indent="0">
              <a:buNone/>
            </a:pPr>
            <a:r>
              <a:rPr lang="fi-FI" sz="2000" b="1">
                <a:highlight>
                  <a:srgbClr val="FFFFFF"/>
                </a:highlight>
                <a:latin typeface="Aptos"/>
              </a:rPr>
              <a:t>Työroolista irrottautuminen</a:t>
            </a:r>
          </a:p>
          <a:p>
            <a:r>
              <a:rPr lang="fi-FI" sz="2000">
                <a:highlight>
                  <a:srgbClr val="FFFFFF"/>
                </a:highlight>
                <a:ea typeface="+mn-lt"/>
                <a:cs typeface="+mn-lt"/>
              </a:rPr>
              <a:t>Keskustele sellaisen ihmisen kanssa, mikä tuntuu luontevalta ja turvalliselta</a:t>
            </a:r>
            <a:endParaRPr lang="fi-FI" sz="2000">
              <a:highlight>
                <a:srgbClr val="FFFFFF"/>
              </a:highlight>
              <a:latin typeface="Aptos"/>
            </a:endParaRP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Vietä aikaa perheen ja läheisten kanssa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Älä vetäydy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24029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F8CCA-766F-9772-4137-FBBC4A74F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Arjen </a:t>
            </a:r>
            <a:r>
              <a:rPr lang="en-US" sz="4000" err="1">
                <a:solidFill>
                  <a:srgbClr val="FFFFFF"/>
                </a:solidFill>
              </a:rPr>
              <a:t>valinnat</a:t>
            </a:r>
            <a:r>
              <a:rPr lang="en-US" sz="4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BAF8D-B4A6-5BB3-CFDC-67D13E3C3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i-FI" sz="2000" b="1">
                <a:highlight>
                  <a:srgbClr val="FFFFFF"/>
                </a:highlight>
                <a:latin typeface="Aptos"/>
              </a:rPr>
              <a:t>Pitkän aikavälin suoja</a:t>
            </a:r>
            <a:endParaRPr lang="fi-FI" sz="2000">
              <a:highlight>
                <a:srgbClr val="FFFFFF"/>
              </a:highlight>
              <a:latin typeface="Aptos"/>
            </a:endParaRP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Työn ja vapaa-ajan erottaminen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Riittävä lepo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Harrastukset ja sosiaalinen elämä</a:t>
            </a:r>
          </a:p>
          <a:p>
            <a:r>
              <a:rPr lang="fi-FI" sz="2000">
                <a:highlight>
                  <a:srgbClr val="FFFFFF"/>
                </a:highlight>
                <a:latin typeface="Aptos"/>
              </a:rPr>
              <a:t>Kuormituksen tunnistaminen</a:t>
            </a:r>
          </a:p>
          <a:p>
            <a:r>
              <a:rPr lang="fi-FI" sz="2000">
                <a:highlight>
                  <a:srgbClr val="FFFFFF"/>
                </a:highlight>
              </a:rPr>
              <a:t>Vältä tunteiden ja ajatusten turruttamista päihteisiin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05499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2C8802CF-6C97-F414-CC78-DA4DF5DC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15" y="651249"/>
            <a:ext cx="3501873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Milloin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on </a:t>
            </a:r>
            <a:r>
              <a:rPr lang="en-US" sz="4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syytä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hakea </a:t>
            </a:r>
            <a:r>
              <a:rPr lang="en-US" sz="4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apua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A050-CF09-F907-0BB5-30F255B5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endParaRPr lang="en-US" sz="2000" b="1">
              <a:highlight>
                <a:srgbClr val="FFFFFF"/>
              </a:highlight>
            </a:endParaRPr>
          </a:p>
          <a:p>
            <a:pPr marL="0" indent="0">
              <a:buNone/>
            </a:pPr>
            <a:r>
              <a:rPr lang="en-US" sz="2000" b="1">
                <a:highlight>
                  <a:srgbClr val="FFFFFF"/>
                </a:highlight>
              </a:rPr>
              <a:t>Jos </a:t>
            </a:r>
            <a:r>
              <a:rPr lang="en-US" sz="2000" b="1" err="1">
                <a:highlight>
                  <a:srgbClr val="FFFFFF"/>
                </a:highlight>
              </a:rPr>
              <a:t>psyykkiset</a:t>
            </a:r>
            <a:r>
              <a:rPr lang="en-US" sz="2000" b="1">
                <a:highlight>
                  <a:srgbClr val="FFFFFF"/>
                </a:highlight>
              </a:rPr>
              <a:t> tai </a:t>
            </a:r>
            <a:r>
              <a:rPr lang="en-US" sz="2000" b="1" err="1">
                <a:highlight>
                  <a:srgbClr val="FFFFFF"/>
                </a:highlight>
              </a:rPr>
              <a:t>fyysiset</a:t>
            </a:r>
            <a:r>
              <a:rPr lang="en-US" sz="2000" b="1">
                <a:highlight>
                  <a:srgbClr val="FFFFFF"/>
                </a:highlight>
              </a:rPr>
              <a:t> </a:t>
            </a:r>
            <a:r>
              <a:rPr lang="en-US" sz="2000" b="1" err="1">
                <a:highlight>
                  <a:srgbClr val="FFFFFF"/>
                </a:highlight>
              </a:rPr>
              <a:t>oireet</a:t>
            </a:r>
            <a:r>
              <a:rPr lang="en-US" sz="2000" b="1">
                <a:highlight>
                  <a:srgbClr val="FFFFFF"/>
                </a:highlight>
              </a:rPr>
              <a:t>:</a:t>
            </a:r>
            <a:endParaRPr lang="en-US" sz="2000"/>
          </a:p>
          <a:p>
            <a:pPr marL="342900" indent="-342900"/>
            <a:r>
              <a:rPr lang="en-US" sz="2000" err="1">
                <a:highlight>
                  <a:srgbClr val="FFFFFF"/>
                </a:highlight>
              </a:rPr>
              <a:t>Pitkittyvät</a:t>
            </a:r>
            <a:endParaRPr lang="en-US" sz="2000" err="1"/>
          </a:p>
          <a:p>
            <a:pPr marL="342900" indent="-342900"/>
            <a:r>
              <a:rPr lang="en-US" sz="2000" err="1">
                <a:highlight>
                  <a:srgbClr val="FFFFFF"/>
                </a:highlight>
              </a:rPr>
              <a:t>Voimistuvat</a:t>
            </a:r>
            <a:r>
              <a:rPr lang="en-US" sz="2000">
                <a:highlight>
                  <a:srgbClr val="FFFFFF"/>
                </a:highlight>
              </a:rPr>
              <a:t> </a:t>
            </a:r>
            <a:endParaRPr lang="en-US" sz="2000"/>
          </a:p>
          <a:p>
            <a:pPr marL="342900" indent="-342900"/>
            <a:r>
              <a:rPr lang="en-US" sz="2000" err="1">
                <a:highlight>
                  <a:srgbClr val="FFFFFF"/>
                </a:highlight>
              </a:rPr>
              <a:t>Alkavat</a:t>
            </a:r>
            <a:r>
              <a:rPr lang="en-US" sz="2000">
                <a:highlight>
                  <a:srgbClr val="FFFFFF"/>
                </a:highlight>
              </a:rPr>
              <a:t> </a:t>
            </a:r>
            <a:r>
              <a:rPr lang="en-US" sz="2000" err="1">
                <a:highlight>
                  <a:srgbClr val="FFFFFF"/>
                </a:highlight>
              </a:rPr>
              <a:t>selvästi</a:t>
            </a:r>
            <a:r>
              <a:rPr lang="en-US" sz="2000">
                <a:highlight>
                  <a:srgbClr val="FFFFFF"/>
                </a:highlight>
              </a:rPr>
              <a:t> </a:t>
            </a:r>
            <a:r>
              <a:rPr lang="en-US" sz="2000" err="1">
                <a:highlight>
                  <a:srgbClr val="FFFFFF"/>
                </a:highlight>
              </a:rPr>
              <a:t>haitata</a:t>
            </a:r>
            <a:endParaRPr lang="en-US" sz="2000">
              <a:highlight>
                <a:srgbClr val="FFFFFF"/>
              </a:highlight>
            </a:endParaRPr>
          </a:p>
          <a:p>
            <a:pPr marL="800100" lvl="1" indent="-342900"/>
            <a:r>
              <a:rPr lang="en-US" sz="1600" err="1">
                <a:highlight>
                  <a:srgbClr val="FFFFFF"/>
                </a:highlight>
              </a:rPr>
              <a:t>arkea</a:t>
            </a:r>
            <a:endParaRPr lang="en-US" sz="1600" err="1"/>
          </a:p>
          <a:p>
            <a:pPr marL="800100" lvl="1" indent="-342900"/>
            <a:r>
              <a:rPr lang="en-US" sz="1600" err="1">
                <a:highlight>
                  <a:srgbClr val="FFFFFF"/>
                </a:highlight>
              </a:rPr>
              <a:t>työssä</a:t>
            </a:r>
            <a:r>
              <a:rPr lang="en-US" sz="1600">
                <a:highlight>
                  <a:srgbClr val="FFFFFF"/>
                </a:highlight>
              </a:rPr>
              <a:t> </a:t>
            </a:r>
            <a:r>
              <a:rPr lang="en-US" sz="1600" err="1">
                <a:highlight>
                  <a:srgbClr val="FFFFFF"/>
                </a:highlight>
              </a:rPr>
              <a:t>suoriutumista</a:t>
            </a:r>
            <a:endParaRPr lang="en-US" sz="1600">
              <a:highlight>
                <a:srgbClr val="FFFFFF"/>
              </a:highlight>
            </a:endParaRPr>
          </a:p>
          <a:p>
            <a:pPr marL="800100" lvl="1" indent="-342900"/>
            <a:r>
              <a:rPr lang="en-US" sz="1600" err="1">
                <a:highlight>
                  <a:srgbClr val="FFFFFF"/>
                </a:highlight>
              </a:rPr>
              <a:t>ihmissuhteita</a:t>
            </a:r>
            <a:r>
              <a:rPr lang="en-US" sz="1600">
                <a:highlight>
                  <a:srgbClr val="FFFFFF"/>
                </a:highlight>
              </a:rPr>
              <a:t> </a:t>
            </a:r>
            <a:endParaRPr lang="en-US" sz="1600"/>
          </a:p>
          <a:p>
            <a:pPr marL="571500" lvl="1" indent="-342900"/>
            <a:endParaRPr lang="en-US" sz="2000">
              <a:highlight>
                <a:srgbClr val="FFFFFF"/>
              </a:highlight>
            </a:endParaRPr>
          </a:p>
          <a:p>
            <a:pPr lvl="1"/>
            <a:endParaRPr lang="en-US" sz="2000">
              <a:highlight>
                <a:srgbClr val="FFFFFF"/>
              </a:highlight>
            </a:endParaRPr>
          </a:p>
          <a:p>
            <a:pPr lvl="1"/>
            <a:endParaRPr lang="en-US" sz="2000">
              <a:highlight>
                <a:srgbClr val="FFFFFF"/>
              </a:highlight>
            </a:endParaRPr>
          </a:p>
          <a:p>
            <a:endParaRPr lang="en-US" sz="2000"/>
          </a:p>
        </p:txBody>
      </p:sp>
      <p:pic>
        <p:nvPicPr>
          <p:cNvPr id="7" name="Graphic 6" descr="Confused Person">
            <a:extLst>
              <a:ext uri="{FF2B5EF4-FFF2-40B4-BE49-F238E27FC236}">
                <a16:creationId xmlns:a16="http://schemas.microsoft.com/office/drawing/2014/main" id="{11840F14-D47C-DDF0-F3FF-39B4229C8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9502" y="1627051"/>
            <a:ext cx="3615776" cy="3615776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DEC907F-D7FD-ED05-3177-D12D6947C893}"/>
              </a:ext>
            </a:extLst>
          </p:cNvPr>
          <p:cNvSpPr txBox="1"/>
          <p:nvPr/>
        </p:nvSpPr>
        <p:spPr>
          <a:xfrm>
            <a:off x="8392732" y="504422"/>
            <a:ext cx="3112394" cy="8478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5299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37C4C04-1225-7074-3852-4FC0DB45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400" err="1">
                <a:solidFill>
                  <a:srgbClr val="FFFFFF"/>
                </a:solidFill>
              </a:rPr>
              <a:t>Mistä</a:t>
            </a:r>
            <a:r>
              <a:rPr lang="en-US" sz="3400">
                <a:solidFill>
                  <a:srgbClr val="FFFFFF"/>
                </a:solidFill>
              </a:rPr>
              <a:t> </a:t>
            </a:r>
            <a:r>
              <a:rPr lang="en-US" sz="3400" err="1">
                <a:solidFill>
                  <a:srgbClr val="FFFFFF"/>
                </a:solidFill>
              </a:rPr>
              <a:t>tukea</a:t>
            </a:r>
            <a:r>
              <a:rPr lang="en-US" sz="3400">
                <a:solidFill>
                  <a:srgbClr val="FFFFFF"/>
                </a:solidFill>
              </a:rPr>
              <a:t> </a:t>
            </a:r>
            <a:r>
              <a:rPr lang="en-US" sz="3400" err="1">
                <a:solidFill>
                  <a:srgbClr val="FFFFFF"/>
                </a:solidFill>
              </a:rPr>
              <a:t>saa</a:t>
            </a:r>
            <a:r>
              <a:rPr lang="en-US" sz="3400">
                <a:solidFill>
                  <a:srgbClr val="FFFFFF"/>
                </a:solidFill>
              </a:rPr>
              <a:t>?</a:t>
            </a:r>
            <a:br>
              <a:rPr lang="en-US"/>
            </a:br>
            <a:br>
              <a:rPr lang="en-US"/>
            </a:br>
            <a:r>
              <a:rPr lang="en-US" sz="2000">
                <a:solidFill>
                  <a:schemeClr val="bg1"/>
                </a:solidFill>
                <a:ea typeface="+mj-lt"/>
                <a:cs typeface="+mj-lt"/>
              </a:rPr>
              <a:t>Mieli.fi</a:t>
            </a:r>
            <a:br>
              <a:rPr lang="en-US" sz="2000">
                <a:solidFill>
                  <a:schemeClr val="bg1"/>
                </a:solidFill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r>
              <a:rPr lang="en-US" sz="2400">
                <a:ea typeface="+mj-lt"/>
                <a:cs typeface="+mj-lt"/>
              </a:rPr>
              <a:t> </a:t>
            </a:r>
            <a:br>
              <a:rPr lang="en-US" sz="2400">
                <a:solidFill>
                  <a:schemeClr val="bg1"/>
                </a:solidFill>
                <a:ea typeface="+mj-lt"/>
                <a:cs typeface="+mj-lt"/>
              </a:rPr>
            </a:br>
            <a:br>
              <a:rPr lang="en-US" sz="2400">
                <a:ea typeface="+mj-lt"/>
                <a:cs typeface="+mj-lt"/>
              </a:rPr>
            </a:br>
            <a:r>
              <a:rPr lang="en-US" sz="2000">
                <a:solidFill>
                  <a:schemeClr val="bg1"/>
                </a:solidFill>
                <a:ea typeface="+mj-lt"/>
                <a:cs typeface="+mj-lt"/>
              </a:rPr>
              <a:t>Mielenterveystalo.fi</a:t>
            </a:r>
            <a:br>
              <a:rPr lang="en-US" sz="2000">
                <a:solidFill>
                  <a:schemeClr val="bg1"/>
                </a:solidFill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r>
              <a:rPr lang="en-US" sz="2000">
                <a:solidFill>
                  <a:schemeClr val="bg1"/>
                </a:solidFill>
                <a:ea typeface="+mj-lt"/>
                <a:cs typeface="+mj-lt"/>
              </a:rPr>
              <a:t>Käypähoito.fi</a:t>
            </a:r>
            <a:r>
              <a:rPr lang="en-US" sz="2000">
                <a:ea typeface="+mj-lt"/>
                <a:cs typeface="+mj-lt"/>
              </a:rPr>
              <a:t> </a:t>
            </a:r>
            <a:br>
              <a:rPr lang="en-US" sz="2000">
                <a:ea typeface="+mj-lt"/>
                <a:cs typeface="+mj-lt"/>
              </a:rPr>
            </a:br>
            <a:br>
              <a:rPr lang="en-US" sz="2000">
                <a:ea typeface="+mj-lt"/>
                <a:cs typeface="+mj-lt"/>
              </a:rPr>
            </a:b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C15EE6-A286-1ED4-7C3D-AA368A9D6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ct val="35000"/>
              </a:spcAft>
            </a:pPr>
            <a:endParaRPr lang="fi-FI" sz="2000">
              <a:latin typeface="Aptos"/>
              <a:ea typeface="Calibri"/>
              <a:cs typeface="Calibri"/>
            </a:endParaRPr>
          </a:p>
          <a:p>
            <a:pPr>
              <a:spcBef>
                <a:spcPct val="0"/>
              </a:spcBef>
              <a:spcAft>
                <a:spcPct val="35000"/>
              </a:spcAft>
            </a:pPr>
            <a:r>
              <a:rPr lang="fi-FI" sz="2000">
                <a:latin typeface="Aptos"/>
                <a:ea typeface="Calibri"/>
                <a:cs typeface="Calibri"/>
              </a:rPr>
              <a:t>Esihenkilö ja muu työyhteisö</a:t>
            </a:r>
            <a:endParaRPr lang="en-US" sz="2000">
              <a:latin typeface="Aptos"/>
              <a:ea typeface="Calibri"/>
              <a:cs typeface="Calibri"/>
            </a:endParaRPr>
          </a:p>
          <a:p>
            <a:pPr>
              <a:spcBef>
                <a:spcPct val="0"/>
              </a:spcBef>
              <a:spcAft>
                <a:spcPct val="35000"/>
              </a:spcAft>
            </a:pPr>
            <a:r>
              <a:rPr lang="fi-FI" sz="2000">
                <a:latin typeface="Aptos"/>
                <a:ea typeface="Calibri"/>
                <a:cs typeface="Calibri"/>
              </a:rPr>
              <a:t>Työterveyshuolto</a:t>
            </a:r>
            <a:endParaRPr lang="en-US" sz="2000">
              <a:latin typeface="Aptos"/>
              <a:ea typeface="Calibri"/>
              <a:cs typeface="Calibri"/>
            </a:endParaRPr>
          </a:p>
          <a:p>
            <a:pPr>
              <a:spcBef>
                <a:spcPct val="0"/>
              </a:spcBef>
              <a:spcAft>
                <a:spcPct val="35000"/>
              </a:spcAft>
            </a:pPr>
            <a:r>
              <a:rPr lang="fi-FI" sz="2000">
                <a:latin typeface="Aptos"/>
                <a:ea typeface="Calibri"/>
                <a:cs typeface="Calibri"/>
              </a:rPr>
              <a:t>Poliisilaitoksen järjestämät kokemukselliset jälkipurkukeskustelut</a:t>
            </a:r>
          </a:p>
          <a:p>
            <a:pPr>
              <a:spcBef>
                <a:spcPct val="0"/>
              </a:spcBef>
              <a:spcAft>
                <a:spcPct val="35000"/>
              </a:spcAft>
            </a:pPr>
            <a:r>
              <a:rPr lang="fi-FI" sz="2000">
                <a:ea typeface="Calibri"/>
                <a:cs typeface="Calibri"/>
              </a:rPr>
              <a:t>Valtakunnalliset posttraumatyöpajat</a:t>
            </a:r>
          </a:p>
          <a:p>
            <a:endParaRPr lang="fi-FI" sz="2000"/>
          </a:p>
        </p:txBody>
      </p:sp>
      <p:pic>
        <p:nvPicPr>
          <p:cNvPr id="5" name="Kuva 4" descr="Kuva, joka sisältää kohteen kuvio, neliö, pikseli, muotoilu&#10;&#10;Tekoälyllä luotu sisältö saattaa olla virheellistä.">
            <a:extLst>
              <a:ext uri="{FF2B5EF4-FFF2-40B4-BE49-F238E27FC236}">
                <a16:creationId xmlns:a16="http://schemas.microsoft.com/office/drawing/2014/main" id="{7DF80ED8-CD94-6D97-A8DE-8FF880F0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545" y="1276597"/>
            <a:ext cx="851066" cy="880754"/>
          </a:xfrm>
          <a:prstGeom prst="rect">
            <a:avLst/>
          </a:prstGeom>
        </p:spPr>
      </p:pic>
      <p:pic>
        <p:nvPicPr>
          <p:cNvPr id="6" name="Kuva 5" descr="Kuva, joka sisältää kohteen kuvio, neliö, Grafiikka, pikseli&#10;&#10;Tekoälyllä luotu sisältö saattaa olla virheellistä.">
            <a:extLst>
              <a:ext uri="{FF2B5EF4-FFF2-40B4-BE49-F238E27FC236}">
                <a16:creationId xmlns:a16="http://schemas.microsoft.com/office/drawing/2014/main" id="{0F713499-96D2-32A9-A466-CBD31713C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545" y="2622469"/>
            <a:ext cx="860962" cy="880754"/>
          </a:xfrm>
          <a:prstGeom prst="rect">
            <a:avLst/>
          </a:prstGeom>
        </p:spPr>
      </p:pic>
      <p:pic>
        <p:nvPicPr>
          <p:cNvPr id="7" name="Kuva 6" descr="Kuva, joka sisältää kohteen kuvio, neliö, pikseli, muotoilu&#10;&#10;Tekoälyllä luotu sisältö saattaa olla virheellistä.">
            <a:extLst>
              <a:ext uri="{FF2B5EF4-FFF2-40B4-BE49-F238E27FC236}">
                <a16:creationId xmlns:a16="http://schemas.microsoft.com/office/drawing/2014/main" id="{497CE37D-E07F-8BCC-7579-E976D2C50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5545" y="4116780"/>
            <a:ext cx="870858" cy="88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37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Office PowerPoint</Application>
  <PresentationFormat>Laajakuva</PresentationFormat>
  <Paragraphs>107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Arial Nova</vt:lpstr>
      <vt:lpstr>Calibri</vt:lpstr>
      <vt:lpstr>Courier New</vt:lpstr>
      <vt:lpstr>Times New Roman</vt:lpstr>
      <vt:lpstr>Office-teema</vt:lpstr>
      <vt:lpstr>Kun tehtävä jää mieleen</vt:lpstr>
      <vt:lpstr>Mikä on kriittinen tilanne?</vt:lpstr>
      <vt:lpstr>PowerPoint-esitys</vt:lpstr>
      <vt:lpstr>Stressireaktioita </vt:lpstr>
      <vt:lpstr>Mitä tehdä välittömästi kriittisen tilanteen jälkeen?</vt:lpstr>
      <vt:lpstr>Jälkipurut ja työyhteisö</vt:lpstr>
      <vt:lpstr>Yksilön keinot: psyykkinen palautuminen</vt:lpstr>
      <vt:lpstr>Yksilön keinot: keho ja uni</vt:lpstr>
      <vt:lpstr>Yksilön keinot: sosiaalinen tuki</vt:lpstr>
      <vt:lpstr>Arjen valinnat </vt:lpstr>
      <vt:lpstr>Milloin on syytä hakea apua?</vt:lpstr>
      <vt:lpstr>Mistä tukea saa?  Mieli.fi      Mielenterveystalo.fi      Käypähoito.fi 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Murat Kesim</dc:creator>
  <cp:lastModifiedBy>Kesim Murat Polamk Amk20234B</cp:lastModifiedBy>
  <cp:revision>2</cp:revision>
  <dcterms:created xsi:type="dcterms:W3CDTF">2026-02-01T18:18:05Z</dcterms:created>
  <dcterms:modified xsi:type="dcterms:W3CDTF">2026-02-16T19:21:20Z</dcterms:modified>
</cp:coreProperties>
</file>